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56"/>
  </p:notesMasterIdLst>
  <p:sldIdLst>
    <p:sldId id="272" r:id="rId6"/>
    <p:sldId id="257" r:id="rId7"/>
    <p:sldId id="269" r:id="rId8"/>
    <p:sldId id="273" r:id="rId9"/>
    <p:sldId id="274" r:id="rId10"/>
    <p:sldId id="275" r:id="rId11"/>
    <p:sldId id="276" r:id="rId12"/>
    <p:sldId id="277" r:id="rId13"/>
    <p:sldId id="278" r:id="rId14"/>
    <p:sldId id="279" r:id="rId15"/>
    <p:sldId id="280" r:id="rId16"/>
    <p:sldId id="282" r:id="rId17"/>
    <p:sldId id="281" r:id="rId18"/>
    <p:sldId id="283" r:id="rId19"/>
    <p:sldId id="306" r:id="rId20"/>
    <p:sldId id="284" r:id="rId21"/>
    <p:sldId id="285" r:id="rId22"/>
    <p:sldId id="286" r:id="rId23"/>
    <p:sldId id="287" r:id="rId24"/>
    <p:sldId id="288" r:id="rId25"/>
    <p:sldId id="307" r:id="rId26"/>
    <p:sldId id="289" r:id="rId27"/>
    <p:sldId id="290" r:id="rId28"/>
    <p:sldId id="309" r:id="rId29"/>
    <p:sldId id="291" r:id="rId30"/>
    <p:sldId id="308" r:id="rId31"/>
    <p:sldId id="292" r:id="rId32"/>
    <p:sldId id="293" r:id="rId33"/>
    <p:sldId id="294" r:id="rId34"/>
    <p:sldId id="310" r:id="rId35"/>
    <p:sldId id="311" r:id="rId36"/>
    <p:sldId id="312" r:id="rId37"/>
    <p:sldId id="313" r:id="rId38"/>
    <p:sldId id="314" r:id="rId39"/>
    <p:sldId id="317" r:id="rId40"/>
    <p:sldId id="318" r:id="rId41"/>
    <p:sldId id="319" r:id="rId42"/>
    <p:sldId id="315" r:id="rId43"/>
    <p:sldId id="295" r:id="rId44"/>
    <p:sldId id="305" r:id="rId45"/>
    <p:sldId id="296" r:id="rId46"/>
    <p:sldId id="316" r:id="rId47"/>
    <p:sldId id="297" r:id="rId48"/>
    <p:sldId id="298" r:id="rId49"/>
    <p:sldId id="299" r:id="rId50"/>
    <p:sldId id="300" r:id="rId51"/>
    <p:sldId id="301" r:id="rId52"/>
    <p:sldId id="302" r:id="rId53"/>
    <p:sldId id="303" r:id="rId54"/>
    <p:sldId id="304" r:id="rId55"/>
  </p:sldIdLst>
  <p:sldSz cx="10688638" cy="7562850"/>
  <p:notesSz cx="6858000" cy="9144000"/>
  <p:defaultTextStyle>
    <a:defPPr>
      <a:defRPr lang="en-US"/>
    </a:defPPr>
    <a:lvl1pPr algn="l" defTabSz="520700" rtl="0" fontAlgn="base">
      <a:spcBef>
        <a:spcPct val="0"/>
      </a:spcBef>
      <a:spcAft>
        <a:spcPct val="0"/>
      </a:spcAft>
      <a:defRPr sz="2100" kern="1200">
        <a:solidFill>
          <a:schemeClr val="tx1"/>
        </a:solidFill>
        <a:latin typeface="Calibri" pitchFamily="34" charset="0"/>
        <a:ea typeface="MS PGothic" pitchFamily="34" charset="-128"/>
        <a:cs typeface="+mn-cs"/>
      </a:defRPr>
    </a:lvl1pPr>
    <a:lvl2pPr marL="520700" indent="-63500" algn="l" defTabSz="520700" rtl="0" fontAlgn="base">
      <a:spcBef>
        <a:spcPct val="0"/>
      </a:spcBef>
      <a:spcAft>
        <a:spcPct val="0"/>
      </a:spcAft>
      <a:defRPr sz="2100" kern="1200">
        <a:solidFill>
          <a:schemeClr val="tx1"/>
        </a:solidFill>
        <a:latin typeface="Calibri" pitchFamily="34" charset="0"/>
        <a:ea typeface="MS PGothic" pitchFamily="34" charset="-128"/>
        <a:cs typeface="+mn-cs"/>
      </a:defRPr>
    </a:lvl2pPr>
    <a:lvl3pPr marL="1041400" indent="-127000" algn="l" defTabSz="520700" rtl="0" fontAlgn="base">
      <a:spcBef>
        <a:spcPct val="0"/>
      </a:spcBef>
      <a:spcAft>
        <a:spcPct val="0"/>
      </a:spcAft>
      <a:defRPr sz="2100" kern="1200">
        <a:solidFill>
          <a:schemeClr val="tx1"/>
        </a:solidFill>
        <a:latin typeface="Calibri" pitchFamily="34" charset="0"/>
        <a:ea typeface="MS PGothic" pitchFamily="34" charset="-128"/>
        <a:cs typeface="+mn-cs"/>
      </a:defRPr>
    </a:lvl3pPr>
    <a:lvl4pPr marL="1563688" indent="-192088" algn="l" defTabSz="520700" rtl="0" fontAlgn="base">
      <a:spcBef>
        <a:spcPct val="0"/>
      </a:spcBef>
      <a:spcAft>
        <a:spcPct val="0"/>
      </a:spcAft>
      <a:defRPr sz="2100" kern="1200">
        <a:solidFill>
          <a:schemeClr val="tx1"/>
        </a:solidFill>
        <a:latin typeface="Calibri" pitchFamily="34" charset="0"/>
        <a:ea typeface="MS PGothic" pitchFamily="34" charset="-128"/>
        <a:cs typeface="+mn-cs"/>
      </a:defRPr>
    </a:lvl4pPr>
    <a:lvl5pPr marL="2084388" indent="-255588" algn="l" defTabSz="520700" rtl="0" fontAlgn="base">
      <a:spcBef>
        <a:spcPct val="0"/>
      </a:spcBef>
      <a:spcAft>
        <a:spcPct val="0"/>
      </a:spcAft>
      <a:defRPr sz="2100" kern="1200">
        <a:solidFill>
          <a:schemeClr val="tx1"/>
        </a:solidFill>
        <a:latin typeface="Calibri" pitchFamily="34" charset="0"/>
        <a:ea typeface="MS PGothic" pitchFamily="34" charset="-128"/>
        <a:cs typeface="+mn-cs"/>
      </a:defRPr>
    </a:lvl5pPr>
    <a:lvl6pPr marL="2286000" algn="l" defTabSz="914400" rtl="0" eaLnBrk="1" latinLnBrk="0" hangingPunct="1">
      <a:defRPr sz="2100" kern="1200">
        <a:solidFill>
          <a:schemeClr val="tx1"/>
        </a:solidFill>
        <a:latin typeface="Calibri" pitchFamily="34" charset="0"/>
        <a:ea typeface="MS PGothic" pitchFamily="34" charset="-128"/>
        <a:cs typeface="+mn-cs"/>
      </a:defRPr>
    </a:lvl6pPr>
    <a:lvl7pPr marL="2743200" algn="l" defTabSz="914400" rtl="0" eaLnBrk="1" latinLnBrk="0" hangingPunct="1">
      <a:defRPr sz="2100" kern="1200">
        <a:solidFill>
          <a:schemeClr val="tx1"/>
        </a:solidFill>
        <a:latin typeface="Calibri" pitchFamily="34" charset="0"/>
        <a:ea typeface="MS PGothic" pitchFamily="34" charset="-128"/>
        <a:cs typeface="+mn-cs"/>
      </a:defRPr>
    </a:lvl7pPr>
    <a:lvl8pPr marL="3200400" algn="l" defTabSz="914400" rtl="0" eaLnBrk="1" latinLnBrk="0" hangingPunct="1">
      <a:defRPr sz="2100" kern="1200">
        <a:solidFill>
          <a:schemeClr val="tx1"/>
        </a:solidFill>
        <a:latin typeface="Calibri" pitchFamily="34" charset="0"/>
        <a:ea typeface="MS PGothic" pitchFamily="34" charset="-128"/>
        <a:cs typeface="+mn-cs"/>
      </a:defRPr>
    </a:lvl8pPr>
    <a:lvl9pPr marL="3657600" algn="l" defTabSz="914400" rtl="0" eaLnBrk="1" latinLnBrk="0" hangingPunct="1">
      <a:defRPr sz="2100"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2382">
          <p15:clr>
            <a:srgbClr val="A4A3A4"/>
          </p15:clr>
        </p15:guide>
        <p15:guide id="2" pos="33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651C"/>
    <a:srgbClr val="007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3451"/>
  </p:normalViewPr>
  <p:slideViewPr>
    <p:cSldViewPr snapToGrid="0" snapToObjects="1">
      <p:cViewPr varScale="1">
        <p:scale>
          <a:sx n="56" d="100"/>
          <a:sy n="56" d="100"/>
        </p:scale>
        <p:origin x="1564" y="60"/>
      </p:cViewPr>
      <p:guideLst>
        <p:guide orient="horz" pos="2382"/>
        <p:guide pos="3367"/>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CC629-CD64-4ED9-9236-27DE5134E855}" type="doc">
      <dgm:prSet loTypeId="urn:microsoft.com/office/officeart/2005/8/layout/chevron2" loCatId="list" qsTypeId="urn:microsoft.com/office/officeart/2005/8/quickstyle/simple5" qsCatId="simple" csTypeId="urn:microsoft.com/office/officeart/2005/8/colors/colorful1" csCatId="colorful" phldr="1"/>
      <dgm:spPr/>
      <dgm:t>
        <a:bodyPr/>
        <a:lstStyle/>
        <a:p>
          <a:endParaRPr lang="en-US"/>
        </a:p>
      </dgm:t>
    </dgm:pt>
    <dgm:pt modelId="{0DB24BED-40D0-4666-B80F-FA887DB8D7D1}">
      <dgm:prSet phldrT="[Text]" custT="1"/>
      <dgm:spPr/>
      <dgm:t>
        <a:bodyPr/>
        <a:lstStyle/>
        <a:p>
          <a:r>
            <a:rPr lang="en-US" sz="2400" b="0">
              <a:latin typeface="+mn-lt"/>
              <a:cs typeface="Arial" pitchFamily="34" charset="0"/>
            </a:rPr>
            <a:t>1</a:t>
          </a:r>
          <a:endParaRPr lang="en-US" sz="2400" b="0" dirty="0">
            <a:latin typeface="+mn-lt"/>
            <a:cs typeface="Arial" pitchFamily="34" charset="0"/>
          </a:endParaRPr>
        </a:p>
      </dgm:t>
    </dgm:pt>
    <dgm:pt modelId="{C03E27A8-AAEA-4120-A353-0987483EF10C}" type="parTrans" cxnId="{6FA9C564-2149-4A32-BE3B-325DC79A83DE}">
      <dgm:prSet/>
      <dgm:spPr/>
      <dgm:t>
        <a:bodyPr/>
        <a:lstStyle/>
        <a:p>
          <a:endParaRPr lang="en-US" sz="2400" b="0">
            <a:solidFill>
              <a:schemeClr val="tx1"/>
            </a:solidFill>
            <a:latin typeface="+mn-lt"/>
            <a:cs typeface="Arial" pitchFamily="34" charset="0"/>
          </a:endParaRPr>
        </a:p>
      </dgm:t>
    </dgm:pt>
    <dgm:pt modelId="{53BBD6F5-EC30-4391-9EC5-30D40CD65C1D}" type="sibTrans" cxnId="{6FA9C564-2149-4A32-BE3B-325DC79A83DE}">
      <dgm:prSet/>
      <dgm:spPr/>
      <dgm:t>
        <a:bodyPr/>
        <a:lstStyle/>
        <a:p>
          <a:endParaRPr lang="en-US" sz="2400" b="0">
            <a:solidFill>
              <a:schemeClr val="tx1"/>
            </a:solidFill>
            <a:latin typeface="+mn-lt"/>
            <a:cs typeface="Arial" pitchFamily="34" charset="0"/>
          </a:endParaRPr>
        </a:p>
      </dgm:t>
    </dgm:pt>
    <dgm:pt modelId="{446C6094-EC1A-4EFF-869F-0666F6CD2E56}">
      <dgm:prSet phldrT="[Text]" custT="1"/>
      <dgm:spPr/>
      <dgm:t>
        <a:bodyPr/>
        <a:lstStyle/>
        <a:p>
          <a:r>
            <a:rPr lang="id-ID" sz="2400" dirty="0"/>
            <a:t>The Tangent and Velocity Problems</a:t>
          </a:r>
          <a:endParaRPr lang="en-US" sz="2400" b="0" dirty="0">
            <a:latin typeface="+mn-lt"/>
            <a:cs typeface="Arial" pitchFamily="34" charset="0"/>
          </a:endParaRPr>
        </a:p>
      </dgm:t>
    </dgm:pt>
    <dgm:pt modelId="{8F373C32-0D4F-49B1-A02E-62FCFEC09CEE}" type="parTrans" cxnId="{C398DCB2-A12E-4B8D-9629-2DB52353B0CF}">
      <dgm:prSet/>
      <dgm:spPr/>
      <dgm:t>
        <a:bodyPr/>
        <a:lstStyle/>
        <a:p>
          <a:endParaRPr lang="en-US" sz="2400" b="0">
            <a:solidFill>
              <a:schemeClr val="tx1"/>
            </a:solidFill>
            <a:latin typeface="+mn-lt"/>
            <a:cs typeface="Arial" pitchFamily="34" charset="0"/>
          </a:endParaRPr>
        </a:p>
      </dgm:t>
    </dgm:pt>
    <dgm:pt modelId="{ADB260F7-572C-4510-9F4D-D7DD296ADCCE}" type="sibTrans" cxnId="{C398DCB2-A12E-4B8D-9629-2DB52353B0CF}">
      <dgm:prSet/>
      <dgm:spPr/>
      <dgm:t>
        <a:bodyPr/>
        <a:lstStyle/>
        <a:p>
          <a:endParaRPr lang="en-US" sz="2400" b="0">
            <a:solidFill>
              <a:schemeClr val="tx1"/>
            </a:solidFill>
            <a:latin typeface="+mn-lt"/>
            <a:cs typeface="Arial" pitchFamily="34" charset="0"/>
          </a:endParaRPr>
        </a:p>
      </dgm:t>
    </dgm:pt>
    <dgm:pt modelId="{5441CB3A-F032-4C4C-82EB-97D50F55158A}">
      <dgm:prSet phldrT="[Text]" custT="1"/>
      <dgm:spPr/>
      <dgm:t>
        <a:bodyPr/>
        <a:lstStyle/>
        <a:p>
          <a:r>
            <a:rPr lang="en-US" sz="2400" b="0">
              <a:latin typeface="+mn-lt"/>
              <a:cs typeface="Arial" pitchFamily="34" charset="0"/>
            </a:rPr>
            <a:t>2</a:t>
          </a:r>
          <a:endParaRPr lang="en-US" sz="2400" b="0" dirty="0">
            <a:latin typeface="+mn-lt"/>
            <a:cs typeface="Arial" pitchFamily="34" charset="0"/>
          </a:endParaRPr>
        </a:p>
      </dgm:t>
    </dgm:pt>
    <dgm:pt modelId="{02C6E83D-CCD9-456E-B439-7AF76A376F19}" type="parTrans" cxnId="{863B190E-1A2B-4BF1-9BDB-C1A2E0663A03}">
      <dgm:prSet/>
      <dgm:spPr/>
      <dgm:t>
        <a:bodyPr/>
        <a:lstStyle/>
        <a:p>
          <a:endParaRPr lang="en-US" sz="2400" b="0">
            <a:solidFill>
              <a:schemeClr val="tx1"/>
            </a:solidFill>
            <a:latin typeface="+mn-lt"/>
            <a:cs typeface="Arial" pitchFamily="34" charset="0"/>
          </a:endParaRPr>
        </a:p>
      </dgm:t>
    </dgm:pt>
    <dgm:pt modelId="{E4DA15B8-9723-4F90-9D8A-3C25CEE47636}" type="sibTrans" cxnId="{863B190E-1A2B-4BF1-9BDB-C1A2E0663A03}">
      <dgm:prSet/>
      <dgm:spPr/>
      <dgm:t>
        <a:bodyPr/>
        <a:lstStyle/>
        <a:p>
          <a:endParaRPr lang="en-US" sz="2400" b="0">
            <a:solidFill>
              <a:schemeClr val="tx1"/>
            </a:solidFill>
            <a:latin typeface="+mn-lt"/>
            <a:cs typeface="Arial" pitchFamily="34" charset="0"/>
          </a:endParaRPr>
        </a:p>
      </dgm:t>
    </dgm:pt>
    <dgm:pt modelId="{234DA093-4F62-4914-9F67-D38B80A30884}">
      <dgm:prSet phldrT="[Text]" custT="1"/>
      <dgm:spPr/>
      <dgm:t>
        <a:bodyPr/>
        <a:lstStyle/>
        <a:p>
          <a:r>
            <a:rPr lang="en-US" sz="2400" dirty="0">
              <a:latin typeface="+mn-lt"/>
            </a:rPr>
            <a:t>The Limit Function</a:t>
          </a:r>
          <a:endParaRPr lang="en-US" sz="2400" b="0" dirty="0">
            <a:latin typeface="+mn-lt"/>
            <a:cs typeface="Arial" pitchFamily="34" charset="0"/>
          </a:endParaRPr>
        </a:p>
      </dgm:t>
    </dgm:pt>
    <dgm:pt modelId="{0421E4D7-ADF5-4BB7-9C48-22D27C5F84A6}" type="parTrans" cxnId="{CE0E3765-5FBC-442F-A80F-BD4D83C4F912}">
      <dgm:prSet/>
      <dgm:spPr/>
      <dgm:t>
        <a:bodyPr/>
        <a:lstStyle/>
        <a:p>
          <a:endParaRPr lang="en-US" sz="2400" b="0">
            <a:solidFill>
              <a:schemeClr val="tx1"/>
            </a:solidFill>
            <a:latin typeface="+mn-lt"/>
            <a:cs typeface="Arial" pitchFamily="34" charset="0"/>
          </a:endParaRPr>
        </a:p>
      </dgm:t>
    </dgm:pt>
    <dgm:pt modelId="{3B861FD1-DE3C-49F0-8F60-7A30A1530484}" type="sibTrans" cxnId="{CE0E3765-5FBC-442F-A80F-BD4D83C4F912}">
      <dgm:prSet/>
      <dgm:spPr/>
      <dgm:t>
        <a:bodyPr/>
        <a:lstStyle/>
        <a:p>
          <a:endParaRPr lang="en-US" sz="2400" b="0">
            <a:solidFill>
              <a:schemeClr val="tx1"/>
            </a:solidFill>
            <a:latin typeface="+mn-lt"/>
            <a:cs typeface="Arial" pitchFamily="34" charset="0"/>
          </a:endParaRPr>
        </a:p>
      </dgm:t>
    </dgm:pt>
    <dgm:pt modelId="{1033640F-B74B-4109-9164-5723E09C942C}">
      <dgm:prSet phldrT="[Text]" custT="1"/>
      <dgm:spPr/>
      <dgm:t>
        <a:bodyPr/>
        <a:lstStyle/>
        <a:p>
          <a:r>
            <a:rPr lang="en-US" sz="2400" b="0" dirty="0">
              <a:latin typeface="+mn-lt"/>
              <a:cs typeface="Arial" pitchFamily="34" charset="0"/>
            </a:rPr>
            <a:t>3</a:t>
          </a:r>
        </a:p>
      </dgm:t>
    </dgm:pt>
    <dgm:pt modelId="{B6FE9C9B-A532-4BC3-9528-12585CEC3009}" type="parTrans" cxnId="{29100608-74CE-47ED-A83D-ED707629726A}">
      <dgm:prSet/>
      <dgm:spPr/>
      <dgm:t>
        <a:bodyPr/>
        <a:lstStyle/>
        <a:p>
          <a:endParaRPr lang="en-US" sz="2400" b="0">
            <a:solidFill>
              <a:schemeClr val="tx1"/>
            </a:solidFill>
            <a:latin typeface="+mn-lt"/>
            <a:cs typeface="Arial" pitchFamily="34" charset="0"/>
          </a:endParaRPr>
        </a:p>
      </dgm:t>
    </dgm:pt>
    <dgm:pt modelId="{03512520-ECDF-4A70-8AD6-A8FCEBBC8571}" type="sibTrans" cxnId="{29100608-74CE-47ED-A83D-ED707629726A}">
      <dgm:prSet/>
      <dgm:spPr/>
      <dgm:t>
        <a:bodyPr/>
        <a:lstStyle/>
        <a:p>
          <a:endParaRPr lang="en-US" sz="2400" b="0">
            <a:solidFill>
              <a:schemeClr val="tx1"/>
            </a:solidFill>
            <a:latin typeface="+mn-lt"/>
            <a:cs typeface="Arial" pitchFamily="34" charset="0"/>
          </a:endParaRPr>
        </a:p>
      </dgm:t>
    </dgm:pt>
    <dgm:pt modelId="{AA0FC46A-CC1C-46F0-B805-A41F2CE73CBD}">
      <dgm:prSet phldrT="[Text]" custT="1"/>
      <dgm:spPr/>
      <dgm:t>
        <a:bodyPr/>
        <a:lstStyle/>
        <a:p>
          <a:r>
            <a:rPr lang="id-ID" sz="2400" dirty="0"/>
            <a:t>Calculating Limits Using the Limit Laws</a:t>
          </a:r>
          <a:endParaRPr lang="en-US" sz="2400" b="0" dirty="0">
            <a:latin typeface="+mn-lt"/>
            <a:cs typeface="Arial" pitchFamily="34" charset="0"/>
          </a:endParaRPr>
        </a:p>
      </dgm:t>
    </dgm:pt>
    <dgm:pt modelId="{F76E0E75-82CE-42AE-A67E-9F71DED54BBC}" type="parTrans" cxnId="{BCA06633-89EB-40FF-979D-76CBBFA2529E}">
      <dgm:prSet/>
      <dgm:spPr/>
      <dgm:t>
        <a:bodyPr/>
        <a:lstStyle/>
        <a:p>
          <a:endParaRPr lang="en-US" sz="2400" b="0">
            <a:solidFill>
              <a:schemeClr val="tx1"/>
            </a:solidFill>
            <a:latin typeface="+mn-lt"/>
            <a:cs typeface="Arial" pitchFamily="34" charset="0"/>
          </a:endParaRPr>
        </a:p>
      </dgm:t>
    </dgm:pt>
    <dgm:pt modelId="{8224C176-FED7-4CC1-ACC7-AA15D633ADCB}" type="sibTrans" cxnId="{BCA06633-89EB-40FF-979D-76CBBFA2529E}">
      <dgm:prSet/>
      <dgm:spPr/>
      <dgm:t>
        <a:bodyPr/>
        <a:lstStyle/>
        <a:p>
          <a:endParaRPr lang="en-US" sz="2400" b="0">
            <a:solidFill>
              <a:schemeClr val="tx1"/>
            </a:solidFill>
            <a:latin typeface="+mn-lt"/>
            <a:cs typeface="Arial" pitchFamily="34" charset="0"/>
          </a:endParaRPr>
        </a:p>
      </dgm:t>
    </dgm:pt>
    <dgm:pt modelId="{E56E2352-0507-4B9B-A598-DDE4E25DA7AE}">
      <dgm:prSet phldrT="[Text]" custT="1"/>
      <dgm:spPr/>
      <dgm:t>
        <a:bodyPr/>
        <a:lstStyle/>
        <a:p>
          <a:r>
            <a:rPr lang="en-US" sz="2400" b="0" dirty="0">
              <a:latin typeface="+mn-lt"/>
              <a:cs typeface="Arial" pitchFamily="34" charset="0"/>
            </a:rPr>
            <a:t>4</a:t>
          </a:r>
        </a:p>
      </dgm:t>
    </dgm:pt>
    <dgm:pt modelId="{C54FA871-851B-4C55-BFE0-8E519041898E}" type="parTrans" cxnId="{AC71C5E7-1909-4237-B107-4C17233F908A}">
      <dgm:prSet/>
      <dgm:spPr/>
      <dgm:t>
        <a:bodyPr/>
        <a:lstStyle/>
        <a:p>
          <a:endParaRPr lang="en-US" sz="2400">
            <a:latin typeface="+mn-lt"/>
          </a:endParaRPr>
        </a:p>
      </dgm:t>
    </dgm:pt>
    <dgm:pt modelId="{420CD889-EC49-4D3E-A1EA-B01C810B63F4}" type="sibTrans" cxnId="{AC71C5E7-1909-4237-B107-4C17233F908A}">
      <dgm:prSet/>
      <dgm:spPr/>
      <dgm:t>
        <a:bodyPr/>
        <a:lstStyle/>
        <a:p>
          <a:endParaRPr lang="en-US" sz="2400">
            <a:latin typeface="+mn-lt"/>
          </a:endParaRPr>
        </a:p>
      </dgm:t>
    </dgm:pt>
    <dgm:pt modelId="{DF6ACFB4-D458-44CF-A084-A65F3F39BE58}">
      <dgm:prSet phldrT="[Text]" custT="1"/>
      <dgm:spPr/>
      <dgm:t>
        <a:bodyPr/>
        <a:lstStyle/>
        <a:p>
          <a:r>
            <a:rPr lang="id-ID" sz="2400" dirty="0"/>
            <a:t>The Precise Definition of a Limit</a:t>
          </a:r>
          <a:endParaRPr lang="en-US" sz="2400" b="0" dirty="0">
            <a:latin typeface="+mn-lt"/>
            <a:cs typeface="Arial" pitchFamily="34" charset="0"/>
          </a:endParaRPr>
        </a:p>
      </dgm:t>
    </dgm:pt>
    <dgm:pt modelId="{FF0A6196-B93D-48D4-958B-C9BB7C4D0DF2}" type="parTrans" cxnId="{765D46AF-F445-4EB2-9BDC-B46814535C74}">
      <dgm:prSet/>
      <dgm:spPr/>
      <dgm:t>
        <a:bodyPr/>
        <a:lstStyle/>
        <a:p>
          <a:endParaRPr lang="en-US" sz="2400">
            <a:latin typeface="+mn-lt"/>
          </a:endParaRPr>
        </a:p>
      </dgm:t>
    </dgm:pt>
    <dgm:pt modelId="{346C932B-24C9-4CE3-9EF5-430751950303}" type="sibTrans" cxnId="{765D46AF-F445-4EB2-9BDC-B46814535C74}">
      <dgm:prSet/>
      <dgm:spPr/>
      <dgm:t>
        <a:bodyPr/>
        <a:lstStyle/>
        <a:p>
          <a:endParaRPr lang="en-US" sz="2400">
            <a:latin typeface="+mn-lt"/>
          </a:endParaRPr>
        </a:p>
      </dgm:t>
    </dgm:pt>
    <dgm:pt modelId="{8FEC411F-10A4-45D9-9404-17891429C3AE}">
      <dgm:prSet phldrT="[Text]" custT="1"/>
      <dgm:spPr/>
      <dgm:t>
        <a:bodyPr/>
        <a:lstStyle/>
        <a:p>
          <a:r>
            <a:rPr lang="en-US" sz="2400" b="0" dirty="0">
              <a:latin typeface="+mn-lt"/>
              <a:cs typeface="Arial" pitchFamily="34" charset="0"/>
            </a:rPr>
            <a:t>5</a:t>
          </a:r>
        </a:p>
      </dgm:t>
    </dgm:pt>
    <dgm:pt modelId="{F86F65CC-8BD1-4D47-A54D-88AB86EB0209}" type="parTrans" cxnId="{700EC2A3-4024-4944-8AD5-C0D7FF3B3E18}">
      <dgm:prSet/>
      <dgm:spPr/>
      <dgm:t>
        <a:bodyPr/>
        <a:lstStyle/>
        <a:p>
          <a:endParaRPr lang="en-US" sz="2400">
            <a:latin typeface="+mn-lt"/>
          </a:endParaRPr>
        </a:p>
      </dgm:t>
    </dgm:pt>
    <dgm:pt modelId="{1C17B397-AEE4-465B-A42B-90D47D1E4506}" type="sibTrans" cxnId="{700EC2A3-4024-4944-8AD5-C0D7FF3B3E18}">
      <dgm:prSet/>
      <dgm:spPr/>
      <dgm:t>
        <a:bodyPr/>
        <a:lstStyle/>
        <a:p>
          <a:endParaRPr lang="en-US" sz="2400">
            <a:latin typeface="+mn-lt"/>
          </a:endParaRPr>
        </a:p>
      </dgm:t>
    </dgm:pt>
    <dgm:pt modelId="{2E1EDAB5-3996-4CC1-9536-6D6143C143E1}">
      <dgm:prSet phldrT="[Text]" custT="1"/>
      <dgm:spPr/>
      <dgm:t>
        <a:bodyPr/>
        <a:lstStyle/>
        <a:p>
          <a:r>
            <a:rPr lang="en-US" sz="2400" dirty="0">
              <a:latin typeface="+mn-lt"/>
            </a:rPr>
            <a:t>Continuity</a:t>
          </a:r>
          <a:endParaRPr lang="en-US" sz="2400" b="0" dirty="0">
            <a:latin typeface="+mn-lt"/>
            <a:cs typeface="Arial" pitchFamily="34" charset="0"/>
          </a:endParaRPr>
        </a:p>
      </dgm:t>
    </dgm:pt>
    <dgm:pt modelId="{6A35B99B-5A71-4FF1-B7ED-C1B8ED3E7A31}" type="parTrans" cxnId="{B287D823-974C-4D96-B50B-20D91F462D61}">
      <dgm:prSet/>
      <dgm:spPr/>
      <dgm:t>
        <a:bodyPr/>
        <a:lstStyle/>
        <a:p>
          <a:endParaRPr lang="en-US" sz="2400">
            <a:latin typeface="+mn-lt"/>
          </a:endParaRPr>
        </a:p>
      </dgm:t>
    </dgm:pt>
    <dgm:pt modelId="{C44746BE-75D8-4706-9B27-C14202F370E6}" type="sibTrans" cxnId="{B287D823-974C-4D96-B50B-20D91F462D61}">
      <dgm:prSet/>
      <dgm:spPr/>
      <dgm:t>
        <a:bodyPr/>
        <a:lstStyle/>
        <a:p>
          <a:endParaRPr lang="en-US" sz="2400">
            <a:latin typeface="+mn-lt"/>
          </a:endParaRPr>
        </a:p>
      </dgm:t>
    </dgm:pt>
    <dgm:pt modelId="{C5A54832-8211-4455-A77C-D96F340EC886}">
      <dgm:prSet phldrT="[Text]" custT="1"/>
      <dgm:spPr/>
      <dgm:t>
        <a:bodyPr/>
        <a:lstStyle/>
        <a:p>
          <a:r>
            <a:rPr lang="en-US" sz="2400" b="0" dirty="0">
              <a:latin typeface="+mn-lt"/>
              <a:cs typeface="Arial" pitchFamily="34" charset="0"/>
            </a:rPr>
            <a:t>6</a:t>
          </a:r>
          <a:endParaRPr lang="en-US" sz="1400" b="0" dirty="0">
            <a:latin typeface="+mn-lt"/>
            <a:cs typeface="Arial" pitchFamily="34" charset="0"/>
          </a:endParaRPr>
        </a:p>
      </dgm:t>
    </dgm:pt>
    <dgm:pt modelId="{088E0D70-74B0-4311-B86C-DC324EDC783F}" type="parTrans" cxnId="{AC2216C2-7C09-4A19-8034-25F19176121B}">
      <dgm:prSet/>
      <dgm:spPr/>
      <dgm:t>
        <a:bodyPr/>
        <a:lstStyle/>
        <a:p>
          <a:endParaRPr lang="id-ID"/>
        </a:p>
      </dgm:t>
    </dgm:pt>
    <dgm:pt modelId="{D527CF8B-939D-4AC8-94BA-96563B231C03}" type="sibTrans" cxnId="{AC2216C2-7C09-4A19-8034-25F19176121B}">
      <dgm:prSet/>
      <dgm:spPr/>
      <dgm:t>
        <a:bodyPr/>
        <a:lstStyle/>
        <a:p>
          <a:endParaRPr lang="id-ID"/>
        </a:p>
      </dgm:t>
    </dgm:pt>
    <dgm:pt modelId="{38F40BCF-32BD-42DA-8401-ABFC70BE0694}">
      <dgm:prSet phldrT="[Text]"/>
      <dgm:spPr/>
      <dgm:t>
        <a:bodyPr/>
        <a:lstStyle/>
        <a:p>
          <a:r>
            <a:rPr lang="id-ID" dirty="0"/>
            <a:t>Limits at Infinity; Horizontal Asymptotes</a:t>
          </a:r>
          <a:endParaRPr lang="en-US" b="0" dirty="0">
            <a:latin typeface="+mn-lt"/>
            <a:cs typeface="Arial" pitchFamily="34" charset="0"/>
          </a:endParaRPr>
        </a:p>
      </dgm:t>
    </dgm:pt>
    <dgm:pt modelId="{2BC01FC5-A5CD-431F-A90F-DECA25EC4FA7}" type="parTrans" cxnId="{E645C45E-8373-49D2-A63E-1BD8823C34FF}">
      <dgm:prSet/>
      <dgm:spPr/>
      <dgm:t>
        <a:bodyPr/>
        <a:lstStyle/>
        <a:p>
          <a:endParaRPr lang="id-ID"/>
        </a:p>
      </dgm:t>
    </dgm:pt>
    <dgm:pt modelId="{8A58B86C-FE2D-4031-8194-AB38393DA682}" type="sibTrans" cxnId="{E645C45E-8373-49D2-A63E-1BD8823C34FF}">
      <dgm:prSet/>
      <dgm:spPr/>
      <dgm:t>
        <a:bodyPr/>
        <a:lstStyle/>
        <a:p>
          <a:endParaRPr lang="id-ID"/>
        </a:p>
      </dgm:t>
    </dgm:pt>
    <dgm:pt modelId="{A3C9737F-51C1-4CA8-8ED2-8736CCDC7723}" type="pres">
      <dgm:prSet presAssocID="{CDBCC629-CD64-4ED9-9236-27DE5134E855}" presName="linearFlow" presStyleCnt="0">
        <dgm:presLayoutVars>
          <dgm:dir/>
          <dgm:animLvl val="lvl"/>
          <dgm:resizeHandles val="exact"/>
        </dgm:presLayoutVars>
      </dgm:prSet>
      <dgm:spPr/>
    </dgm:pt>
    <dgm:pt modelId="{48E21809-B4C1-46A8-A6D3-8E350C7877C0}" type="pres">
      <dgm:prSet presAssocID="{0DB24BED-40D0-4666-B80F-FA887DB8D7D1}" presName="composite" presStyleCnt="0"/>
      <dgm:spPr/>
    </dgm:pt>
    <dgm:pt modelId="{C69F07A0-E9B1-4F6F-A088-8D72908A4475}" type="pres">
      <dgm:prSet presAssocID="{0DB24BED-40D0-4666-B80F-FA887DB8D7D1}" presName="parentText" presStyleLbl="alignNode1" presStyleIdx="0" presStyleCnt="6">
        <dgm:presLayoutVars>
          <dgm:chMax val="1"/>
          <dgm:bulletEnabled val="1"/>
        </dgm:presLayoutVars>
      </dgm:prSet>
      <dgm:spPr/>
    </dgm:pt>
    <dgm:pt modelId="{420C34C2-D1E2-4028-BEA7-A014F9AB9237}" type="pres">
      <dgm:prSet presAssocID="{0DB24BED-40D0-4666-B80F-FA887DB8D7D1}" presName="descendantText" presStyleLbl="alignAcc1" presStyleIdx="0" presStyleCnt="6">
        <dgm:presLayoutVars>
          <dgm:bulletEnabled val="1"/>
        </dgm:presLayoutVars>
      </dgm:prSet>
      <dgm:spPr/>
    </dgm:pt>
    <dgm:pt modelId="{495B600B-3BD3-4DEA-8EE4-AB169ED60142}" type="pres">
      <dgm:prSet presAssocID="{53BBD6F5-EC30-4391-9EC5-30D40CD65C1D}" presName="sp" presStyleCnt="0"/>
      <dgm:spPr/>
    </dgm:pt>
    <dgm:pt modelId="{046C1F49-D1D2-4BDA-BA46-E977D7B83123}" type="pres">
      <dgm:prSet presAssocID="{5441CB3A-F032-4C4C-82EB-97D50F55158A}" presName="composite" presStyleCnt="0"/>
      <dgm:spPr/>
    </dgm:pt>
    <dgm:pt modelId="{42B82644-8E62-41B9-BF52-4637CB595D7B}" type="pres">
      <dgm:prSet presAssocID="{5441CB3A-F032-4C4C-82EB-97D50F55158A}" presName="parentText" presStyleLbl="alignNode1" presStyleIdx="1" presStyleCnt="6">
        <dgm:presLayoutVars>
          <dgm:chMax val="1"/>
          <dgm:bulletEnabled val="1"/>
        </dgm:presLayoutVars>
      </dgm:prSet>
      <dgm:spPr/>
    </dgm:pt>
    <dgm:pt modelId="{1F017680-6743-4484-A831-A8E552CA3075}" type="pres">
      <dgm:prSet presAssocID="{5441CB3A-F032-4C4C-82EB-97D50F55158A}" presName="descendantText" presStyleLbl="alignAcc1" presStyleIdx="1" presStyleCnt="6" custLinFactNeighborY="-1855">
        <dgm:presLayoutVars>
          <dgm:bulletEnabled val="1"/>
        </dgm:presLayoutVars>
      </dgm:prSet>
      <dgm:spPr/>
    </dgm:pt>
    <dgm:pt modelId="{4A94C6DC-2B2B-4D49-B4D5-12FB665ACAD2}" type="pres">
      <dgm:prSet presAssocID="{E4DA15B8-9723-4F90-9D8A-3C25CEE47636}" presName="sp" presStyleCnt="0"/>
      <dgm:spPr/>
    </dgm:pt>
    <dgm:pt modelId="{18B576CF-7238-47CB-93B0-B7A0DDCB8FD8}" type="pres">
      <dgm:prSet presAssocID="{1033640F-B74B-4109-9164-5723E09C942C}" presName="composite" presStyleCnt="0"/>
      <dgm:spPr/>
    </dgm:pt>
    <dgm:pt modelId="{AEAA515E-BB43-46DA-A554-CDDA842C250D}" type="pres">
      <dgm:prSet presAssocID="{1033640F-B74B-4109-9164-5723E09C942C}" presName="parentText" presStyleLbl="alignNode1" presStyleIdx="2" presStyleCnt="6">
        <dgm:presLayoutVars>
          <dgm:chMax val="1"/>
          <dgm:bulletEnabled val="1"/>
        </dgm:presLayoutVars>
      </dgm:prSet>
      <dgm:spPr/>
    </dgm:pt>
    <dgm:pt modelId="{C124D31A-EC50-4177-85C1-F3437DD648B9}" type="pres">
      <dgm:prSet presAssocID="{1033640F-B74B-4109-9164-5723E09C942C}" presName="descendantText" presStyleLbl="alignAcc1" presStyleIdx="2" presStyleCnt="6">
        <dgm:presLayoutVars>
          <dgm:bulletEnabled val="1"/>
        </dgm:presLayoutVars>
      </dgm:prSet>
      <dgm:spPr/>
    </dgm:pt>
    <dgm:pt modelId="{A6F48326-726C-4944-8BD0-157DD42E3435}" type="pres">
      <dgm:prSet presAssocID="{03512520-ECDF-4A70-8AD6-A8FCEBBC8571}" presName="sp" presStyleCnt="0"/>
      <dgm:spPr/>
    </dgm:pt>
    <dgm:pt modelId="{821CAFC4-56CC-4597-8414-03A0F7A1B8E2}" type="pres">
      <dgm:prSet presAssocID="{E56E2352-0507-4B9B-A598-DDE4E25DA7AE}" presName="composite" presStyleCnt="0"/>
      <dgm:spPr/>
    </dgm:pt>
    <dgm:pt modelId="{C10D429E-0984-4592-9439-4A03CC8A46A9}" type="pres">
      <dgm:prSet presAssocID="{E56E2352-0507-4B9B-A598-DDE4E25DA7AE}" presName="parentText" presStyleLbl="alignNode1" presStyleIdx="3" presStyleCnt="6">
        <dgm:presLayoutVars>
          <dgm:chMax val="1"/>
          <dgm:bulletEnabled val="1"/>
        </dgm:presLayoutVars>
      </dgm:prSet>
      <dgm:spPr/>
    </dgm:pt>
    <dgm:pt modelId="{D75282D2-AE49-4B12-9B50-C6CCB75BFC6F}" type="pres">
      <dgm:prSet presAssocID="{E56E2352-0507-4B9B-A598-DDE4E25DA7AE}" presName="descendantText" presStyleLbl="alignAcc1" presStyleIdx="3" presStyleCnt="6">
        <dgm:presLayoutVars>
          <dgm:bulletEnabled val="1"/>
        </dgm:presLayoutVars>
      </dgm:prSet>
      <dgm:spPr/>
    </dgm:pt>
    <dgm:pt modelId="{E16FBDC5-757A-434C-BDEF-48D396058187}" type="pres">
      <dgm:prSet presAssocID="{420CD889-EC49-4D3E-A1EA-B01C810B63F4}" presName="sp" presStyleCnt="0"/>
      <dgm:spPr/>
    </dgm:pt>
    <dgm:pt modelId="{58AD3C4C-0947-442D-90CD-AAEC2E4FEA72}" type="pres">
      <dgm:prSet presAssocID="{8FEC411F-10A4-45D9-9404-17891429C3AE}" presName="composite" presStyleCnt="0"/>
      <dgm:spPr/>
    </dgm:pt>
    <dgm:pt modelId="{87E7D0E8-BEDB-4919-8D89-5D03A271EAF1}" type="pres">
      <dgm:prSet presAssocID="{8FEC411F-10A4-45D9-9404-17891429C3AE}" presName="parentText" presStyleLbl="alignNode1" presStyleIdx="4" presStyleCnt="6">
        <dgm:presLayoutVars>
          <dgm:chMax val="1"/>
          <dgm:bulletEnabled val="1"/>
        </dgm:presLayoutVars>
      </dgm:prSet>
      <dgm:spPr/>
    </dgm:pt>
    <dgm:pt modelId="{9E6B6149-085C-432B-9995-6BB5AE72A70B}" type="pres">
      <dgm:prSet presAssocID="{8FEC411F-10A4-45D9-9404-17891429C3AE}" presName="descendantText" presStyleLbl="alignAcc1" presStyleIdx="4" presStyleCnt="6">
        <dgm:presLayoutVars>
          <dgm:bulletEnabled val="1"/>
        </dgm:presLayoutVars>
      </dgm:prSet>
      <dgm:spPr/>
    </dgm:pt>
    <dgm:pt modelId="{9CB039A7-A402-41FD-A886-CEA2A3F56437}" type="pres">
      <dgm:prSet presAssocID="{1C17B397-AEE4-465B-A42B-90D47D1E4506}" presName="sp" presStyleCnt="0"/>
      <dgm:spPr/>
    </dgm:pt>
    <dgm:pt modelId="{3C809515-642F-4C83-B909-777BFE087284}" type="pres">
      <dgm:prSet presAssocID="{C5A54832-8211-4455-A77C-D96F340EC886}" presName="composite" presStyleCnt="0"/>
      <dgm:spPr/>
    </dgm:pt>
    <dgm:pt modelId="{990494DA-98E9-4D45-88B1-8B284A08C621}" type="pres">
      <dgm:prSet presAssocID="{C5A54832-8211-4455-A77C-D96F340EC886}" presName="parentText" presStyleLbl="alignNode1" presStyleIdx="5" presStyleCnt="6">
        <dgm:presLayoutVars>
          <dgm:chMax val="1"/>
          <dgm:bulletEnabled val="1"/>
        </dgm:presLayoutVars>
      </dgm:prSet>
      <dgm:spPr/>
    </dgm:pt>
    <dgm:pt modelId="{F8E7F742-E007-4C06-BFFA-57C67A7529E8}" type="pres">
      <dgm:prSet presAssocID="{C5A54832-8211-4455-A77C-D96F340EC886}" presName="descendantText" presStyleLbl="alignAcc1" presStyleIdx="5" presStyleCnt="6">
        <dgm:presLayoutVars>
          <dgm:bulletEnabled val="1"/>
        </dgm:presLayoutVars>
      </dgm:prSet>
      <dgm:spPr/>
    </dgm:pt>
  </dgm:ptLst>
  <dgm:cxnLst>
    <dgm:cxn modelId="{385C6506-3E62-4B63-B57F-F8337D032424}" type="presOf" srcId="{2E1EDAB5-3996-4CC1-9536-6D6143C143E1}" destId="{9E6B6149-085C-432B-9995-6BB5AE72A70B}" srcOrd="0" destOrd="0" presId="urn:microsoft.com/office/officeart/2005/8/layout/chevron2"/>
    <dgm:cxn modelId="{29100608-74CE-47ED-A83D-ED707629726A}" srcId="{CDBCC629-CD64-4ED9-9236-27DE5134E855}" destId="{1033640F-B74B-4109-9164-5723E09C942C}" srcOrd="2" destOrd="0" parTransId="{B6FE9C9B-A532-4BC3-9528-12585CEC3009}" sibTransId="{03512520-ECDF-4A70-8AD6-A8FCEBBC8571}"/>
    <dgm:cxn modelId="{1295AF09-BB8F-4759-8CA5-F2AB71488A12}" type="presOf" srcId="{8FEC411F-10A4-45D9-9404-17891429C3AE}" destId="{87E7D0E8-BEDB-4919-8D89-5D03A271EAF1}" srcOrd="0" destOrd="0" presId="urn:microsoft.com/office/officeart/2005/8/layout/chevron2"/>
    <dgm:cxn modelId="{863B190E-1A2B-4BF1-9BDB-C1A2E0663A03}" srcId="{CDBCC629-CD64-4ED9-9236-27DE5134E855}" destId="{5441CB3A-F032-4C4C-82EB-97D50F55158A}" srcOrd="1" destOrd="0" parTransId="{02C6E83D-CCD9-456E-B439-7AF76A376F19}" sibTransId="{E4DA15B8-9723-4F90-9D8A-3C25CEE47636}"/>
    <dgm:cxn modelId="{B287D823-974C-4D96-B50B-20D91F462D61}" srcId="{8FEC411F-10A4-45D9-9404-17891429C3AE}" destId="{2E1EDAB5-3996-4CC1-9536-6D6143C143E1}" srcOrd="0" destOrd="0" parTransId="{6A35B99B-5A71-4FF1-B7ED-C1B8ED3E7A31}" sibTransId="{C44746BE-75D8-4706-9B27-C14202F370E6}"/>
    <dgm:cxn modelId="{5AE2B32D-C419-42A2-84A2-E8124C3F4C8B}" type="presOf" srcId="{0DB24BED-40D0-4666-B80F-FA887DB8D7D1}" destId="{C69F07A0-E9B1-4F6F-A088-8D72908A4475}" srcOrd="0" destOrd="0" presId="urn:microsoft.com/office/officeart/2005/8/layout/chevron2"/>
    <dgm:cxn modelId="{BCA06633-89EB-40FF-979D-76CBBFA2529E}" srcId="{1033640F-B74B-4109-9164-5723E09C942C}" destId="{AA0FC46A-CC1C-46F0-B805-A41F2CE73CBD}" srcOrd="0" destOrd="0" parTransId="{F76E0E75-82CE-42AE-A67E-9F71DED54BBC}" sibTransId="{8224C176-FED7-4CC1-ACC7-AA15D633ADCB}"/>
    <dgm:cxn modelId="{A4719C39-C197-4212-A0C7-7F5D129C1C69}" type="presOf" srcId="{E56E2352-0507-4B9B-A598-DDE4E25DA7AE}" destId="{C10D429E-0984-4592-9439-4A03CC8A46A9}" srcOrd="0" destOrd="0" presId="urn:microsoft.com/office/officeart/2005/8/layout/chevron2"/>
    <dgm:cxn modelId="{E645C45E-8373-49D2-A63E-1BD8823C34FF}" srcId="{C5A54832-8211-4455-A77C-D96F340EC886}" destId="{38F40BCF-32BD-42DA-8401-ABFC70BE0694}" srcOrd="0" destOrd="0" parTransId="{2BC01FC5-A5CD-431F-A90F-DECA25EC4FA7}" sibTransId="{8A58B86C-FE2D-4031-8194-AB38393DA682}"/>
    <dgm:cxn modelId="{6FA9C564-2149-4A32-BE3B-325DC79A83DE}" srcId="{CDBCC629-CD64-4ED9-9236-27DE5134E855}" destId="{0DB24BED-40D0-4666-B80F-FA887DB8D7D1}" srcOrd="0" destOrd="0" parTransId="{C03E27A8-AAEA-4120-A353-0987483EF10C}" sibTransId="{53BBD6F5-EC30-4391-9EC5-30D40CD65C1D}"/>
    <dgm:cxn modelId="{CE0E3765-5FBC-442F-A80F-BD4D83C4F912}" srcId="{5441CB3A-F032-4C4C-82EB-97D50F55158A}" destId="{234DA093-4F62-4914-9F67-D38B80A30884}" srcOrd="0" destOrd="0" parTransId="{0421E4D7-ADF5-4BB7-9C48-22D27C5F84A6}" sibTransId="{3B861FD1-DE3C-49F0-8F60-7A30A1530484}"/>
    <dgm:cxn modelId="{415A8D77-475A-459A-B6EB-FFAD289FD3D0}" type="presOf" srcId="{1033640F-B74B-4109-9164-5723E09C942C}" destId="{AEAA515E-BB43-46DA-A554-CDDA842C250D}" srcOrd="0" destOrd="0" presId="urn:microsoft.com/office/officeart/2005/8/layout/chevron2"/>
    <dgm:cxn modelId="{6C1AA286-2A23-4B5B-A516-75DED10498CC}" type="presOf" srcId="{446C6094-EC1A-4EFF-869F-0666F6CD2E56}" destId="{420C34C2-D1E2-4028-BEA7-A014F9AB9237}" srcOrd="0" destOrd="0" presId="urn:microsoft.com/office/officeart/2005/8/layout/chevron2"/>
    <dgm:cxn modelId="{341DD887-1E6F-4FAA-8BC0-898977D40096}" type="presOf" srcId="{CDBCC629-CD64-4ED9-9236-27DE5134E855}" destId="{A3C9737F-51C1-4CA8-8ED2-8736CCDC7723}" srcOrd="0" destOrd="0" presId="urn:microsoft.com/office/officeart/2005/8/layout/chevron2"/>
    <dgm:cxn modelId="{36070289-24BE-4CDF-8259-4BDDEF1D9F32}" type="presOf" srcId="{5441CB3A-F032-4C4C-82EB-97D50F55158A}" destId="{42B82644-8E62-41B9-BF52-4637CB595D7B}" srcOrd="0" destOrd="0" presId="urn:microsoft.com/office/officeart/2005/8/layout/chevron2"/>
    <dgm:cxn modelId="{700EC2A3-4024-4944-8AD5-C0D7FF3B3E18}" srcId="{CDBCC629-CD64-4ED9-9236-27DE5134E855}" destId="{8FEC411F-10A4-45D9-9404-17891429C3AE}" srcOrd="4" destOrd="0" parTransId="{F86F65CC-8BD1-4D47-A54D-88AB86EB0209}" sibTransId="{1C17B397-AEE4-465B-A42B-90D47D1E4506}"/>
    <dgm:cxn modelId="{AA1A6EAE-FAFD-4519-953F-B73EBF1CFED7}" type="presOf" srcId="{234DA093-4F62-4914-9F67-D38B80A30884}" destId="{1F017680-6743-4484-A831-A8E552CA3075}" srcOrd="0" destOrd="0" presId="urn:microsoft.com/office/officeart/2005/8/layout/chevron2"/>
    <dgm:cxn modelId="{765D46AF-F445-4EB2-9BDC-B46814535C74}" srcId="{E56E2352-0507-4B9B-A598-DDE4E25DA7AE}" destId="{DF6ACFB4-D458-44CF-A084-A65F3F39BE58}" srcOrd="0" destOrd="0" parTransId="{FF0A6196-B93D-48D4-958B-C9BB7C4D0DF2}" sibTransId="{346C932B-24C9-4CE3-9EF5-430751950303}"/>
    <dgm:cxn modelId="{C398DCB2-A12E-4B8D-9629-2DB52353B0CF}" srcId="{0DB24BED-40D0-4666-B80F-FA887DB8D7D1}" destId="{446C6094-EC1A-4EFF-869F-0666F6CD2E56}" srcOrd="0" destOrd="0" parTransId="{8F373C32-0D4F-49B1-A02E-62FCFEC09CEE}" sibTransId="{ADB260F7-572C-4510-9F4D-D7DD296ADCCE}"/>
    <dgm:cxn modelId="{AC2216C2-7C09-4A19-8034-25F19176121B}" srcId="{CDBCC629-CD64-4ED9-9236-27DE5134E855}" destId="{C5A54832-8211-4455-A77C-D96F340EC886}" srcOrd="5" destOrd="0" parTransId="{088E0D70-74B0-4311-B86C-DC324EDC783F}" sibTransId="{D527CF8B-939D-4AC8-94BA-96563B231C03}"/>
    <dgm:cxn modelId="{3C0EEEC3-FA74-4E2F-BD48-D253AB4F5037}" type="presOf" srcId="{DF6ACFB4-D458-44CF-A084-A65F3F39BE58}" destId="{D75282D2-AE49-4B12-9B50-C6CCB75BFC6F}" srcOrd="0" destOrd="0" presId="urn:microsoft.com/office/officeart/2005/8/layout/chevron2"/>
    <dgm:cxn modelId="{82D8AECD-6F38-40D3-B4FD-3EE815FB9F8B}" type="presOf" srcId="{C5A54832-8211-4455-A77C-D96F340EC886}" destId="{990494DA-98E9-4D45-88B1-8B284A08C621}" srcOrd="0" destOrd="0" presId="urn:microsoft.com/office/officeart/2005/8/layout/chevron2"/>
    <dgm:cxn modelId="{73D252DC-120D-4945-952B-9C9D4A1121FD}" type="presOf" srcId="{38F40BCF-32BD-42DA-8401-ABFC70BE0694}" destId="{F8E7F742-E007-4C06-BFFA-57C67A7529E8}" srcOrd="0" destOrd="0" presId="urn:microsoft.com/office/officeart/2005/8/layout/chevron2"/>
    <dgm:cxn modelId="{AC71C5E7-1909-4237-B107-4C17233F908A}" srcId="{CDBCC629-CD64-4ED9-9236-27DE5134E855}" destId="{E56E2352-0507-4B9B-A598-DDE4E25DA7AE}" srcOrd="3" destOrd="0" parTransId="{C54FA871-851B-4C55-BFE0-8E519041898E}" sibTransId="{420CD889-EC49-4D3E-A1EA-B01C810B63F4}"/>
    <dgm:cxn modelId="{2A4986EA-1AFA-46DB-9B6D-8DFA27BCAD85}" type="presOf" srcId="{AA0FC46A-CC1C-46F0-B805-A41F2CE73CBD}" destId="{C124D31A-EC50-4177-85C1-F3437DD648B9}" srcOrd="0" destOrd="0" presId="urn:microsoft.com/office/officeart/2005/8/layout/chevron2"/>
    <dgm:cxn modelId="{5FF2819F-4D1C-4B09-B949-7DB7FBBDF52C}" type="presParOf" srcId="{A3C9737F-51C1-4CA8-8ED2-8736CCDC7723}" destId="{48E21809-B4C1-46A8-A6D3-8E350C7877C0}" srcOrd="0" destOrd="0" presId="urn:microsoft.com/office/officeart/2005/8/layout/chevron2"/>
    <dgm:cxn modelId="{4FB2711F-3AC6-4791-8DED-B4FB38FCDFEA}" type="presParOf" srcId="{48E21809-B4C1-46A8-A6D3-8E350C7877C0}" destId="{C69F07A0-E9B1-4F6F-A088-8D72908A4475}" srcOrd="0" destOrd="0" presId="urn:microsoft.com/office/officeart/2005/8/layout/chevron2"/>
    <dgm:cxn modelId="{B1A5CAC5-8291-49DA-9F79-D9B71237C891}" type="presParOf" srcId="{48E21809-B4C1-46A8-A6D3-8E350C7877C0}" destId="{420C34C2-D1E2-4028-BEA7-A014F9AB9237}" srcOrd="1" destOrd="0" presId="urn:microsoft.com/office/officeart/2005/8/layout/chevron2"/>
    <dgm:cxn modelId="{FE52DB1C-E448-42B5-9E7F-CA5A219AF827}" type="presParOf" srcId="{A3C9737F-51C1-4CA8-8ED2-8736CCDC7723}" destId="{495B600B-3BD3-4DEA-8EE4-AB169ED60142}" srcOrd="1" destOrd="0" presId="urn:microsoft.com/office/officeart/2005/8/layout/chevron2"/>
    <dgm:cxn modelId="{153CCCA2-8356-4E9E-8203-3CE2B415862D}" type="presParOf" srcId="{A3C9737F-51C1-4CA8-8ED2-8736CCDC7723}" destId="{046C1F49-D1D2-4BDA-BA46-E977D7B83123}" srcOrd="2" destOrd="0" presId="urn:microsoft.com/office/officeart/2005/8/layout/chevron2"/>
    <dgm:cxn modelId="{A253BBCC-E84A-4437-A259-AA065F96E58A}" type="presParOf" srcId="{046C1F49-D1D2-4BDA-BA46-E977D7B83123}" destId="{42B82644-8E62-41B9-BF52-4637CB595D7B}" srcOrd="0" destOrd="0" presId="urn:microsoft.com/office/officeart/2005/8/layout/chevron2"/>
    <dgm:cxn modelId="{51D0A5C7-1A64-4CC5-999A-56D25988A791}" type="presParOf" srcId="{046C1F49-D1D2-4BDA-BA46-E977D7B83123}" destId="{1F017680-6743-4484-A831-A8E552CA3075}" srcOrd="1" destOrd="0" presId="urn:microsoft.com/office/officeart/2005/8/layout/chevron2"/>
    <dgm:cxn modelId="{6DA2B3A6-E0B6-4081-9105-894428B7AD04}" type="presParOf" srcId="{A3C9737F-51C1-4CA8-8ED2-8736CCDC7723}" destId="{4A94C6DC-2B2B-4D49-B4D5-12FB665ACAD2}" srcOrd="3" destOrd="0" presId="urn:microsoft.com/office/officeart/2005/8/layout/chevron2"/>
    <dgm:cxn modelId="{D09798A7-DE0D-45BE-904C-DA0CFCB103B1}" type="presParOf" srcId="{A3C9737F-51C1-4CA8-8ED2-8736CCDC7723}" destId="{18B576CF-7238-47CB-93B0-B7A0DDCB8FD8}" srcOrd="4" destOrd="0" presId="urn:microsoft.com/office/officeart/2005/8/layout/chevron2"/>
    <dgm:cxn modelId="{09AC4F95-A927-472C-BCB7-0C1B84EAD31F}" type="presParOf" srcId="{18B576CF-7238-47CB-93B0-B7A0DDCB8FD8}" destId="{AEAA515E-BB43-46DA-A554-CDDA842C250D}" srcOrd="0" destOrd="0" presId="urn:microsoft.com/office/officeart/2005/8/layout/chevron2"/>
    <dgm:cxn modelId="{A42DF368-25A5-4F6C-AD7B-F1A37626792D}" type="presParOf" srcId="{18B576CF-7238-47CB-93B0-B7A0DDCB8FD8}" destId="{C124D31A-EC50-4177-85C1-F3437DD648B9}" srcOrd="1" destOrd="0" presId="urn:microsoft.com/office/officeart/2005/8/layout/chevron2"/>
    <dgm:cxn modelId="{3D9C660E-6038-428F-8D3D-621FF756B383}" type="presParOf" srcId="{A3C9737F-51C1-4CA8-8ED2-8736CCDC7723}" destId="{A6F48326-726C-4944-8BD0-157DD42E3435}" srcOrd="5" destOrd="0" presId="urn:microsoft.com/office/officeart/2005/8/layout/chevron2"/>
    <dgm:cxn modelId="{193E39A0-DB1A-4A8F-95B9-8C6532C52F53}" type="presParOf" srcId="{A3C9737F-51C1-4CA8-8ED2-8736CCDC7723}" destId="{821CAFC4-56CC-4597-8414-03A0F7A1B8E2}" srcOrd="6" destOrd="0" presId="urn:microsoft.com/office/officeart/2005/8/layout/chevron2"/>
    <dgm:cxn modelId="{55BD3BD6-C8D3-4884-807D-9C51E4606107}" type="presParOf" srcId="{821CAFC4-56CC-4597-8414-03A0F7A1B8E2}" destId="{C10D429E-0984-4592-9439-4A03CC8A46A9}" srcOrd="0" destOrd="0" presId="urn:microsoft.com/office/officeart/2005/8/layout/chevron2"/>
    <dgm:cxn modelId="{6BACF515-F881-411C-B09A-6BDCFC27BB72}" type="presParOf" srcId="{821CAFC4-56CC-4597-8414-03A0F7A1B8E2}" destId="{D75282D2-AE49-4B12-9B50-C6CCB75BFC6F}" srcOrd="1" destOrd="0" presId="urn:microsoft.com/office/officeart/2005/8/layout/chevron2"/>
    <dgm:cxn modelId="{A8ADCFF7-C1E8-4D3E-AF7B-AF9EFA5BBA4C}" type="presParOf" srcId="{A3C9737F-51C1-4CA8-8ED2-8736CCDC7723}" destId="{E16FBDC5-757A-434C-BDEF-48D396058187}" srcOrd="7" destOrd="0" presId="urn:microsoft.com/office/officeart/2005/8/layout/chevron2"/>
    <dgm:cxn modelId="{38DAC1A6-DD25-4A8E-AEA1-55D703DA2073}" type="presParOf" srcId="{A3C9737F-51C1-4CA8-8ED2-8736CCDC7723}" destId="{58AD3C4C-0947-442D-90CD-AAEC2E4FEA72}" srcOrd="8" destOrd="0" presId="urn:microsoft.com/office/officeart/2005/8/layout/chevron2"/>
    <dgm:cxn modelId="{7E9F020F-8C39-4860-BEA9-3D7C6F270094}" type="presParOf" srcId="{58AD3C4C-0947-442D-90CD-AAEC2E4FEA72}" destId="{87E7D0E8-BEDB-4919-8D89-5D03A271EAF1}" srcOrd="0" destOrd="0" presId="urn:microsoft.com/office/officeart/2005/8/layout/chevron2"/>
    <dgm:cxn modelId="{7E89F6AA-007E-4DF2-8C71-6DB1863E08C0}" type="presParOf" srcId="{58AD3C4C-0947-442D-90CD-AAEC2E4FEA72}" destId="{9E6B6149-085C-432B-9995-6BB5AE72A70B}" srcOrd="1" destOrd="0" presId="urn:microsoft.com/office/officeart/2005/8/layout/chevron2"/>
    <dgm:cxn modelId="{91C720E2-0955-462A-8937-27BFC89C2AB7}" type="presParOf" srcId="{A3C9737F-51C1-4CA8-8ED2-8736CCDC7723}" destId="{9CB039A7-A402-41FD-A886-CEA2A3F56437}" srcOrd="9" destOrd="0" presId="urn:microsoft.com/office/officeart/2005/8/layout/chevron2"/>
    <dgm:cxn modelId="{9A4E6F1D-80D3-4200-8BFB-EAF64CB03B69}" type="presParOf" srcId="{A3C9737F-51C1-4CA8-8ED2-8736CCDC7723}" destId="{3C809515-642F-4C83-B909-777BFE087284}" srcOrd="10" destOrd="0" presId="urn:microsoft.com/office/officeart/2005/8/layout/chevron2"/>
    <dgm:cxn modelId="{0B62F909-BC2E-415C-9166-C017DD46E7D8}" type="presParOf" srcId="{3C809515-642F-4C83-B909-777BFE087284}" destId="{990494DA-98E9-4D45-88B1-8B284A08C621}" srcOrd="0" destOrd="0" presId="urn:microsoft.com/office/officeart/2005/8/layout/chevron2"/>
    <dgm:cxn modelId="{60AA42E1-ED28-48B8-A45A-A13E88934862}" type="presParOf" srcId="{3C809515-642F-4C83-B909-777BFE087284}" destId="{F8E7F742-E007-4C06-BFFA-57C67A7529E8}" srcOrd="1" destOrd="0" presId="urn:microsoft.com/office/officeart/2005/8/layout/chevron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F07A0-E9B1-4F6F-A088-8D72908A4475}">
      <dsp:nvSpPr>
        <dsp:cNvPr id="0" name=""/>
        <dsp:cNvSpPr/>
      </dsp:nvSpPr>
      <dsp:spPr>
        <a:xfrm rot="5400000">
          <a:off x="-113326" y="116616"/>
          <a:ext cx="755512" cy="528859"/>
        </a:xfrm>
        <a:prstGeom prst="chevr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a:latin typeface="+mn-lt"/>
              <a:cs typeface="Arial" pitchFamily="34" charset="0"/>
            </a:rPr>
            <a:t>1</a:t>
          </a:r>
          <a:endParaRPr lang="en-US" sz="2400" b="0" kern="1200" dirty="0">
            <a:latin typeface="+mn-lt"/>
            <a:cs typeface="Arial" pitchFamily="34" charset="0"/>
          </a:endParaRPr>
        </a:p>
      </dsp:txBody>
      <dsp:txXfrm rot="-5400000">
        <a:off x="1" y="267720"/>
        <a:ext cx="528859" cy="226653"/>
      </dsp:txXfrm>
    </dsp:sp>
    <dsp:sp modelId="{420C34C2-D1E2-4028-BEA7-A014F9AB9237}">
      <dsp:nvSpPr>
        <dsp:cNvPr id="0" name=""/>
        <dsp:cNvSpPr/>
      </dsp:nvSpPr>
      <dsp:spPr>
        <a:xfrm rot="5400000">
          <a:off x="3101927" y="-2569779"/>
          <a:ext cx="491341" cy="5637478"/>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d-ID" sz="2400" kern="1200" dirty="0"/>
            <a:t>The Tangent and Velocity Problems</a:t>
          </a:r>
          <a:endParaRPr lang="en-US" sz="2400" b="0" kern="1200" dirty="0">
            <a:latin typeface="+mn-lt"/>
            <a:cs typeface="Arial" pitchFamily="34" charset="0"/>
          </a:endParaRPr>
        </a:p>
      </dsp:txBody>
      <dsp:txXfrm rot="-5400000">
        <a:off x="528859" y="27274"/>
        <a:ext cx="5613493" cy="443371"/>
      </dsp:txXfrm>
    </dsp:sp>
    <dsp:sp modelId="{42B82644-8E62-41B9-BF52-4637CB595D7B}">
      <dsp:nvSpPr>
        <dsp:cNvPr id="0" name=""/>
        <dsp:cNvSpPr/>
      </dsp:nvSpPr>
      <dsp:spPr>
        <a:xfrm rot="5400000">
          <a:off x="-113326" y="771917"/>
          <a:ext cx="755512" cy="528859"/>
        </a:xfrm>
        <a:prstGeom prst="chevron">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a:latin typeface="+mn-lt"/>
              <a:cs typeface="Arial" pitchFamily="34" charset="0"/>
            </a:rPr>
            <a:t>2</a:t>
          </a:r>
          <a:endParaRPr lang="en-US" sz="2400" b="0" kern="1200" dirty="0">
            <a:latin typeface="+mn-lt"/>
            <a:cs typeface="Arial" pitchFamily="34" charset="0"/>
          </a:endParaRPr>
        </a:p>
      </dsp:txBody>
      <dsp:txXfrm rot="-5400000">
        <a:off x="1" y="923021"/>
        <a:ext cx="528859" cy="226653"/>
      </dsp:txXfrm>
    </dsp:sp>
    <dsp:sp modelId="{1F017680-6743-4484-A831-A8E552CA3075}">
      <dsp:nvSpPr>
        <dsp:cNvPr id="0" name=""/>
        <dsp:cNvSpPr/>
      </dsp:nvSpPr>
      <dsp:spPr>
        <a:xfrm rot="5400000">
          <a:off x="3102056" y="-1923716"/>
          <a:ext cx="491083" cy="5637478"/>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mn-lt"/>
            </a:rPr>
            <a:t>The Limit Function</a:t>
          </a:r>
          <a:endParaRPr lang="en-US" sz="2400" b="0" kern="1200" dirty="0">
            <a:latin typeface="+mn-lt"/>
            <a:cs typeface="Arial" pitchFamily="34" charset="0"/>
          </a:endParaRPr>
        </a:p>
      </dsp:txBody>
      <dsp:txXfrm rot="-5400000">
        <a:off x="528859" y="673454"/>
        <a:ext cx="5613505" cy="443137"/>
      </dsp:txXfrm>
    </dsp:sp>
    <dsp:sp modelId="{AEAA515E-BB43-46DA-A554-CDDA842C250D}">
      <dsp:nvSpPr>
        <dsp:cNvPr id="0" name=""/>
        <dsp:cNvSpPr/>
      </dsp:nvSpPr>
      <dsp:spPr>
        <a:xfrm rot="5400000">
          <a:off x="-113326" y="1427219"/>
          <a:ext cx="755512" cy="528859"/>
        </a:xfrm>
        <a:prstGeom prst="chevron">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lt"/>
              <a:cs typeface="Arial" pitchFamily="34" charset="0"/>
            </a:rPr>
            <a:t>3</a:t>
          </a:r>
        </a:p>
      </dsp:txBody>
      <dsp:txXfrm rot="-5400000">
        <a:off x="1" y="1578323"/>
        <a:ext cx="528859" cy="226653"/>
      </dsp:txXfrm>
    </dsp:sp>
    <dsp:sp modelId="{C124D31A-EC50-4177-85C1-F3437DD648B9}">
      <dsp:nvSpPr>
        <dsp:cNvPr id="0" name=""/>
        <dsp:cNvSpPr/>
      </dsp:nvSpPr>
      <dsp:spPr>
        <a:xfrm rot="5400000">
          <a:off x="3102056" y="-1259305"/>
          <a:ext cx="491083" cy="5637478"/>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d-ID" sz="2400" kern="1200" dirty="0"/>
            <a:t>Calculating Limits Using the Limit Laws</a:t>
          </a:r>
          <a:endParaRPr lang="en-US" sz="2400" b="0" kern="1200" dirty="0">
            <a:latin typeface="+mn-lt"/>
            <a:cs typeface="Arial" pitchFamily="34" charset="0"/>
          </a:endParaRPr>
        </a:p>
      </dsp:txBody>
      <dsp:txXfrm rot="-5400000">
        <a:off x="528859" y="1337865"/>
        <a:ext cx="5613505" cy="443137"/>
      </dsp:txXfrm>
    </dsp:sp>
    <dsp:sp modelId="{C10D429E-0984-4592-9439-4A03CC8A46A9}">
      <dsp:nvSpPr>
        <dsp:cNvPr id="0" name=""/>
        <dsp:cNvSpPr/>
      </dsp:nvSpPr>
      <dsp:spPr>
        <a:xfrm rot="5400000">
          <a:off x="-113326" y="2082521"/>
          <a:ext cx="755512" cy="528859"/>
        </a:xfrm>
        <a:prstGeom prst="chevron">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lt"/>
              <a:cs typeface="Arial" pitchFamily="34" charset="0"/>
            </a:rPr>
            <a:t>4</a:t>
          </a:r>
        </a:p>
      </dsp:txBody>
      <dsp:txXfrm rot="-5400000">
        <a:off x="1" y="2233625"/>
        <a:ext cx="528859" cy="226653"/>
      </dsp:txXfrm>
    </dsp:sp>
    <dsp:sp modelId="{D75282D2-AE49-4B12-9B50-C6CCB75BFC6F}">
      <dsp:nvSpPr>
        <dsp:cNvPr id="0" name=""/>
        <dsp:cNvSpPr/>
      </dsp:nvSpPr>
      <dsp:spPr>
        <a:xfrm rot="5400000">
          <a:off x="3102056" y="-604003"/>
          <a:ext cx="491083" cy="5637478"/>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id-ID" sz="2400" kern="1200" dirty="0"/>
            <a:t>The Precise Definition of a Limit</a:t>
          </a:r>
          <a:endParaRPr lang="en-US" sz="2400" b="0" kern="1200" dirty="0">
            <a:latin typeface="+mn-lt"/>
            <a:cs typeface="Arial" pitchFamily="34" charset="0"/>
          </a:endParaRPr>
        </a:p>
      </dsp:txBody>
      <dsp:txXfrm rot="-5400000">
        <a:off x="528859" y="1993167"/>
        <a:ext cx="5613505" cy="443137"/>
      </dsp:txXfrm>
    </dsp:sp>
    <dsp:sp modelId="{87E7D0E8-BEDB-4919-8D89-5D03A271EAF1}">
      <dsp:nvSpPr>
        <dsp:cNvPr id="0" name=""/>
        <dsp:cNvSpPr/>
      </dsp:nvSpPr>
      <dsp:spPr>
        <a:xfrm rot="5400000">
          <a:off x="-113326" y="2737823"/>
          <a:ext cx="755512" cy="528859"/>
        </a:xfrm>
        <a:prstGeom prst="chevron">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lt"/>
              <a:cs typeface="Arial" pitchFamily="34" charset="0"/>
            </a:rPr>
            <a:t>5</a:t>
          </a:r>
        </a:p>
      </dsp:txBody>
      <dsp:txXfrm rot="-5400000">
        <a:off x="1" y="2888927"/>
        <a:ext cx="528859" cy="226653"/>
      </dsp:txXfrm>
    </dsp:sp>
    <dsp:sp modelId="{9E6B6149-085C-432B-9995-6BB5AE72A70B}">
      <dsp:nvSpPr>
        <dsp:cNvPr id="0" name=""/>
        <dsp:cNvSpPr/>
      </dsp:nvSpPr>
      <dsp:spPr>
        <a:xfrm rot="5400000">
          <a:off x="3102056" y="51298"/>
          <a:ext cx="491083" cy="5637478"/>
        </a:xfrm>
        <a:prstGeom prst="round2Same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mn-lt"/>
            </a:rPr>
            <a:t>Continuity</a:t>
          </a:r>
          <a:endParaRPr lang="en-US" sz="2400" b="0" kern="1200" dirty="0">
            <a:latin typeface="+mn-lt"/>
            <a:cs typeface="Arial" pitchFamily="34" charset="0"/>
          </a:endParaRPr>
        </a:p>
      </dsp:txBody>
      <dsp:txXfrm rot="-5400000">
        <a:off x="528859" y="2648469"/>
        <a:ext cx="5613505" cy="443137"/>
      </dsp:txXfrm>
    </dsp:sp>
    <dsp:sp modelId="{990494DA-98E9-4D45-88B1-8B284A08C621}">
      <dsp:nvSpPr>
        <dsp:cNvPr id="0" name=""/>
        <dsp:cNvSpPr/>
      </dsp:nvSpPr>
      <dsp:spPr>
        <a:xfrm rot="5400000">
          <a:off x="-113326" y="3393124"/>
          <a:ext cx="755512" cy="528859"/>
        </a:xfrm>
        <a:prstGeom prst="chevr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mn-lt"/>
              <a:cs typeface="Arial" pitchFamily="34" charset="0"/>
            </a:rPr>
            <a:t>6</a:t>
          </a:r>
          <a:endParaRPr lang="en-US" sz="1400" b="0" kern="1200" dirty="0">
            <a:latin typeface="+mn-lt"/>
            <a:cs typeface="Arial" pitchFamily="34" charset="0"/>
          </a:endParaRPr>
        </a:p>
      </dsp:txBody>
      <dsp:txXfrm rot="-5400000">
        <a:off x="1" y="3544228"/>
        <a:ext cx="528859" cy="226653"/>
      </dsp:txXfrm>
    </dsp:sp>
    <dsp:sp modelId="{F8E7F742-E007-4C06-BFFA-57C67A7529E8}">
      <dsp:nvSpPr>
        <dsp:cNvPr id="0" name=""/>
        <dsp:cNvSpPr/>
      </dsp:nvSpPr>
      <dsp:spPr>
        <a:xfrm rot="5400000">
          <a:off x="3102056" y="706600"/>
          <a:ext cx="491083" cy="5637478"/>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id-ID" sz="2500" kern="1200" dirty="0"/>
            <a:t>Limits at Infinity; Horizontal Asymptotes</a:t>
          </a:r>
          <a:endParaRPr lang="en-US" sz="2500" b="0" kern="1200" dirty="0">
            <a:latin typeface="+mn-lt"/>
            <a:cs typeface="Arial" pitchFamily="34" charset="0"/>
          </a:endParaRPr>
        </a:p>
      </dsp:txBody>
      <dsp:txXfrm rot="-5400000">
        <a:off x="528859" y="3303771"/>
        <a:ext cx="5613505" cy="44313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42327A3B-766F-4631-90B1-9B3D33DE7C5C}" type="datetimeFigureOut">
              <a:rPr lang="en-US"/>
              <a:pPr>
                <a:defRPr/>
              </a:pPr>
              <a:t>3/23/2023</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98F58BAA-C397-4D9C-949B-0B7D3F08F4B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1" descr="Background 01-01.jpg"/>
          <p:cNvPicPr>
            <a:picLocks noChangeAspect="1"/>
          </p:cNvPicPr>
          <p:nvPr userDrawn="1"/>
        </p:nvPicPr>
        <p:blipFill>
          <a:blip r:embed="rId2" cstate="screen">
            <a:alphaModFix/>
          </a:blip>
          <a:srcRect/>
          <a:stretch>
            <a:fillRect/>
          </a:stretch>
        </p:blipFill>
        <p:spPr bwMode="auto">
          <a:xfrm>
            <a:off x="0" y="3175"/>
            <a:ext cx="10688638" cy="75565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62B2341-C3BD-4867-8D41-5F80C1709B34}" type="datetimeFigureOut">
              <a:rPr lang="en-US"/>
              <a:pPr>
                <a:defRPr/>
              </a:pPr>
              <a:t>3/23/2023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D7FA9F5-F61B-45A1-B5E1-F65A5889B2EE}" type="slidenum">
              <a:rPr lang="en-US"/>
              <a:pPr>
                <a:defRPr/>
              </a:pPr>
              <a:t>‹#›</a:t>
            </a:fld>
            <a:endParaRPr lang="en-US"/>
          </a:p>
        </p:txBody>
      </p:sp>
      <p:pic>
        <p:nvPicPr>
          <p:cNvPr id="7" name="Picture 1" descr="Background 01-02.jpg"/>
          <p:cNvPicPr>
            <a:picLocks noChangeAspect="1"/>
          </p:cNvPicPr>
          <p:nvPr userDrawn="1"/>
        </p:nvPicPr>
        <p:blipFill>
          <a:blip r:embed="rId2" cstate="screen"/>
          <a:srcRect/>
          <a:stretch>
            <a:fillRect/>
          </a:stretch>
        </p:blipFill>
        <p:spPr bwMode="auto">
          <a:xfrm>
            <a:off x="0" y="0"/>
            <a:ext cx="10688638" cy="7556500"/>
          </a:xfrm>
          <a:prstGeom prst="rect">
            <a:avLst/>
          </a:prstGeom>
          <a:noFill/>
          <a:ln w="9525">
            <a:noFill/>
            <a:miter lim="800000"/>
            <a:headEnd/>
            <a:tailEnd/>
          </a:ln>
        </p:spPr>
      </p:pic>
      <p:sp>
        <p:nvSpPr>
          <p:cNvPr id="9" name="Title Placeholder 1"/>
          <p:cNvSpPr>
            <a:spLocks noGrp="1"/>
          </p:cNvSpPr>
          <p:nvPr>
            <p:ph type="title"/>
          </p:nvPr>
        </p:nvSpPr>
        <p:spPr bwMode="auto">
          <a:xfrm>
            <a:off x="1238250" y="749301"/>
            <a:ext cx="9618662" cy="1260475"/>
          </a:xfrm>
          <a:prstGeom prst="rect">
            <a:avLst/>
          </a:prstGeom>
          <a:noFill/>
          <a:ln w="9525">
            <a:noFill/>
            <a:miter lim="800000"/>
            <a:headEnd/>
            <a:tailEnd/>
          </a:ln>
        </p:spPr>
        <p:txBody>
          <a:bodyPr vert="horz" wrap="square" lIns="104287" tIns="52144" rIns="104287" bIns="52144" numCol="1" anchor="ctr" anchorCtr="0" compatLnSpc="1">
            <a:prstTxWarp prst="textNoShape">
              <a:avLst/>
            </a:prstTxWarp>
          </a:bodyPr>
          <a:lstStyle/>
          <a:p>
            <a:pPr lvl="0"/>
            <a:r>
              <a:rPr lang="en-US"/>
              <a:t>Click to edit Master title style</a:t>
            </a:r>
          </a:p>
        </p:txBody>
      </p:sp>
      <p:sp>
        <p:nvSpPr>
          <p:cNvPr id="10" name="Text Placeholder 2"/>
          <p:cNvSpPr>
            <a:spLocks noGrp="1"/>
          </p:cNvSpPr>
          <p:nvPr>
            <p:ph idx="13"/>
          </p:nvPr>
        </p:nvSpPr>
        <p:spPr bwMode="auto">
          <a:xfrm>
            <a:off x="1238250" y="2009776"/>
            <a:ext cx="9618662" cy="4991100"/>
          </a:xfrm>
          <a:prstGeom prst="rect">
            <a:avLst/>
          </a:prstGeom>
          <a:noFill/>
          <a:ln w="9525">
            <a:noFill/>
            <a:miter lim="800000"/>
            <a:headEnd/>
            <a:tailEnd/>
          </a:ln>
        </p:spPr>
        <p:txBody>
          <a:bodyPr vert="horz" wrap="square" lIns="104287" tIns="52144" rIns="104287" bIns="5214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44329" y="3205459"/>
            <a:ext cx="9085342" cy="1654373"/>
          </a:xfrm>
        </p:spPr>
        <p:txBody>
          <a:bodyPr anchor="b"/>
          <a:lstStyle>
            <a:lvl1pPr marL="0" indent="0">
              <a:buNone/>
              <a:defRPr sz="2300">
                <a:solidFill>
                  <a:schemeClr val="tx1">
                    <a:tint val="75000"/>
                  </a:schemeClr>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B24E772-3899-4649-A2AA-7CF914911BC6}" type="datetimeFigureOut">
              <a:rPr lang="en-US"/>
              <a:pPr>
                <a:defRPr/>
              </a:pPr>
              <a:t>3/23/2023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272044D-538C-4006-A81A-9ADFE14E0887}" type="slidenum">
              <a:rPr lang="en-US"/>
              <a:pPr>
                <a:defRPr/>
              </a:pPr>
              <a:t>‹#›</a:t>
            </a:fld>
            <a:endParaRPr lang="en-US"/>
          </a:p>
        </p:txBody>
      </p:sp>
      <p:pic>
        <p:nvPicPr>
          <p:cNvPr id="7" name="Picture 6">
            <a:extLst>
              <a:ext uri="{FF2B5EF4-FFF2-40B4-BE49-F238E27FC236}">
                <a16:creationId xmlns:a16="http://schemas.microsoft.com/office/drawing/2014/main" id="{EB33BA03-3A39-B849-9650-5243CD565A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140" y="263856"/>
            <a:ext cx="1708498" cy="12079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4432" y="1764666"/>
            <a:ext cx="4720815" cy="4991131"/>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33391" y="1764666"/>
            <a:ext cx="4720815" cy="4991131"/>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2569E45-41F7-4121-96F3-D9854AFC6DC8}" type="datetimeFigureOut">
              <a:rPr lang="en-US"/>
              <a:pPr>
                <a:defRPr/>
              </a:pPr>
              <a:t>3/23/2023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E504BA8-D676-4613-9C2C-2877DCA64D8F}" type="slidenum">
              <a:rPr lang="en-US"/>
              <a:pPr>
                <a:defRPr/>
              </a:pPr>
              <a:t>‹#›</a:t>
            </a:fld>
            <a:endParaRPr lang="en-US"/>
          </a:p>
        </p:txBody>
      </p:sp>
      <p:pic>
        <p:nvPicPr>
          <p:cNvPr id="8" name="Picture 1" descr="Background 01-03.jpg"/>
          <p:cNvPicPr>
            <a:picLocks noChangeAspect="1"/>
          </p:cNvPicPr>
          <p:nvPr userDrawn="1"/>
        </p:nvPicPr>
        <p:blipFill>
          <a:blip r:embed="rId2" cstate="screen"/>
          <a:srcRect/>
          <a:stretch>
            <a:fillRect/>
          </a:stretch>
        </p:blipFill>
        <p:spPr bwMode="auto">
          <a:xfrm>
            <a:off x="0" y="0"/>
            <a:ext cx="10688638" cy="7556500"/>
          </a:xfrm>
          <a:prstGeom prst="rect">
            <a:avLst/>
          </a:prstGeom>
          <a:noFill/>
          <a:ln w="9525">
            <a:noFill/>
            <a:miter lim="800000"/>
            <a:headEnd/>
            <a:tailEnd/>
          </a:ln>
        </p:spPr>
      </p:pic>
      <p:sp>
        <p:nvSpPr>
          <p:cNvPr id="10" name="Title Placeholder 1"/>
          <p:cNvSpPr>
            <a:spLocks noGrp="1"/>
          </p:cNvSpPr>
          <p:nvPr>
            <p:ph type="title"/>
          </p:nvPr>
        </p:nvSpPr>
        <p:spPr bwMode="auto">
          <a:xfrm>
            <a:off x="1219200" y="596901"/>
            <a:ext cx="9618662" cy="1260475"/>
          </a:xfrm>
          <a:prstGeom prst="rect">
            <a:avLst/>
          </a:prstGeom>
          <a:noFill/>
          <a:ln w="9525">
            <a:noFill/>
            <a:miter lim="800000"/>
            <a:headEnd/>
            <a:tailEnd/>
          </a:ln>
        </p:spPr>
        <p:txBody>
          <a:bodyPr vert="horz" wrap="square" lIns="104287" tIns="52144" rIns="104287" bIns="52144" numCol="1" anchor="ctr" anchorCtr="0" compatLnSpc="1">
            <a:prstTxWarp prst="textNoShape">
              <a:avLst/>
            </a:prstTxWarp>
          </a:bodyPr>
          <a:lstStyle/>
          <a:p>
            <a:pPr lvl="0"/>
            <a:r>
              <a:rPr lang="en-US"/>
              <a:t>Click to edit Master title style</a:t>
            </a:r>
          </a:p>
        </p:txBody>
      </p:sp>
      <p:sp>
        <p:nvSpPr>
          <p:cNvPr id="11" name="Text Placeholder 2"/>
          <p:cNvSpPr>
            <a:spLocks noGrp="1"/>
          </p:cNvSpPr>
          <p:nvPr>
            <p:ph idx="13"/>
          </p:nvPr>
        </p:nvSpPr>
        <p:spPr bwMode="auto">
          <a:xfrm>
            <a:off x="1219200" y="1857376"/>
            <a:ext cx="9618662" cy="4991100"/>
          </a:xfrm>
          <a:prstGeom prst="rect">
            <a:avLst/>
          </a:prstGeom>
          <a:noFill/>
          <a:ln w="9525">
            <a:noFill/>
            <a:miter lim="800000"/>
            <a:headEnd/>
            <a:tailEnd/>
          </a:ln>
        </p:spPr>
        <p:txBody>
          <a:bodyPr vert="horz" wrap="square" lIns="104287" tIns="52144" rIns="104287" bIns="5214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A screenshot of a cell phone&#10;&#10;Description automatically generated">
            <a:extLst>
              <a:ext uri="{FF2B5EF4-FFF2-40B4-BE49-F238E27FC236}">
                <a16:creationId xmlns:a16="http://schemas.microsoft.com/office/drawing/2014/main" id="{E24EA1D8-E779-9B4C-A906-459512BC2D87}"/>
              </a:ext>
            </a:extLst>
          </p:cNvPr>
          <p:cNvPicPr>
            <a:picLocks noChangeAspect="1"/>
          </p:cNvPicPr>
          <p:nvPr userDrawn="1"/>
        </p:nvPicPr>
        <p:blipFill rotWithShape="1">
          <a:blip r:embed="rId3"/>
          <a:srcRect l="20942" t="89154" r="21091" b="4449"/>
          <a:stretch/>
        </p:blipFill>
        <p:spPr>
          <a:xfrm>
            <a:off x="3350299" y="6745088"/>
            <a:ext cx="4004840" cy="625040"/>
          </a:xfrm>
          <a:prstGeom prst="rect">
            <a:avLst/>
          </a:prstGeom>
          <a:ln w="3175">
            <a:noFill/>
          </a:ln>
        </p:spPr>
      </p:pic>
      <p:pic>
        <p:nvPicPr>
          <p:cNvPr id="12" name="Picture 11">
            <a:extLst>
              <a:ext uri="{FF2B5EF4-FFF2-40B4-BE49-F238E27FC236}">
                <a16:creationId xmlns:a16="http://schemas.microsoft.com/office/drawing/2014/main" id="{3DC9F73C-0878-E542-8513-4097881905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80140" y="263856"/>
            <a:ext cx="1708498" cy="12079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lvl1pPr>
              <a:defRPr/>
            </a:lvl1pPr>
          </a:lstStyle>
          <a:p>
            <a:pPr>
              <a:defRPr/>
            </a:pPr>
            <a:fld id="{34384A83-4D5A-429E-BDC6-FD1381510BEB}" type="datetimeFigureOut">
              <a:rPr lang="en-US"/>
              <a:pPr>
                <a:defRPr/>
              </a:pPr>
              <a:t>3/23/2023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CA70E03-8071-4189-BFD0-FC7EEE7DCDB5}" type="slidenum">
              <a:rPr lang="en-US"/>
              <a:pPr>
                <a:defRPr/>
              </a:pPr>
              <a:t>‹#›</a:t>
            </a:fld>
            <a:endParaRPr lang="en-US"/>
          </a:p>
        </p:txBody>
      </p:sp>
      <p:sp>
        <p:nvSpPr>
          <p:cNvPr id="10" name="Title Placeholder 1"/>
          <p:cNvSpPr>
            <a:spLocks noGrp="1"/>
          </p:cNvSpPr>
          <p:nvPr>
            <p:ph type="title"/>
          </p:nvPr>
        </p:nvSpPr>
        <p:spPr bwMode="auto">
          <a:xfrm>
            <a:off x="1219200" y="596901"/>
            <a:ext cx="9618662" cy="1260475"/>
          </a:xfrm>
          <a:prstGeom prst="rect">
            <a:avLst/>
          </a:prstGeom>
          <a:noFill/>
          <a:ln w="9525">
            <a:noFill/>
            <a:miter lim="800000"/>
            <a:headEnd/>
            <a:tailEnd/>
          </a:ln>
        </p:spPr>
        <p:txBody>
          <a:bodyPr vert="horz" wrap="square" lIns="104287" tIns="52144" rIns="104287" bIns="52144" numCol="1" anchor="ctr" anchorCtr="0" compatLnSpc="1">
            <a:prstTxWarp prst="textNoShape">
              <a:avLst/>
            </a:prstTxWarp>
          </a:bodyPr>
          <a:lstStyle/>
          <a:p>
            <a:pPr lvl="0"/>
            <a:r>
              <a:rPr lang="en-US"/>
              <a:t>Click to edit Master title style</a:t>
            </a:r>
          </a:p>
        </p:txBody>
      </p:sp>
      <p:sp>
        <p:nvSpPr>
          <p:cNvPr id="11" name="Text Placeholder 2"/>
          <p:cNvSpPr>
            <a:spLocks noGrp="1"/>
          </p:cNvSpPr>
          <p:nvPr>
            <p:ph idx="1"/>
          </p:nvPr>
        </p:nvSpPr>
        <p:spPr bwMode="auto">
          <a:xfrm>
            <a:off x="1219200" y="1857376"/>
            <a:ext cx="9618662" cy="4991100"/>
          </a:xfrm>
          <a:prstGeom prst="rect">
            <a:avLst/>
          </a:prstGeom>
          <a:noFill/>
          <a:ln w="9525">
            <a:noFill/>
            <a:miter lim="800000"/>
            <a:headEnd/>
            <a:tailEnd/>
          </a:ln>
        </p:spPr>
        <p:txBody>
          <a:bodyPr vert="horz" wrap="square" lIns="104287" tIns="52144" rIns="104287" bIns="5214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A screenshot of a cell phone&#10;&#10;Description automatically generated">
            <a:extLst>
              <a:ext uri="{FF2B5EF4-FFF2-40B4-BE49-F238E27FC236}">
                <a16:creationId xmlns:a16="http://schemas.microsoft.com/office/drawing/2014/main" id="{0859D3EC-5E23-3B41-9DA0-38316698BC36}"/>
              </a:ext>
            </a:extLst>
          </p:cNvPr>
          <p:cNvPicPr>
            <a:picLocks noChangeAspect="1"/>
          </p:cNvPicPr>
          <p:nvPr userDrawn="1"/>
        </p:nvPicPr>
        <p:blipFill rotWithShape="1">
          <a:blip r:embed="rId2"/>
          <a:srcRect l="20942" t="89154" r="21091" b="4449"/>
          <a:stretch/>
        </p:blipFill>
        <p:spPr>
          <a:xfrm>
            <a:off x="3341899" y="6779378"/>
            <a:ext cx="4004840" cy="625040"/>
          </a:xfrm>
          <a:prstGeom prst="rect">
            <a:avLst/>
          </a:prstGeom>
          <a:ln w="3175">
            <a:noFill/>
          </a:ln>
        </p:spPr>
      </p:pic>
      <p:pic>
        <p:nvPicPr>
          <p:cNvPr id="13" name="Picture 12">
            <a:extLst>
              <a:ext uri="{FF2B5EF4-FFF2-40B4-BE49-F238E27FC236}">
                <a16:creationId xmlns:a16="http://schemas.microsoft.com/office/drawing/2014/main" id="{07D22DC1-2584-BA45-ADB4-CB64B76C91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0140" y="263856"/>
            <a:ext cx="1708498" cy="12079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fld id="{E71D282C-CC3E-4E1D-BB33-9531F7A7F244}" type="datetimeFigureOut">
              <a:rPr lang="en-US"/>
              <a:pPr>
                <a:defRPr/>
              </a:pPr>
              <a:t>3/23/2023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A3E6B65-159F-439F-9BD7-E9F07CE5AD1C}" type="slidenum">
              <a:rPr lang="en-US"/>
              <a:pPr>
                <a:defRPr/>
              </a:pPr>
              <a:t>‹#›</a:t>
            </a:fld>
            <a:endParaRPr lang="en-US"/>
          </a:p>
        </p:txBody>
      </p:sp>
      <p:sp>
        <p:nvSpPr>
          <p:cNvPr id="6" name="Title Placeholder 1"/>
          <p:cNvSpPr>
            <a:spLocks noGrp="1"/>
          </p:cNvSpPr>
          <p:nvPr>
            <p:ph type="title"/>
          </p:nvPr>
        </p:nvSpPr>
        <p:spPr bwMode="auto">
          <a:xfrm>
            <a:off x="1219200" y="596901"/>
            <a:ext cx="9618662" cy="1260475"/>
          </a:xfrm>
          <a:prstGeom prst="rect">
            <a:avLst/>
          </a:prstGeom>
          <a:noFill/>
          <a:ln w="9525">
            <a:noFill/>
            <a:miter lim="800000"/>
            <a:headEnd/>
            <a:tailEnd/>
          </a:ln>
        </p:spPr>
        <p:txBody>
          <a:bodyPr vert="horz" wrap="square" lIns="104287" tIns="52144" rIns="104287" bIns="52144" numCol="1" anchor="ctr" anchorCtr="0" compatLnSpc="1">
            <a:prstTxWarp prst="textNoShape">
              <a:avLst/>
            </a:prstTxWarp>
          </a:bodyPr>
          <a:lstStyle/>
          <a:p>
            <a:pPr lvl="0"/>
            <a:r>
              <a:rPr lang="en-US"/>
              <a:t>Click to edit Master title style</a:t>
            </a:r>
          </a:p>
        </p:txBody>
      </p:sp>
      <p:sp>
        <p:nvSpPr>
          <p:cNvPr id="7" name="Text Placeholder 2"/>
          <p:cNvSpPr>
            <a:spLocks noGrp="1"/>
          </p:cNvSpPr>
          <p:nvPr>
            <p:ph idx="1"/>
          </p:nvPr>
        </p:nvSpPr>
        <p:spPr bwMode="auto">
          <a:xfrm>
            <a:off x="1219200" y="1857376"/>
            <a:ext cx="9618662" cy="4991100"/>
          </a:xfrm>
          <a:prstGeom prst="rect">
            <a:avLst/>
          </a:prstGeom>
          <a:noFill/>
          <a:ln w="9525">
            <a:noFill/>
            <a:miter lim="800000"/>
            <a:headEnd/>
            <a:tailEnd/>
          </a:ln>
        </p:spPr>
        <p:txBody>
          <a:bodyPr vert="horz" wrap="square" lIns="104287" tIns="52144" rIns="104287" bIns="5214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screenshot of a cell phone&#10;&#10;Description automatically generated">
            <a:extLst>
              <a:ext uri="{FF2B5EF4-FFF2-40B4-BE49-F238E27FC236}">
                <a16:creationId xmlns:a16="http://schemas.microsoft.com/office/drawing/2014/main" id="{EDE9ED95-923D-3548-823B-31E4248CF767}"/>
              </a:ext>
            </a:extLst>
          </p:cNvPr>
          <p:cNvPicPr>
            <a:picLocks noChangeAspect="1"/>
          </p:cNvPicPr>
          <p:nvPr userDrawn="1"/>
        </p:nvPicPr>
        <p:blipFill rotWithShape="1">
          <a:blip r:embed="rId2"/>
          <a:srcRect l="20942" t="89154" r="21091" b="4449"/>
          <a:stretch/>
        </p:blipFill>
        <p:spPr>
          <a:xfrm>
            <a:off x="3341899" y="6786998"/>
            <a:ext cx="4004840" cy="625040"/>
          </a:xfrm>
          <a:prstGeom prst="rect">
            <a:avLst/>
          </a:prstGeom>
          <a:ln w="3175">
            <a:noFill/>
          </a:ln>
        </p:spPr>
      </p:pic>
      <p:pic>
        <p:nvPicPr>
          <p:cNvPr id="8" name="Picture 7">
            <a:extLst>
              <a:ext uri="{FF2B5EF4-FFF2-40B4-BE49-F238E27FC236}">
                <a16:creationId xmlns:a16="http://schemas.microsoft.com/office/drawing/2014/main" id="{1A1711B1-0CB2-3642-B322-BB9057DC06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0140" y="263856"/>
            <a:ext cx="1708498" cy="120797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059D9E7-C17C-4132-9B73-48A51CFD46B3}" type="datetimeFigureOut">
              <a:rPr lang="en-US"/>
              <a:pPr>
                <a:defRPr/>
              </a:pPr>
              <a:t>3/23/2023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96416AF-AB6B-466F-BD3E-24BE387F4714}" type="slidenum">
              <a:rPr lang="en-US"/>
              <a:pPr>
                <a:defRPr/>
              </a:pPr>
              <a:t>‹#›</a:t>
            </a:fld>
            <a:endParaRPr lang="en-US"/>
          </a:p>
        </p:txBody>
      </p:sp>
      <p:pic>
        <p:nvPicPr>
          <p:cNvPr id="5" name="Picture 1" descr="Background 01-04.jpg"/>
          <p:cNvPicPr>
            <a:picLocks noChangeAspect="1"/>
          </p:cNvPicPr>
          <p:nvPr userDrawn="1"/>
        </p:nvPicPr>
        <p:blipFill>
          <a:blip r:embed="rId2" cstate="screen"/>
          <a:srcRect/>
          <a:stretch>
            <a:fillRect/>
          </a:stretch>
        </p:blipFill>
        <p:spPr bwMode="auto">
          <a:xfrm>
            <a:off x="0" y="0"/>
            <a:ext cx="10688638" cy="7556500"/>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1" descr="Background 01-02.jpg"/>
          <p:cNvPicPr>
            <a:picLocks noChangeAspect="1"/>
          </p:cNvPicPr>
          <p:nvPr userDrawn="1"/>
        </p:nvPicPr>
        <p:blipFill>
          <a:blip r:embed="rId9" cstate="screen"/>
          <a:srcRect/>
          <a:stretch>
            <a:fillRect/>
          </a:stretch>
        </p:blipFill>
        <p:spPr bwMode="auto">
          <a:xfrm>
            <a:off x="0" y="0"/>
            <a:ext cx="10688638" cy="7556500"/>
          </a:xfrm>
          <a:prstGeom prst="rect">
            <a:avLst/>
          </a:prstGeom>
          <a:noFill/>
          <a:ln w="9525">
            <a:noFill/>
            <a:miter lim="800000"/>
            <a:headEnd/>
            <a:tailEnd/>
          </a:ln>
        </p:spPr>
      </p:pic>
      <p:sp>
        <p:nvSpPr>
          <p:cNvPr id="1026" name="Title Placeholder 1"/>
          <p:cNvSpPr>
            <a:spLocks noGrp="1"/>
          </p:cNvSpPr>
          <p:nvPr>
            <p:ph type="title"/>
          </p:nvPr>
        </p:nvSpPr>
        <p:spPr bwMode="auto">
          <a:xfrm>
            <a:off x="1200150" y="596901"/>
            <a:ext cx="9618662" cy="1260475"/>
          </a:xfrm>
          <a:prstGeom prst="rect">
            <a:avLst/>
          </a:prstGeom>
          <a:noFill/>
          <a:ln w="9525">
            <a:noFill/>
            <a:miter lim="800000"/>
            <a:headEnd/>
            <a:tailEnd/>
          </a:ln>
        </p:spPr>
        <p:txBody>
          <a:bodyPr vert="horz" wrap="square" lIns="104287" tIns="52144" rIns="104287" bIns="52144"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200150" y="1857376"/>
            <a:ext cx="9618662" cy="4991100"/>
          </a:xfrm>
          <a:prstGeom prst="rect">
            <a:avLst/>
          </a:prstGeom>
          <a:noFill/>
          <a:ln w="9525">
            <a:noFill/>
            <a:miter lim="800000"/>
            <a:headEnd/>
            <a:tailEnd/>
          </a:ln>
        </p:spPr>
        <p:txBody>
          <a:bodyPr vert="horz" wrap="square" lIns="104287" tIns="52144" rIns="104287" bIns="5214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34988" y="7010400"/>
            <a:ext cx="2493962" cy="401638"/>
          </a:xfrm>
          <a:prstGeom prst="rect">
            <a:avLst/>
          </a:prstGeom>
        </p:spPr>
        <p:txBody>
          <a:bodyPr vert="horz" wrap="square" lIns="104287" tIns="52144" rIns="104287" bIns="52144" numCol="1" anchor="ctr" anchorCtr="0" compatLnSpc="1">
            <a:prstTxWarp prst="textNoShape">
              <a:avLst/>
            </a:prstTxWarp>
          </a:bodyPr>
          <a:lstStyle>
            <a:lvl1pPr>
              <a:defRPr sz="1400" smtClean="0">
                <a:solidFill>
                  <a:srgbClr val="898989"/>
                </a:solidFill>
              </a:defRPr>
            </a:lvl1pPr>
          </a:lstStyle>
          <a:p>
            <a:pPr>
              <a:defRPr/>
            </a:pPr>
            <a:fld id="{22E5663C-481F-407A-A60F-1F041C634F4F}" type="datetimeFigureOut">
              <a:rPr lang="en-US"/>
              <a:pPr>
                <a:defRPr/>
              </a:pPr>
              <a:t>3/23/2023</a:t>
            </a:fld>
            <a:endParaRPr lang="en-US"/>
          </a:p>
        </p:txBody>
      </p:sp>
      <p:sp>
        <p:nvSpPr>
          <p:cNvPr id="5" name="Footer Placeholder 4"/>
          <p:cNvSpPr>
            <a:spLocks noGrp="1"/>
          </p:cNvSpPr>
          <p:nvPr>
            <p:ph type="ftr" sz="quarter" idx="3"/>
          </p:nvPr>
        </p:nvSpPr>
        <p:spPr>
          <a:xfrm>
            <a:off x="3651250" y="7010400"/>
            <a:ext cx="3386138" cy="401638"/>
          </a:xfrm>
          <a:prstGeom prst="rect">
            <a:avLst/>
          </a:prstGeom>
        </p:spPr>
        <p:txBody>
          <a:bodyPr vert="horz" lIns="104287" tIns="52144" rIns="104287" bIns="52144" rtlCol="0" anchor="ctr"/>
          <a:lstStyle>
            <a:lvl1pPr algn="ctr" defTabSz="521437" fontAlgn="auto">
              <a:spcBef>
                <a:spcPts val="0"/>
              </a:spcBef>
              <a:spcAft>
                <a:spcPts val="0"/>
              </a:spcAft>
              <a:defRPr sz="14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659688" y="7010400"/>
            <a:ext cx="2493962" cy="401638"/>
          </a:xfrm>
          <a:prstGeom prst="rect">
            <a:avLst/>
          </a:prstGeom>
        </p:spPr>
        <p:txBody>
          <a:bodyPr vert="horz" wrap="square" lIns="104287" tIns="52144" rIns="104287" bIns="52144" numCol="1" anchor="ctr" anchorCtr="0" compatLnSpc="1">
            <a:prstTxWarp prst="textNoShape">
              <a:avLst/>
            </a:prstTxWarp>
          </a:bodyPr>
          <a:lstStyle>
            <a:lvl1pPr algn="r">
              <a:defRPr sz="1400" smtClean="0">
                <a:solidFill>
                  <a:srgbClr val="898989"/>
                </a:solidFill>
              </a:defRPr>
            </a:lvl1pPr>
          </a:lstStyle>
          <a:p>
            <a:pPr>
              <a:defRPr/>
            </a:pPr>
            <a:fld id="{F1FCD700-A755-4C30-8B04-5025159A3A5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520700" rtl="0" eaLnBrk="0" fontAlgn="base" hangingPunct="0">
        <a:spcBef>
          <a:spcPct val="0"/>
        </a:spcBef>
        <a:spcAft>
          <a:spcPct val="0"/>
        </a:spcAft>
        <a:defRPr sz="3200" kern="1200">
          <a:solidFill>
            <a:schemeClr val="tx1"/>
          </a:solidFill>
          <a:latin typeface="Open Sans"/>
          <a:ea typeface="MS PGothic" pitchFamily="34" charset="-128"/>
          <a:cs typeface="Open Sans"/>
        </a:defRPr>
      </a:lvl1pPr>
      <a:lvl2pPr algn="ctr" defTabSz="520700" rtl="0" eaLnBrk="0" fontAlgn="base" hangingPunct="0">
        <a:spcBef>
          <a:spcPct val="0"/>
        </a:spcBef>
        <a:spcAft>
          <a:spcPct val="0"/>
        </a:spcAft>
        <a:defRPr sz="5000">
          <a:solidFill>
            <a:schemeClr val="tx1"/>
          </a:solidFill>
          <a:latin typeface="Calibri" charset="0"/>
          <a:ea typeface="MS PGothic" pitchFamily="34" charset="-128"/>
          <a:cs typeface="ＭＳ Ｐゴシック" charset="0"/>
        </a:defRPr>
      </a:lvl2pPr>
      <a:lvl3pPr algn="ctr" defTabSz="520700" rtl="0" eaLnBrk="0" fontAlgn="base" hangingPunct="0">
        <a:spcBef>
          <a:spcPct val="0"/>
        </a:spcBef>
        <a:spcAft>
          <a:spcPct val="0"/>
        </a:spcAft>
        <a:defRPr sz="5000">
          <a:solidFill>
            <a:schemeClr val="tx1"/>
          </a:solidFill>
          <a:latin typeface="Calibri" charset="0"/>
          <a:ea typeface="MS PGothic" pitchFamily="34" charset="-128"/>
          <a:cs typeface="ＭＳ Ｐゴシック" charset="0"/>
        </a:defRPr>
      </a:lvl3pPr>
      <a:lvl4pPr algn="ctr" defTabSz="520700" rtl="0" eaLnBrk="0" fontAlgn="base" hangingPunct="0">
        <a:spcBef>
          <a:spcPct val="0"/>
        </a:spcBef>
        <a:spcAft>
          <a:spcPct val="0"/>
        </a:spcAft>
        <a:defRPr sz="5000">
          <a:solidFill>
            <a:schemeClr val="tx1"/>
          </a:solidFill>
          <a:latin typeface="Calibri" charset="0"/>
          <a:ea typeface="MS PGothic" pitchFamily="34" charset="-128"/>
          <a:cs typeface="ＭＳ Ｐゴシック" charset="0"/>
        </a:defRPr>
      </a:lvl4pPr>
      <a:lvl5pPr algn="ctr" defTabSz="520700" rtl="0" eaLnBrk="0" fontAlgn="base" hangingPunct="0">
        <a:spcBef>
          <a:spcPct val="0"/>
        </a:spcBef>
        <a:spcAft>
          <a:spcPct val="0"/>
        </a:spcAft>
        <a:defRPr sz="5000">
          <a:solidFill>
            <a:schemeClr val="tx1"/>
          </a:solidFill>
          <a:latin typeface="Calibri" charset="0"/>
          <a:ea typeface="MS PGothic" pitchFamily="34" charset="-128"/>
          <a:cs typeface="ＭＳ Ｐゴシック" charset="0"/>
        </a:defRPr>
      </a:lvl5pPr>
      <a:lvl6pPr marL="4572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6pPr>
      <a:lvl7pPr marL="9144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7pPr>
      <a:lvl8pPr marL="13716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8pPr>
      <a:lvl9pPr marL="18288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9pPr>
    </p:titleStyle>
    <p:bodyStyle>
      <a:lvl1pPr marL="390525" indent="-390525" algn="l" defTabSz="520700" rtl="0" eaLnBrk="0" fontAlgn="base" hangingPunct="0">
        <a:spcBef>
          <a:spcPct val="20000"/>
        </a:spcBef>
        <a:spcAft>
          <a:spcPct val="0"/>
        </a:spcAft>
        <a:buFont typeface="Arial" pitchFamily="34" charset="0"/>
        <a:buChar char="•"/>
        <a:defRPr sz="3600" kern="1200">
          <a:solidFill>
            <a:schemeClr val="tx1"/>
          </a:solidFill>
          <a:latin typeface="Open Sans"/>
          <a:ea typeface="MS PGothic" pitchFamily="34" charset="-128"/>
          <a:cs typeface="Open Sans"/>
        </a:defRPr>
      </a:lvl1pPr>
      <a:lvl2pPr marL="846138" indent="-325438" algn="l" defTabSz="520700" rtl="0" eaLnBrk="0" fontAlgn="base" hangingPunct="0">
        <a:spcBef>
          <a:spcPct val="20000"/>
        </a:spcBef>
        <a:spcAft>
          <a:spcPct val="0"/>
        </a:spcAft>
        <a:buFont typeface="Arial" pitchFamily="34" charset="0"/>
        <a:buChar char="–"/>
        <a:defRPr sz="3200" kern="1200">
          <a:solidFill>
            <a:schemeClr val="tx1"/>
          </a:solidFill>
          <a:latin typeface="Open Sans"/>
          <a:ea typeface="MS PGothic" pitchFamily="34" charset="-128"/>
          <a:cs typeface="+mn-cs"/>
        </a:defRPr>
      </a:lvl2pPr>
      <a:lvl3pPr marL="1303338" indent="-260350" algn="l" defTabSz="520700" rtl="0" eaLnBrk="0" fontAlgn="base" hangingPunct="0">
        <a:spcBef>
          <a:spcPct val="20000"/>
        </a:spcBef>
        <a:spcAft>
          <a:spcPct val="0"/>
        </a:spcAft>
        <a:buFont typeface="Arial" pitchFamily="34" charset="0"/>
        <a:buChar char="•"/>
        <a:defRPr sz="2700" kern="1200">
          <a:solidFill>
            <a:schemeClr val="tx1"/>
          </a:solidFill>
          <a:latin typeface="Open Sans"/>
          <a:ea typeface="MS PGothic" pitchFamily="34" charset="-128"/>
          <a:cs typeface="+mn-cs"/>
        </a:defRPr>
      </a:lvl3pPr>
      <a:lvl4pPr marL="1824038" indent="-260350" algn="l" defTabSz="520700" rtl="0" eaLnBrk="0" fontAlgn="base" hangingPunct="0">
        <a:spcBef>
          <a:spcPct val="20000"/>
        </a:spcBef>
        <a:spcAft>
          <a:spcPct val="0"/>
        </a:spcAft>
        <a:buFont typeface="Arial" pitchFamily="34" charset="0"/>
        <a:buChar char="–"/>
        <a:defRPr sz="2300" kern="1200">
          <a:solidFill>
            <a:schemeClr val="tx1"/>
          </a:solidFill>
          <a:latin typeface="Open Sans"/>
          <a:ea typeface="MS PGothic" pitchFamily="34" charset="-128"/>
          <a:cs typeface="+mn-cs"/>
        </a:defRPr>
      </a:lvl4pPr>
      <a:lvl5pPr marL="2346325" indent="-260350" algn="l" defTabSz="520700" rtl="0" eaLnBrk="0" fontAlgn="base" hangingPunct="0">
        <a:spcBef>
          <a:spcPct val="20000"/>
        </a:spcBef>
        <a:spcAft>
          <a:spcPct val="0"/>
        </a:spcAft>
        <a:buFont typeface="Arial" pitchFamily="34" charset="0"/>
        <a:buChar char="»"/>
        <a:defRPr sz="2300" kern="1200">
          <a:solidFill>
            <a:schemeClr val="tx1"/>
          </a:solidFill>
          <a:latin typeface="Open Sans"/>
          <a:ea typeface="MS PGothic" pitchFamily="34" charset="-128"/>
          <a:cs typeface="+mn-cs"/>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60.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57.png"/><Relationship Id="rId3" Type="http://schemas.openxmlformats.org/officeDocument/2006/relationships/image" Target="../media/image530.png"/><Relationship Id="rId1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3.wmf"/><Relationship Id="rId11" Type="http://schemas.openxmlformats.org/officeDocument/2006/relationships/image" Target="../media/image53.wmf"/><Relationship Id="rId5" Type="http://schemas.openxmlformats.org/officeDocument/2006/relationships/oleObject" Target="../embeddings/oleObject1.bin"/><Relationship Id="rId10" Type="http://schemas.openxmlformats.org/officeDocument/2006/relationships/oleObject" Target="../embeddings/oleObject1.bin"/><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81.png"/><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76.emf"/><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570.png"/></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45.xml.rels><?xml version="1.0" encoding="UTF-8" standalone="yes"?>
<Relationships xmlns="http://schemas.openxmlformats.org/package/2006/relationships"><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image" Target="../media/image591.png"/><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46.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0.png"/><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CE9AF79D-845E-461B-ADC4-7B9B51F04481}"/>
              </a:ext>
            </a:extLst>
          </p:cNvPr>
          <p:cNvSpPr>
            <a:spLocks noChangeArrowheads="1"/>
          </p:cNvSpPr>
          <p:nvPr/>
        </p:nvSpPr>
        <p:spPr bwMode="auto">
          <a:xfrm>
            <a:off x="2120202" y="2029767"/>
            <a:ext cx="8568435" cy="1010294"/>
          </a:xfrm>
          <a:prstGeom prst="rect">
            <a:avLst/>
          </a:prstGeom>
          <a:noFill/>
          <a:ln w="9525">
            <a:noFill/>
            <a:miter lim="800000"/>
            <a:headEnd/>
            <a:tailEnd/>
          </a:ln>
        </p:spPr>
        <p:txBody>
          <a:bodyPr/>
          <a:lstStyle/>
          <a:p>
            <a:pPr>
              <a:spcBef>
                <a:spcPct val="20000"/>
              </a:spcBef>
              <a:tabLst>
                <a:tab pos="1320800" algn="l"/>
                <a:tab pos="2054225" algn="l"/>
              </a:tabLst>
            </a:pPr>
            <a:r>
              <a:rPr lang="en-US" sz="2400" dirty="0">
                <a:solidFill>
                  <a:schemeClr val="bg1"/>
                </a:solidFill>
                <a:latin typeface="Arial" panose="020B0604020202020204" pitchFamily="34" charset="0"/>
                <a:cs typeface="Arial" panose="020B0604020202020204" pitchFamily="34" charset="0"/>
              </a:rPr>
              <a:t>Course		 	: </a:t>
            </a:r>
            <a:r>
              <a:rPr lang="en-AU" sz="2400" dirty="0">
                <a:solidFill>
                  <a:schemeClr val="bg1">
                    <a:lumMod val="95000"/>
                  </a:schemeClr>
                </a:solidFill>
                <a:latin typeface="Arial" panose="020B0604020202020204" pitchFamily="34" charset="0"/>
                <a:cs typeface="Arial" panose="020B0604020202020204" pitchFamily="34" charset="0"/>
              </a:rPr>
              <a:t>Calculus I </a:t>
            </a:r>
          </a:p>
          <a:p>
            <a:pPr>
              <a:spcBef>
                <a:spcPct val="20000"/>
              </a:spcBef>
              <a:tabLst>
                <a:tab pos="1320800" algn="l"/>
                <a:tab pos="2054225" algn="l"/>
              </a:tabLst>
            </a:pPr>
            <a:r>
              <a:rPr lang="en-US" sz="2400" dirty="0">
                <a:solidFill>
                  <a:schemeClr val="bg1"/>
                </a:solidFill>
                <a:latin typeface="Arial" panose="020B0604020202020204" pitchFamily="34" charset="0"/>
                <a:cs typeface="Arial" panose="020B0604020202020204" pitchFamily="34" charset="0"/>
              </a:rPr>
              <a:t>Effective Period	</a:t>
            </a:r>
            <a:r>
              <a:rPr lang="en-US" sz="2400">
                <a:solidFill>
                  <a:schemeClr val="bg1"/>
                </a:solidFill>
                <a:latin typeface="Arial" panose="020B0604020202020204" pitchFamily="34" charset="0"/>
                <a:cs typeface="Arial" panose="020B0604020202020204" pitchFamily="34" charset="0"/>
              </a:rPr>
              <a:t>: 2023</a:t>
            </a:r>
            <a:endParaRPr lang="en-US" sz="1400" dirty="0">
              <a:solidFill>
                <a:schemeClr val="bg1"/>
              </a:solidFill>
              <a:latin typeface="Arial" panose="020B0604020202020204" pitchFamily="34" charset="0"/>
              <a:cs typeface="Arial" panose="020B0604020202020204" pitchFamily="34" charset="0"/>
            </a:endParaRPr>
          </a:p>
        </p:txBody>
      </p:sp>
      <p:sp>
        <p:nvSpPr>
          <p:cNvPr id="18" name="Rectangle 6">
            <a:extLst>
              <a:ext uri="{FF2B5EF4-FFF2-40B4-BE49-F238E27FC236}">
                <a16:creationId xmlns:a16="http://schemas.microsoft.com/office/drawing/2014/main" id="{32DB365E-C0A0-4B3F-B6B1-8D39827C09A3}"/>
              </a:ext>
            </a:extLst>
          </p:cNvPr>
          <p:cNvSpPr txBox="1">
            <a:spLocks noChangeArrowheads="1"/>
          </p:cNvSpPr>
          <p:nvPr/>
        </p:nvSpPr>
        <p:spPr>
          <a:xfrm>
            <a:off x="2120201" y="3754525"/>
            <a:ext cx="8568435" cy="2384425"/>
          </a:xfrm>
          <a:prstGeom prst="rect">
            <a:avLst/>
          </a:prstGeom>
          <a:noFill/>
        </p:spPr>
        <p:txBody>
          <a:bodyPr>
            <a:normAutofit/>
          </a:bodyPr>
          <a:lstStyle>
            <a:lvl1pPr algn="l" defTabSz="520700" rtl="0" eaLnBrk="0" fontAlgn="base" hangingPunct="0">
              <a:spcBef>
                <a:spcPct val="0"/>
              </a:spcBef>
              <a:spcAft>
                <a:spcPct val="0"/>
              </a:spcAft>
              <a:defRPr sz="3200" kern="1200">
                <a:solidFill>
                  <a:schemeClr val="tx1"/>
                </a:solidFill>
                <a:latin typeface="Open Sans"/>
                <a:ea typeface="MS PGothic" pitchFamily="34" charset="-128"/>
                <a:cs typeface="Open Sans"/>
              </a:defRPr>
            </a:lvl1pPr>
            <a:lvl2pPr algn="ctr" defTabSz="520700" rtl="0" eaLnBrk="0" fontAlgn="base" hangingPunct="0">
              <a:spcBef>
                <a:spcPct val="0"/>
              </a:spcBef>
              <a:spcAft>
                <a:spcPct val="0"/>
              </a:spcAft>
              <a:defRPr sz="5000">
                <a:solidFill>
                  <a:schemeClr val="tx1"/>
                </a:solidFill>
                <a:latin typeface="Calibri" charset="0"/>
                <a:ea typeface="MS PGothic" pitchFamily="34" charset="-128"/>
                <a:cs typeface="ＭＳ Ｐゴシック" charset="0"/>
              </a:defRPr>
            </a:lvl2pPr>
            <a:lvl3pPr algn="ctr" defTabSz="520700" rtl="0" eaLnBrk="0" fontAlgn="base" hangingPunct="0">
              <a:spcBef>
                <a:spcPct val="0"/>
              </a:spcBef>
              <a:spcAft>
                <a:spcPct val="0"/>
              </a:spcAft>
              <a:defRPr sz="5000">
                <a:solidFill>
                  <a:schemeClr val="tx1"/>
                </a:solidFill>
                <a:latin typeface="Calibri" charset="0"/>
                <a:ea typeface="MS PGothic" pitchFamily="34" charset="-128"/>
                <a:cs typeface="ＭＳ Ｐゴシック" charset="0"/>
              </a:defRPr>
            </a:lvl3pPr>
            <a:lvl4pPr algn="ctr" defTabSz="520700" rtl="0" eaLnBrk="0" fontAlgn="base" hangingPunct="0">
              <a:spcBef>
                <a:spcPct val="0"/>
              </a:spcBef>
              <a:spcAft>
                <a:spcPct val="0"/>
              </a:spcAft>
              <a:defRPr sz="5000">
                <a:solidFill>
                  <a:schemeClr val="tx1"/>
                </a:solidFill>
                <a:latin typeface="Calibri" charset="0"/>
                <a:ea typeface="MS PGothic" pitchFamily="34" charset="-128"/>
                <a:cs typeface="ＭＳ Ｐゴシック" charset="0"/>
              </a:defRPr>
            </a:lvl4pPr>
            <a:lvl5pPr algn="ctr" defTabSz="520700" rtl="0" eaLnBrk="0" fontAlgn="base" hangingPunct="0">
              <a:spcBef>
                <a:spcPct val="0"/>
              </a:spcBef>
              <a:spcAft>
                <a:spcPct val="0"/>
              </a:spcAft>
              <a:defRPr sz="5000">
                <a:solidFill>
                  <a:schemeClr val="tx1"/>
                </a:solidFill>
                <a:latin typeface="Calibri" charset="0"/>
                <a:ea typeface="MS PGothic" pitchFamily="34" charset="-128"/>
                <a:cs typeface="ＭＳ Ｐゴシック" charset="0"/>
              </a:defRPr>
            </a:lvl5pPr>
            <a:lvl6pPr marL="4572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6pPr>
            <a:lvl7pPr marL="9144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7pPr>
            <a:lvl8pPr marL="13716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8pPr>
            <a:lvl9pPr marL="18288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9pPr>
          </a:lstStyle>
          <a:p>
            <a:pPr algn="ctr" eaLnBrk="1" hangingPunct="1"/>
            <a:r>
              <a:rPr lang="en-AU" sz="4000" b="1" dirty="0">
                <a:solidFill>
                  <a:schemeClr val="bg1"/>
                </a:solidFill>
              </a:rPr>
              <a:t>LIMITS</a:t>
            </a:r>
            <a:br>
              <a:rPr lang="en-AU" dirty="0">
                <a:solidFill>
                  <a:schemeClr val="bg1"/>
                </a:solidFill>
              </a:rPr>
            </a:br>
            <a:br>
              <a:rPr lang="en-AU" dirty="0">
                <a:solidFill>
                  <a:schemeClr val="bg1"/>
                </a:solidFill>
              </a:rPr>
            </a:br>
            <a:r>
              <a:rPr lang="en-US" sz="2800" b="1" dirty="0">
                <a:solidFill>
                  <a:schemeClr val="bg1"/>
                </a:solidFill>
              </a:rPr>
              <a:t>Session  1-3</a:t>
            </a:r>
          </a:p>
        </p:txBody>
      </p:sp>
    </p:spTree>
    <p:extLst>
      <p:ext uri="{BB962C8B-B14F-4D97-AF65-F5344CB8AC3E}">
        <p14:creationId xmlns:p14="http://schemas.microsoft.com/office/powerpoint/2010/main" val="2281021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1CFD-FC72-C855-BD59-53E134EF2457}"/>
              </a:ext>
            </a:extLst>
          </p:cNvPr>
          <p:cNvSpPr>
            <a:spLocks noGrp="1"/>
          </p:cNvSpPr>
          <p:nvPr>
            <p:ph type="title"/>
          </p:nvPr>
        </p:nvSpPr>
        <p:spPr>
          <a:xfrm>
            <a:off x="457200" y="228600"/>
            <a:ext cx="8229600" cy="1143000"/>
          </a:xfrm>
        </p:spPr>
        <p:txBody>
          <a:bodyPr/>
          <a:lstStyle/>
          <a:p>
            <a:pPr algn="r"/>
            <a:r>
              <a:rPr lang="en-US" sz="3200" b="1" i="0" u="none" strike="noStrike" baseline="0" dirty="0">
                <a:solidFill>
                  <a:srgbClr val="0079B8"/>
                </a:solidFill>
                <a:latin typeface="+mj-lt"/>
              </a:rPr>
              <a:t>Finding Limits </a:t>
            </a:r>
            <a:br>
              <a:rPr lang="en-US" sz="3200" b="1" i="0" u="none" strike="noStrike" baseline="0" dirty="0">
                <a:solidFill>
                  <a:srgbClr val="0079B8"/>
                </a:solidFill>
                <a:latin typeface="+mj-lt"/>
              </a:rPr>
            </a:br>
            <a:r>
              <a:rPr lang="en-US" sz="3200" b="1" i="0" u="none" strike="noStrike" baseline="0" dirty="0">
                <a:solidFill>
                  <a:srgbClr val="0079B8"/>
                </a:solidFill>
                <a:latin typeface="+mj-lt"/>
              </a:rPr>
              <a:t>Numerically and Graphically</a:t>
            </a:r>
            <a:endParaRPr lang="id-ID" sz="3200" b="1" dirty="0">
              <a:solidFill>
                <a:srgbClr val="0079B8"/>
              </a:solidFill>
              <a:latin typeface="+mj-lt"/>
              <a:cs typeface="Arial" pitchFamily="34" charset="0"/>
            </a:endParaRPr>
          </a:p>
        </p:txBody>
      </p:sp>
      <p:pic>
        <p:nvPicPr>
          <p:cNvPr id="3" name="Picture 2">
            <a:extLst>
              <a:ext uri="{FF2B5EF4-FFF2-40B4-BE49-F238E27FC236}">
                <a16:creationId xmlns:a16="http://schemas.microsoft.com/office/drawing/2014/main" id="{676A4F73-3953-EC04-F914-3ED33B0C3413}"/>
              </a:ext>
            </a:extLst>
          </p:cNvPr>
          <p:cNvPicPr>
            <a:picLocks noChangeAspect="1"/>
          </p:cNvPicPr>
          <p:nvPr/>
        </p:nvPicPr>
        <p:blipFill>
          <a:blip r:embed="rId2"/>
          <a:stretch>
            <a:fillRect/>
          </a:stretch>
        </p:blipFill>
        <p:spPr>
          <a:xfrm>
            <a:off x="812800" y="2682621"/>
            <a:ext cx="4038600" cy="3794379"/>
          </a:xfrm>
          <a:prstGeom prst="rect">
            <a:avLst/>
          </a:prstGeom>
        </p:spPr>
      </p:pic>
      <p:pic>
        <p:nvPicPr>
          <p:cNvPr id="4" name="Picture 3">
            <a:extLst>
              <a:ext uri="{FF2B5EF4-FFF2-40B4-BE49-F238E27FC236}">
                <a16:creationId xmlns:a16="http://schemas.microsoft.com/office/drawing/2014/main" id="{D4EE5697-060A-226F-8975-6080C40D287B}"/>
              </a:ext>
            </a:extLst>
          </p:cNvPr>
          <p:cNvPicPr>
            <a:picLocks noChangeAspect="1"/>
          </p:cNvPicPr>
          <p:nvPr/>
        </p:nvPicPr>
        <p:blipFill>
          <a:blip r:embed="rId3"/>
          <a:stretch>
            <a:fillRect/>
          </a:stretch>
        </p:blipFill>
        <p:spPr>
          <a:xfrm>
            <a:off x="5307101" y="2514602"/>
            <a:ext cx="4933588" cy="3138487"/>
          </a:xfrm>
          <a:prstGeom prst="rect">
            <a:avLst/>
          </a:prstGeom>
        </p:spPr>
      </p:pic>
      <p:pic>
        <p:nvPicPr>
          <p:cNvPr id="5" name="Picture 4">
            <a:extLst>
              <a:ext uri="{FF2B5EF4-FFF2-40B4-BE49-F238E27FC236}">
                <a16:creationId xmlns:a16="http://schemas.microsoft.com/office/drawing/2014/main" id="{1966BB25-2A76-F889-A053-3E842888A528}"/>
              </a:ext>
            </a:extLst>
          </p:cNvPr>
          <p:cNvPicPr>
            <a:picLocks noChangeAspect="1"/>
          </p:cNvPicPr>
          <p:nvPr/>
        </p:nvPicPr>
        <p:blipFill>
          <a:blip r:embed="rId4"/>
          <a:stretch>
            <a:fillRect/>
          </a:stretch>
        </p:blipFill>
        <p:spPr>
          <a:xfrm>
            <a:off x="6790461" y="5653089"/>
            <a:ext cx="2492198" cy="1134543"/>
          </a:xfrm>
          <a:prstGeom prst="rect">
            <a:avLst/>
          </a:prstGeom>
        </p:spPr>
      </p:pic>
    </p:spTree>
    <p:extLst>
      <p:ext uri="{BB962C8B-B14F-4D97-AF65-F5344CB8AC3E}">
        <p14:creationId xmlns:p14="http://schemas.microsoft.com/office/powerpoint/2010/main" val="68838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DE99-EDA0-8AA3-09B0-8151710D8C4B}"/>
              </a:ext>
            </a:extLst>
          </p:cNvPr>
          <p:cNvSpPr>
            <a:spLocks noGrp="1"/>
          </p:cNvSpPr>
          <p:nvPr>
            <p:ph type="title"/>
          </p:nvPr>
        </p:nvSpPr>
        <p:spPr>
          <a:xfrm>
            <a:off x="457200" y="228600"/>
            <a:ext cx="8229600" cy="1143000"/>
          </a:xfrm>
        </p:spPr>
        <p:txBody>
          <a:bodyPr/>
          <a:lstStyle/>
          <a:p>
            <a:pPr algn="r"/>
            <a:r>
              <a:rPr lang="id-ID" sz="3200" b="1" i="0" u="none" strike="noStrike" baseline="0" dirty="0">
                <a:solidFill>
                  <a:srgbClr val="0081BD"/>
                </a:solidFill>
                <a:latin typeface="+mj-lt"/>
              </a:rPr>
              <a:t>Intuitive Definition of a Limit</a:t>
            </a:r>
            <a:endParaRPr lang="id-ID" sz="3200" b="1" dirty="0">
              <a:solidFill>
                <a:srgbClr val="0081BD"/>
              </a:solidFill>
              <a:latin typeface="+mj-lt"/>
              <a:cs typeface="Arial" pitchFamily="34" charset="0"/>
            </a:endParaRPr>
          </a:p>
        </p:txBody>
      </p:sp>
      <p:grpSp>
        <p:nvGrpSpPr>
          <p:cNvPr id="3" name="Group 2">
            <a:extLst>
              <a:ext uri="{FF2B5EF4-FFF2-40B4-BE49-F238E27FC236}">
                <a16:creationId xmlns:a16="http://schemas.microsoft.com/office/drawing/2014/main" id="{EA52ADAA-0984-E629-9B84-3029D9AECD30}"/>
              </a:ext>
            </a:extLst>
          </p:cNvPr>
          <p:cNvGrpSpPr/>
          <p:nvPr/>
        </p:nvGrpSpPr>
        <p:grpSpPr>
          <a:xfrm>
            <a:off x="1295400" y="1034031"/>
            <a:ext cx="8661400" cy="4696209"/>
            <a:chOff x="1066800" y="1077907"/>
            <a:chExt cx="7391400" cy="2167818"/>
          </a:xfrm>
        </p:grpSpPr>
        <p:sp>
          <p:nvSpPr>
            <p:cNvPr id="4" name="Straight Connector 3">
              <a:extLst>
                <a:ext uri="{FF2B5EF4-FFF2-40B4-BE49-F238E27FC236}">
                  <a16:creationId xmlns:a16="http://schemas.microsoft.com/office/drawing/2014/main" id="{2183CAF0-2E0D-D61B-605C-135AE563D271}"/>
                </a:ext>
              </a:extLst>
            </p:cNvPr>
            <p:cNvSpPr/>
            <p:nvPr/>
          </p:nvSpPr>
          <p:spPr>
            <a:xfrm>
              <a:off x="1066800" y="1980722"/>
              <a:ext cx="7391400" cy="0"/>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5" name="Freeform: Shape 4">
              <a:extLst>
                <a:ext uri="{FF2B5EF4-FFF2-40B4-BE49-F238E27FC236}">
                  <a16:creationId xmlns:a16="http://schemas.microsoft.com/office/drawing/2014/main" id="{65889234-7253-571F-1434-10FB73A25EDA}"/>
                </a:ext>
              </a:extLst>
            </p:cNvPr>
            <p:cNvSpPr/>
            <p:nvPr/>
          </p:nvSpPr>
          <p:spPr>
            <a:xfrm>
              <a:off x="2988564" y="1077907"/>
              <a:ext cx="5469636" cy="888043"/>
            </a:xfrm>
            <a:custGeom>
              <a:avLst/>
              <a:gdLst>
                <a:gd name="connsiteX0" fmla="*/ 0 w 5469636"/>
                <a:gd name="connsiteY0" fmla="*/ 0 h 888043"/>
                <a:gd name="connsiteX1" fmla="*/ 5469636 w 5469636"/>
                <a:gd name="connsiteY1" fmla="*/ 0 h 888043"/>
                <a:gd name="connsiteX2" fmla="*/ 5469636 w 5469636"/>
                <a:gd name="connsiteY2" fmla="*/ 888043 h 888043"/>
                <a:gd name="connsiteX3" fmla="*/ 0 w 5469636"/>
                <a:gd name="connsiteY3" fmla="*/ 888043 h 888043"/>
                <a:gd name="connsiteX4" fmla="*/ 0 w 5469636"/>
                <a:gd name="connsiteY4" fmla="*/ 0 h 88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9636" h="888043">
                  <a:moveTo>
                    <a:pt x="0" y="0"/>
                  </a:moveTo>
                  <a:lnTo>
                    <a:pt x="5469636" y="0"/>
                  </a:lnTo>
                  <a:lnTo>
                    <a:pt x="5469636" y="888043"/>
                  </a:lnTo>
                  <a:lnTo>
                    <a:pt x="0" y="8880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400" b="1" kern="1200" dirty="0">
                  <a:solidFill>
                    <a:srgbClr val="C00000"/>
                  </a:solidFill>
                  <a:latin typeface="+mn-lt"/>
                </a:rPr>
                <a:t>Limit</a:t>
              </a:r>
            </a:p>
          </p:txBody>
        </p:sp>
        <p:sp>
          <p:nvSpPr>
            <p:cNvPr id="6" name="Freeform: Shape 5">
              <a:extLst>
                <a:ext uri="{FF2B5EF4-FFF2-40B4-BE49-F238E27FC236}">
                  <a16:creationId xmlns:a16="http://schemas.microsoft.com/office/drawing/2014/main" id="{0158E647-CA3B-D3C4-46A7-25C83C278197}"/>
                </a:ext>
              </a:extLst>
            </p:cNvPr>
            <p:cNvSpPr/>
            <p:nvPr/>
          </p:nvSpPr>
          <p:spPr>
            <a:xfrm>
              <a:off x="1066800" y="1717312"/>
              <a:ext cx="1921764" cy="248635"/>
            </a:xfrm>
            <a:custGeom>
              <a:avLst/>
              <a:gdLst>
                <a:gd name="connsiteX0" fmla="*/ 148037 w 1921764"/>
                <a:gd name="connsiteY0" fmla="*/ 0 h 888043"/>
                <a:gd name="connsiteX1" fmla="*/ 1773727 w 1921764"/>
                <a:gd name="connsiteY1" fmla="*/ 0 h 888043"/>
                <a:gd name="connsiteX2" fmla="*/ 1921764 w 1921764"/>
                <a:gd name="connsiteY2" fmla="*/ 148037 h 888043"/>
                <a:gd name="connsiteX3" fmla="*/ 1921764 w 1921764"/>
                <a:gd name="connsiteY3" fmla="*/ 888043 h 888043"/>
                <a:gd name="connsiteX4" fmla="*/ 1921764 w 1921764"/>
                <a:gd name="connsiteY4" fmla="*/ 888043 h 888043"/>
                <a:gd name="connsiteX5" fmla="*/ 0 w 1921764"/>
                <a:gd name="connsiteY5" fmla="*/ 888043 h 888043"/>
                <a:gd name="connsiteX6" fmla="*/ 0 w 1921764"/>
                <a:gd name="connsiteY6" fmla="*/ 888043 h 888043"/>
                <a:gd name="connsiteX7" fmla="*/ 0 w 1921764"/>
                <a:gd name="connsiteY7" fmla="*/ 148037 h 888043"/>
                <a:gd name="connsiteX8" fmla="*/ 148037 w 1921764"/>
                <a:gd name="connsiteY8" fmla="*/ 0 h 88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764" h="888043">
                  <a:moveTo>
                    <a:pt x="148037" y="0"/>
                  </a:moveTo>
                  <a:lnTo>
                    <a:pt x="1773727" y="0"/>
                  </a:lnTo>
                  <a:cubicBezTo>
                    <a:pt x="1855486" y="0"/>
                    <a:pt x="1921764" y="66278"/>
                    <a:pt x="1921764" y="148037"/>
                  </a:cubicBezTo>
                  <a:lnTo>
                    <a:pt x="1921764" y="888043"/>
                  </a:lnTo>
                  <a:lnTo>
                    <a:pt x="1921764" y="888043"/>
                  </a:lnTo>
                  <a:lnTo>
                    <a:pt x="0" y="888043"/>
                  </a:lnTo>
                  <a:lnTo>
                    <a:pt x="0" y="888043"/>
                  </a:lnTo>
                  <a:lnTo>
                    <a:pt x="0" y="148037"/>
                  </a:lnTo>
                  <a:cubicBezTo>
                    <a:pt x="0" y="66278"/>
                    <a:pt x="66278" y="0"/>
                    <a:pt x="148037" y="0"/>
                  </a:cubicBezTo>
                  <a:close/>
                </a:path>
              </a:pathLst>
            </a:custGeom>
          </p:spPr>
          <p:style>
            <a:lnRef idx="1">
              <a:schemeClr val="accent2">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85268" tIns="85268" rIns="85268" bIns="41910" numCol="1" spcCol="1270" anchor="ctr" anchorCtr="0">
              <a:noAutofit/>
            </a:bodyPr>
            <a:lstStyle/>
            <a:p>
              <a:pPr marL="0" lvl="0" indent="0" algn="ctr" defTabSz="977900">
                <a:lnSpc>
                  <a:spcPct val="90000"/>
                </a:lnSpc>
                <a:spcBef>
                  <a:spcPct val="0"/>
                </a:spcBef>
                <a:spcAft>
                  <a:spcPct val="35000"/>
                </a:spcAft>
                <a:buNone/>
              </a:pPr>
              <a:r>
                <a:rPr lang="en-US" sz="2400" kern="1200" dirty="0">
                  <a:latin typeface="+mn-lt"/>
                </a:rPr>
                <a:t>Definition</a:t>
              </a:r>
            </a:p>
          </p:txBody>
        </p:sp>
        <mc:AlternateContent xmlns:mc="http://schemas.openxmlformats.org/markup-compatibility/2006" xmlns:a14="http://schemas.microsoft.com/office/drawing/2010/main">
          <mc:Choice Requires="a14">
            <p:sp>
              <p:nvSpPr>
                <p:cNvPr id="7" name="Freeform: Shape 6">
                  <a:extLst>
                    <a:ext uri="{FF2B5EF4-FFF2-40B4-BE49-F238E27FC236}">
                      <a16:creationId xmlns:a16="http://schemas.microsoft.com/office/drawing/2014/main" id="{E2CE96D6-5618-6A95-F9E5-A45142539429}"/>
                    </a:ext>
                  </a:extLst>
                </p:cNvPr>
                <p:cNvSpPr/>
                <p:nvPr/>
              </p:nvSpPr>
              <p:spPr>
                <a:xfrm>
                  <a:off x="1066800" y="2062799"/>
                  <a:ext cx="7391400" cy="1182926"/>
                </a:xfrm>
                <a:custGeom>
                  <a:avLst/>
                  <a:gdLst>
                    <a:gd name="connsiteX0" fmla="*/ 0 w 7391400"/>
                    <a:gd name="connsiteY0" fmla="*/ 0 h 1182926"/>
                    <a:gd name="connsiteX1" fmla="*/ 7391400 w 7391400"/>
                    <a:gd name="connsiteY1" fmla="*/ 0 h 1182926"/>
                    <a:gd name="connsiteX2" fmla="*/ 7391400 w 7391400"/>
                    <a:gd name="connsiteY2" fmla="*/ 1182926 h 1182926"/>
                    <a:gd name="connsiteX3" fmla="*/ 0 w 7391400"/>
                    <a:gd name="connsiteY3" fmla="*/ 1182926 h 1182926"/>
                    <a:gd name="connsiteX4" fmla="*/ 0 w 7391400"/>
                    <a:gd name="connsiteY4" fmla="*/ 0 h 118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1400" h="1182926">
                      <a:moveTo>
                        <a:pt x="0" y="0"/>
                      </a:moveTo>
                      <a:lnTo>
                        <a:pt x="7391400" y="0"/>
                      </a:lnTo>
                      <a:lnTo>
                        <a:pt x="7391400" y="1182926"/>
                      </a:lnTo>
                      <a:lnTo>
                        <a:pt x="0" y="118292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0" lvl="1" algn="l" defTabSz="977900">
                    <a:lnSpc>
                      <a:spcPct val="90000"/>
                    </a:lnSpc>
                    <a:spcBef>
                      <a:spcPct val="0"/>
                    </a:spcBef>
                    <a:spcAft>
                      <a:spcPct val="15000"/>
                    </a:spcAft>
                    <a:buNone/>
                  </a:pPr>
                  <a:r>
                    <a:rPr lang="en-US" sz="2400" b="0" i="0" u="none" strike="noStrike" kern="1200" baseline="0" dirty="0"/>
                    <a:t>Suppose f(x) is defined when x is near the number a. Then we write</a:t>
                  </a:r>
                  <a:endParaRPr lang="en-US" sz="2400" kern="1200" dirty="0"/>
                </a:p>
                <a:p>
                  <a:pPr marL="228600" lvl="1" indent="-228600" algn="ctr" defTabSz="977900">
                    <a:lnSpc>
                      <a:spcPct val="90000"/>
                    </a:lnSpc>
                    <a:spcBef>
                      <a:spcPct val="0"/>
                    </a:spcBef>
                    <a:spcAft>
                      <a:spcPct val="15000"/>
                    </a:spcAft>
                    <a:buNone/>
                  </a:pPr>
                  <a14:m>
                    <m:oMath xmlns:m="http://schemas.openxmlformats.org/officeDocument/2006/math">
                      <m:func>
                        <m:funcPr>
                          <m:ctrlPr>
                            <a:rPr lang="en-US" sz="2400" b="0" i="1" u="none" strike="noStrike" kern="1200" baseline="0" smtClean="0">
                              <a:latin typeface="Cambria Math" panose="02040503050406030204" pitchFamily="18" charset="0"/>
                            </a:rPr>
                          </m:ctrlPr>
                        </m:funcPr>
                        <m:fName>
                          <m:limLow>
                            <m:limLowPr>
                              <m:ctrlPr>
                                <a:rPr lang="en-US" sz="2400" b="0" i="1" u="none" strike="noStrike" kern="1200" baseline="0" smtClean="0">
                                  <a:latin typeface="Cambria Math" panose="02040503050406030204" pitchFamily="18" charset="0"/>
                                </a:rPr>
                              </m:ctrlPr>
                            </m:limLowPr>
                            <m:e>
                              <m:r>
                                <m:rPr>
                                  <m:sty m:val="p"/>
                                </m:rPr>
                                <a:rPr lang="en-US" sz="2400" b="0" i="0" u="none" strike="noStrike" kern="1200" baseline="0" smtClean="0">
                                  <a:latin typeface="Cambria Math" panose="02040503050406030204" pitchFamily="18" charset="0"/>
                                </a:rPr>
                                <m:t>lim</m:t>
                              </m:r>
                            </m:e>
                            <m:lim>
                              <m:r>
                                <a:rPr lang="en-US" sz="2400" b="0" i="1" u="none" strike="noStrike" kern="1200" baseline="0" smtClean="0">
                                  <a:latin typeface="Cambria Math" panose="02040503050406030204" pitchFamily="18" charset="0"/>
                                </a:rPr>
                                <m:t>𝑥</m:t>
                              </m:r>
                              <m:r>
                                <a:rPr lang="en-US" sz="2400" b="0" i="1" u="none" strike="noStrike" kern="1200" baseline="0" smtClean="0">
                                  <a:latin typeface="Cambria Math" panose="02040503050406030204" pitchFamily="18" charset="0"/>
                                </a:rPr>
                                <m:t>→</m:t>
                              </m:r>
                              <m:r>
                                <a:rPr lang="en-US" sz="2400" b="0" i="1" u="none" strike="noStrike" kern="1200" baseline="0" smtClean="0">
                                  <a:latin typeface="Cambria Math" panose="02040503050406030204" pitchFamily="18" charset="0"/>
                                </a:rPr>
                                <m:t>𝑎</m:t>
                              </m:r>
                            </m:lim>
                          </m:limLow>
                        </m:fName>
                        <m:e>
                          <m:r>
                            <a:rPr lang="en-US" sz="2400" b="0" i="1" u="none" strike="noStrike" kern="1200" baseline="0" smtClean="0">
                              <a:latin typeface="Cambria Math" panose="02040503050406030204" pitchFamily="18" charset="0"/>
                            </a:rPr>
                            <m:t>𝑓</m:t>
                          </m:r>
                          <m:d>
                            <m:dPr>
                              <m:ctrlPr>
                                <a:rPr lang="en-US" sz="2400" b="0" i="1" u="none" strike="noStrike" kern="1200" baseline="0" smtClean="0">
                                  <a:latin typeface="Cambria Math" panose="02040503050406030204" pitchFamily="18" charset="0"/>
                                </a:rPr>
                              </m:ctrlPr>
                            </m:dPr>
                            <m:e>
                              <m:r>
                                <a:rPr lang="en-US" sz="2400" b="0" i="1" u="none" strike="noStrike" kern="1200" baseline="0" smtClean="0">
                                  <a:latin typeface="Cambria Math" panose="02040503050406030204" pitchFamily="18" charset="0"/>
                                </a:rPr>
                                <m:t>𝑥</m:t>
                              </m:r>
                            </m:e>
                          </m:d>
                        </m:e>
                      </m:func>
                      <m:r>
                        <a:rPr lang="en-US" sz="2400" b="0" i="1" u="none" strike="noStrike" kern="1200" baseline="0" smtClean="0">
                          <a:latin typeface="Cambria Math" panose="02040503050406030204" pitchFamily="18" charset="0"/>
                        </a:rPr>
                        <m:t>=</m:t>
                      </m:r>
                      <m:r>
                        <a:rPr lang="en-US" sz="2400" b="0" i="1" u="none" strike="noStrike" kern="1200" baseline="0" smtClean="0">
                          <a:latin typeface="Cambria Math" panose="02040503050406030204" pitchFamily="18" charset="0"/>
                        </a:rPr>
                        <m:t>𝐿</m:t>
                      </m:r>
                    </m:oMath>
                  </a14:m>
                  <a:r>
                    <a:rPr lang="en-US" sz="2400" kern="1200" dirty="0">
                      <a:cs typeface="Arial" pitchFamily="34" charset="0"/>
                    </a:rPr>
                    <a:t>, </a:t>
                  </a:r>
                  <a:endParaRPr lang="en-US" sz="2400" dirty="0">
                    <a:cs typeface="Arial" pitchFamily="34" charset="0"/>
                  </a:endParaRPr>
                </a:p>
                <a:p>
                  <a:pPr algn="l"/>
                  <a:r>
                    <a:rPr lang="en-US" sz="2400" b="0" i="0" u="none" strike="noStrike" baseline="0" dirty="0"/>
                    <a:t>and say </a:t>
                  </a:r>
                </a:p>
                <a:p>
                  <a:pPr algn="ctr"/>
                  <a:r>
                    <a:rPr lang="en-US" sz="2400" b="0" i="0" u="none" strike="noStrike" baseline="0" dirty="0"/>
                    <a:t>“the limit of </a:t>
                  </a:r>
                  <a:r>
                    <a:rPr lang="en-US" sz="2400" b="0" i="1" u="none" strike="noStrike" baseline="0" dirty="0"/>
                    <a:t>f(x</a:t>
                  </a:r>
                  <a:r>
                    <a:rPr lang="en-US" sz="2400" dirty="0"/>
                    <a:t>)</a:t>
                  </a:r>
                  <a:r>
                    <a:rPr lang="en-US" sz="2400" b="0" i="0" u="none" strike="noStrike" baseline="0" dirty="0"/>
                    <a:t>, as </a:t>
                  </a:r>
                  <a:r>
                    <a:rPr lang="en-US" sz="2400" b="0" i="1" u="none" strike="noStrike" baseline="0" dirty="0"/>
                    <a:t>x </a:t>
                  </a:r>
                  <a:r>
                    <a:rPr lang="en-US" sz="2400" b="0" i="0" u="none" strike="noStrike" baseline="0" dirty="0"/>
                    <a:t>approaches </a:t>
                  </a:r>
                  <a:r>
                    <a:rPr lang="en-US" sz="2400" b="0" i="1" u="none" strike="noStrike" baseline="0" dirty="0"/>
                    <a:t>a</a:t>
                  </a:r>
                  <a:r>
                    <a:rPr lang="en-US" sz="2400" b="0" i="0" u="none" strike="noStrike" baseline="0" dirty="0"/>
                    <a:t>, equals </a:t>
                  </a:r>
                  <a:r>
                    <a:rPr lang="en-US" sz="2400" b="0" i="1" u="none" strike="noStrike" baseline="0" dirty="0"/>
                    <a:t>L</a:t>
                  </a:r>
                  <a:r>
                    <a:rPr lang="en-US" sz="2400" b="0" i="0" u="none" strike="noStrike" baseline="0" dirty="0"/>
                    <a:t>”</a:t>
                  </a:r>
                </a:p>
                <a:p>
                  <a:pPr algn="l"/>
                  <a:endParaRPr lang="en-US" sz="2400" b="0" i="0" u="none" strike="noStrike" baseline="0" dirty="0"/>
                </a:p>
                <a:p>
                  <a:pPr algn="l"/>
                  <a:r>
                    <a:rPr lang="en-US" sz="2400" b="0" i="0" u="none" strike="noStrike" baseline="0" dirty="0"/>
                    <a:t>if we can make the values of </a:t>
                  </a:r>
                  <a:r>
                    <a:rPr lang="en-US" sz="2400" b="0" i="1" u="none" strike="noStrike" baseline="0" dirty="0"/>
                    <a:t>f(x</a:t>
                  </a:r>
                  <a:r>
                    <a:rPr lang="en-US" sz="2400" dirty="0"/>
                    <a:t>)</a:t>
                  </a:r>
                  <a:r>
                    <a:rPr lang="en-US" sz="2400" b="0" i="0" u="none" strike="noStrike" baseline="0" dirty="0"/>
                    <a:t> arbitrarily close to </a:t>
                  </a:r>
                  <a:r>
                    <a:rPr lang="en-US" sz="2400" b="0" i="1" u="none" strike="noStrike" baseline="0" dirty="0"/>
                    <a:t>L </a:t>
                  </a:r>
                  <a:r>
                    <a:rPr lang="en-US" sz="2400" b="0" i="0" u="none" strike="noStrike" baseline="0" dirty="0"/>
                    <a:t>(as close to </a:t>
                  </a:r>
                  <a:r>
                    <a:rPr lang="en-US" sz="2400" b="0" i="1" u="none" strike="noStrike" baseline="0" dirty="0"/>
                    <a:t>L </a:t>
                  </a:r>
                  <a:r>
                    <a:rPr lang="en-US" sz="2400" b="0" i="0" u="none" strike="noStrike" baseline="0" dirty="0"/>
                    <a:t>as we like) by restricting </a:t>
                  </a:r>
                  <a:r>
                    <a:rPr lang="en-US" sz="2400" b="0" i="1" u="none" strike="noStrike" baseline="0" dirty="0"/>
                    <a:t>x </a:t>
                  </a:r>
                  <a:r>
                    <a:rPr lang="en-US" sz="2400" b="0" i="0" u="none" strike="noStrike" baseline="0" dirty="0"/>
                    <a:t>to be sufficiently close to </a:t>
                  </a:r>
                  <a:r>
                    <a:rPr lang="en-US" sz="2400" b="0" i="1" u="none" strike="noStrike" baseline="0" dirty="0"/>
                    <a:t>a </a:t>
                  </a:r>
                  <a:r>
                    <a:rPr lang="en-US" sz="2400" b="0" i="0" u="none" strike="noStrike" baseline="0" dirty="0"/>
                    <a:t>(on either side of </a:t>
                  </a:r>
                  <a:r>
                    <a:rPr lang="en-US" sz="2400" b="0" i="1" u="none" strike="noStrike" baseline="0" dirty="0"/>
                    <a:t>a</a:t>
                  </a:r>
                  <a:r>
                    <a:rPr lang="en-US" sz="2400" b="0" i="0" u="none" strike="noStrike" baseline="0" dirty="0"/>
                    <a:t>) but not equal to </a:t>
                  </a:r>
                  <a:r>
                    <a:rPr lang="en-US" sz="2400" b="0" i="1" u="none" strike="noStrike" baseline="0" dirty="0"/>
                    <a:t>a</a:t>
                  </a:r>
                  <a:r>
                    <a:rPr lang="en-US" sz="2400" b="0" i="0" u="none" strike="noStrike" baseline="0" dirty="0"/>
                    <a:t>.</a:t>
                  </a:r>
                  <a:endParaRPr lang="en-US" sz="2400" kern="1200" dirty="0"/>
                </a:p>
              </p:txBody>
            </p:sp>
          </mc:Choice>
          <mc:Fallback xmlns="">
            <p:sp>
              <p:nvSpPr>
                <p:cNvPr id="7" name="Freeform: Shape 6">
                  <a:extLst>
                    <a:ext uri="{FF2B5EF4-FFF2-40B4-BE49-F238E27FC236}">
                      <a16:creationId xmlns:a16="http://schemas.microsoft.com/office/drawing/2014/main" id="{E2CE96D6-5618-6A95-F9E5-A45142539429}"/>
                    </a:ext>
                  </a:extLst>
                </p:cNvPr>
                <p:cNvSpPr>
                  <a:spLocks noRot="1" noChangeAspect="1" noMove="1" noResize="1" noEditPoints="1" noAdjustHandles="1" noChangeArrowheads="1" noChangeShapeType="1" noTextEdit="1"/>
                </p:cNvSpPr>
                <p:nvPr/>
              </p:nvSpPr>
              <p:spPr>
                <a:xfrm>
                  <a:off x="1066800" y="2062799"/>
                  <a:ext cx="7391400" cy="1182926"/>
                </a:xfrm>
                <a:custGeom>
                  <a:avLst/>
                  <a:gdLst>
                    <a:gd name="connsiteX0" fmla="*/ 0 w 7391400"/>
                    <a:gd name="connsiteY0" fmla="*/ 0 h 1182926"/>
                    <a:gd name="connsiteX1" fmla="*/ 7391400 w 7391400"/>
                    <a:gd name="connsiteY1" fmla="*/ 0 h 1182926"/>
                    <a:gd name="connsiteX2" fmla="*/ 7391400 w 7391400"/>
                    <a:gd name="connsiteY2" fmla="*/ 1182926 h 1182926"/>
                    <a:gd name="connsiteX3" fmla="*/ 0 w 7391400"/>
                    <a:gd name="connsiteY3" fmla="*/ 1182926 h 1182926"/>
                    <a:gd name="connsiteX4" fmla="*/ 0 w 7391400"/>
                    <a:gd name="connsiteY4" fmla="*/ 0 h 118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1400" h="1182926">
                      <a:moveTo>
                        <a:pt x="0" y="0"/>
                      </a:moveTo>
                      <a:lnTo>
                        <a:pt x="7391400" y="0"/>
                      </a:lnTo>
                      <a:lnTo>
                        <a:pt x="7391400" y="1182926"/>
                      </a:lnTo>
                      <a:lnTo>
                        <a:pt x="0" y="1182926"/>
                      </a:lnTo>
                      <a:lnTo>
                        <a:pt x="0" y="0"/>
                      </a:lnTo>
                      <a:close/>
                    </a:path>
                  </a:pathLst>
                </a:custGeom>
                <a:blipFill>
                  <a:blip r:embed="rId2"/>
                  <a:stretch>
                    <a:fillRect l="-1690" t="-3571" r="-1056" b="-29048"/>
                  </a:stretch>
                </a:blipFill>
              </p:spPr>
              <p:txBody>
                <a:bodyPr/>
                <a:lstStyle/>
                <a:p>
                  <a:r>
                    <a:rPr lang="id-ID">
                      <a:noFill/>
                    </a:rPr>
                    <a:t> </a:t>
                  </a:r>
                </a:p>
              </p:txBody>
            </p:sp>
          </mc:Fallback>
        </mc:AlternateContent>
      </p:grpSp>
    </p:spTree>
    <p:extLst>
      <p:ext uri="{BB962C8B-B14F-4D97-AF65-F5344CB8AC3E}">
        <p14:creationId xmlns:p14="http://schemas.microsoft.com/office/powerpoint/2010/main" val="226453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5B66C-E69A-63EE-E702-3667C569491D}"/>
              </a:ext>
            </a:extLst>
          </p:cNvPr>
          <p:cNvSpPr>
            <a:spLocks noGrp="1"/>
          </p:cNvSpPr>
          <p:nvPr>
            <p:ph type="title"/>
          </p:nvPr>
        </p:nvSpPr>
        <p:spPr>
          <a:xfrm>
            <a:off x="457200" y="228600"/>
            <a:ext cx="8229600" cy="1143000"/>
          </a:xfrm>
        </p:spPr>
        <p:txBody>
          <a:bodyPr/>
          <a:lstStyle/>
          <a:p>
            <a:pPr algn="r"/>
            <a:r>
              <a:rPr lang="en-US" sz="3200" b="1" i="0" u="none" strike="noStrike" baseline="0" dirty="0">
                <a:solidFill>
                  <a:srgbClr val="0070C0"/>
                </a:solidFill>
                <a:latin typeface="+mj-lt"/>
              </a:rPr>
              <a:t>Intuitive Definition of One-Sided Limits</a:t>
            </a:r>
            <a:endParaRPr lang="id-ID" sz="3200" b="1" dirty="0">
              <a:solidFill>
                <a:srgbClr val="0070C0"/>
              </a:solidFill>
              <a:latin typeface="+mj-lt"/>
              <a:cs typeface="Arial" pitchFamily="34" charset="0"/>
            </a:endParaRPr>
          </a:p>
        </p:txBody>
      </p:sp>
      <p:pic>
        <p:nvPicPr>
          <p:cNvPr id="3" name="Picture 2">
            <a:extLst>
              <a:ext uri="{FF2B5EF4-FFF2-40B4-BE49-F238E27FC236}">
                <a16:creationId xmlns:a16="http://schemas.microsoft.com/office/drawing/2014/main" id="{514021CC-C19E-3370-D549-9FF5261743C3}"/>
              </a:ext>
            </a:extLst>
          </p:cNvPr>
          <p:cNvPicPr>
            <a:picLocks noChangeAspect="1"/>
          </p:cNvPicPr>
          <p:nvPr/>
        </p:nvPicPr>
        <p:blipFill rotWithShape="1">
          <a:blip r:embed="rId2"/>
          <a:srcRect l="30000" t="23320" r="12499" b="41107"/>
          <a:stretch/>
        </p:blipFill>
        <p:spPr>
          <a:xfrm>
            <a:off x="1130131" y="2199467"/>
            <a:ext cx="8428375" cy="2931611"/>
          </a:xfrm>
          <a:prstGeom prst="rect">
            <a:avLst/>
          </a:prstGeom>
        </p:spPr>
      </p:pic>
      <p:pic>
        <p:nvPicPr>
          <p:cNvPr id="4" name="Picture 3">
            <a:extLst>
              <a:ext uri="{FF2B5EF4-FFF2-40B4-BE49-F238E27FC236}">
                <a16:creationId xmlns:a16="http://schemas.microsoft.com/office/drawing/2014/main" id="{71B2F43B-923F-1E89-68BE-8958024F90E5}"/>
              </a:ext>
            </a:extLst>
          </p:cNvPr>
          <p:cNvPicPr>
            <a:picLocks noChangeAspect="1"/>
          </p:cNvPicPr>
          <p:nvPr/>
        </p:nvPicPr>
        <p:blipFill rotWithShape="1">
          <a:blip r:embed="rId2"/>
          <a:srcRect l="29141" t="70754" r="10815" b="16513"/>
          <a:stretch/>
        </p:blipFill>
        <p:spPr>
          <a:xfrm>
            <a:off x="1445419" y="5363383"/>
            <a:ext cx="7797800" cy="929745"/>
          </a:xfrm>
          <a:prstGeom prst="rect">
            <a:avLst/>
          </a:prstGeom>
        </p:spPr>
      </p:pic>
    </p:spTree>
    <p:extLst>
      <p:ext uri="{BB962C8B-B14F-4D97-AF65-F5344CB8AC3E}">
        <p14:creationId xmlns:p14="http://schemas.microsoft.com/office/powerpoint/2010/main" val="1817663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5B82-BAEC-94AF-1C57-7E0C0EF0463A}"/>
              </a:ext>
            </a:extLst>
          </p:cNvPr>
          <p:cNvSpPr>
            <a:spLocks noGrp="1"/>
          </p:cNvSpPr>
          <p:nvPr>
            <p:ph type="title"/>
          </p:nvPr>
        </p:nvSpPr>
        <p:spPr>
          <a:xfrm>
            <a:off x="457200" y="228600"/>
            <a:ext cx="8229600" cy="1143000"/>
          </a:xfrm>
        </p:spPr>
        <p:txBody>
          <a:bodyPr/>
          <a:lstStyle/>
          <a:p>
            <a:pPr algn="r"/>
            <a:r>
              <a:rPr lang="id-ID" b="1" dirty="0">
                <a:solidFill>
                  <a:srgbClr val="0070C0"/>
                </a:solidFill>
                <a:latin typeface="Arial" pitchFamily="34" charset="0"/>
                <a:cs typeface="Arial" pitchFamily="34" charset="0"/>
              </a:rPr>
              <a:t>Example </a:t>
            </a:r>
            <a:r>
              <a:rPr lang="en-US" b="1" dirty="0">
                <a:solidFill>
                  <a:srgbClr val="0070C0"/>
                </a:solidFill>
                <a:latin typeface="Arial" pitchFamily="34" charset="0"/>
                <a:cs typeface="Arial" pitchFamily="34" charset="0"/>
              </a:rPr>
              <a:t>3</a:t>
            </a:r>
            <a:r>
              <a:rPr lang="id-ID" b="1" dirty="0">
                <a:solidFill>
                  <a:srgbClr val="0070C0"/>
                </a:solidFill>
                <a:latin typeface="Arial" pitchFamily="34" charset="0"/>
                <a:cs typeface="Arial" pitchFamily="34" charset="0"/>
              </a:rPr>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AB06A6-AFFE-A9D9-0804-7E0E8A02E866}"/>
                  </a:ext>
                </a:extLst>
              </p:cNvPr>
              <p:cNvSpPr>
                <a:spLocks noGrp="1"/>
              </p:cNvSpPr>
              <p:nvPr>
                <p:ph idx="1"/>
              </p:nvPr>
            </p:nvSpPr>
            <p:spPr>
              <a:xfrm>
                <a:off x="1038225" y="1554480"/>
                <a:ext cx="7067550" cy="3489325"/>
              </a:xfrm>
            </p:spPr>
            <p:txBody>
              <a:bodyPr/>
              <a:lstStyle/>
              <a:p>
                <a:pPr marL="0" indent="0">
                  <a:buNone/>
                </a:pPr>
                <a:r>
                  <a:rPr lang="id-ID" sz="2400" b="0" i="0" u="none" strike="noStrike" baseline="0" dirty="0">
                    <a:latin typeface="+mn-lt"/>
                  </a:rPr>
                  <a:t>Estimate the value of</a:t>
                </a:r>
                <a:r>
                  <a:rPr lang="en-US" sz="2400" b="0" i="0" u="none" strike="noStrike" baseline="0" dirty="0">
                    <a:latin typeface="+mn-lt"/>
                  </a:rPr>
                  <a:t> </a:t>
                </a:r>
                <a14:m>
                  <m:oMath xmlns:m="http://schemas.openxmlformats.org/officeDocument/2006/math">
                    <m:func>
                      <m:funcPr>
                        <m:ctrlPr>
                          <a:rPr lang="en-US" sz="2400" b="0" i="1" u="none" strike="noStrike" baseline="0" smtClean="0">
                            <a:latin typeface="Cambria Math" panose="02040503050406030204" pitchFamily="18" charset="0"/>
                          </a:rPr>
                        </m:ctrlPr>
                      </m:funcPr>
                      <m:fName>
                        <m:limLow>
                          <m:limLowPr>
                            <m:ctrlPr>
                              <a:rPr lang="en-US" sz="2400" b="0" i="1" u="none" strike="noStrike" baseline="0" smtClean="0">
                                <a:latin typeface="Cambria Math" panose="02040503050406030204" pitchFamily="18" charset="0"/>
                              </a:rPr>
                            </m:ctrlPr>
                          </m:limLowPr>
                          <m:e>
                            <m:r>
                              <m:rPr>
                                <m:sty m:val="p"/>
                              </m:rPr>
                              <a:rPr lang="en-US" sz="2400" b="0" i="0" u="none" strike="noStrike" baseline="0" smtClean="0">
                                <a:latin typeface="Cambria Math" panose="02040503050406030204" pitchFamily="18" charset="0"/>
                              </a:rPr>
                              <m:t>lim</m:t>
                            </m:r>
                          </m:e>
                          <m:lim>
                            <m:r>
                              <a:rPr lang="en-US" sz="2400" b="0" i="1" u="none" strike="noStrike" baseline="0" smtClean="0">
                                <a:latin typeface="Cambria Math" panose="02040503050406030204" pitchFamily="18" charset="0"/>
                              </a:rPr>
                              <m:t>𝑡</m:t>
                            </m:r>
                            <m:r>
                              <a:rPr lang="en-US" sz="2400" b="0" i="1" u="none" strike="noStrike" baseline="0" smtClean="0">
                                <a:latin typeface="Cambria Math" panose="02040503050406030204" pitchFamily="18" charset="0"/>
                              </a:rPr>
                              <m:t>→0</m:t>
                            </m:r>
                          </m:lim>
                        </m:limLow>
                      </m:fName>
                      <m:e>
                        <m:f>
                          <m:fPr>
                            <m:ctrlPr>
                              <a:rPr lang="en-US" sz="2400" b="0" i="1" u="none" strike="noStrike" baseline="0" smtClean="0">
                                <a:latin typeface="Cambria Math" panose="02040503050406030204" pitchFamily="18" charset="0"/>
                              </a:rPr>
                            </m:ctrlPr>
                          </m:fPr>
                          <m:num>
                            <m:rad>
                              <m:radPr>
                                <m:degHide m:val="on"/>
                                <m:ctrlPr>
                                  <a:rPr lang="en-US" sz="2400" b="0" i="1" u="none" strike="noStrike" baseline="0" smtClean="0">
                                    <a:latin typeface="Cambria Math" panose="02040503050406030204" pitchFamily="18" charset="0"/>
                                  </a:rPr>
                                </m:ctrlPr>
                              </m:radPr>
                              <m:deg/>
                              <m:e>
                                <m:sSup>
                                  <m:sSupPr>
                                    <m:ctrlPr>
                                      <a:rPr lang="en-US" sz="2400" b="0" i="1" u="none" strike="noStrike" baseline="0" smtClean="0">
                                        <a:latin typeface="Cambria Math" panose="02040503050406030204" pitchFamily="18" charset="0"/>
                                      </a:rPr>
                                    </m:ctrlPr>
                                  </m:sSupPr>
                                  <m:e>
                                    <m:r>
                                      <a:rPr lang="en-US" sz="2400" b="0" i="1" u="none" strike="noStrike" baseline="0" smtClean="0">
                                        <a:latin typeface="Cambria Math" panose="02040503050406030204" pitchFamily="18" charset="0"/>
                                      </a:rPr>
                                      <m:t>𝑡</m:t>
                                    </m:r>
                                  </m:e>
                                  <m:sup>
                                    <m:r>
                                      <a:rPr lang="en-US" sz="2400" b="0" i="1" u="none" strike="noStrike" baseline="0" smtClean="0">
                                        <a:latin typeface="Cambria Math" panose="02040503050406030204" pitchFamily="18" charset="0"/>
                                      </a:rPr>
                                      <m:t>2</m:t>
                                    </m:r>
                                  </m:sup>
                                </m:sSup>
                                <m:r>
                                  <a:rPr lang="en-US" sz="2400" b="0" i="1" u="none" strike="noStrike" baseline="0" smtClean="0">
                                    <a:latin typeface="Cambria Math" panose="02040503050406030204" pitchFamily="18" charset="0"/>
                                  </a:rPr>
                                  <m:t>+9</m:t>
                                </m:r>
                              </m:e>
                            </m:rad>
                            <m:r>
                              <a:rPr lang="en-US" sz="2400" b="0" i="1" u="none" strike="noStrike" baseline="0" smtClean="0">
                                <a:latin typeface="Cambria Math" panose="02040503050406030204" pitchFamily="18" charset="0"/>
                              </a:rPr>
                              <m:t>−3</m:t>
                            </m:r>
                          </m:num>
                          <m:den>
                            <m:sSup>
                              <m:sSupPr>
                                <m:ctrlPr>
                                  <a:rPr lang="en-US" sz="2400" b="0" i="1" u="none" strike="noStrike" baseline="0" smtClean="0">
                                    <a:latin typeface="Cambria Math" panose="02040503050406030204" pitchFamily="18" charset="0"/>
                                  </a:rPr>
                                </m:ctrlPr>
                              </m:sSupPr>
                              <m:e>
                                <m:r>
                                  <a:rPr lang="en-US" sz="2400" b="0" i="1" u="none" strike="noStrike" baseline="0" smtClean="0">
                                    <a:latin typeface="Cambria Math" panose="02040503050406030204" pitchFamily="18" charset="0"/>
                                  </a:rPr>
                                  <m:t>𝑡</m:t>
                                </m:r>
                              </m:e>
                              <m:sup>
                                <m:r>
                                  <a:rPr lang="en-US" sz="2400" b="0" i="1" u="none" strike="noStrike" baseline="0" smtClean="0">
                                    <a:latin typeface="Cambria Math" panose="02040503050406030204" pitchFamily="18" charset="0"/>
                                  </a:rPr>
                                  <m:t>2</m:t>
                                </m:r>
                              </m:sup>
                            </m:sSup>
                          </m:den>
                        </m:f>
                      </m:e>
                    </m:func>
                  </m:oMath>
                </a14:m>
                <a:endParaRPr lang="id-ID" sz="2400" dirty="0">
                  <a:latin typeface="+mn-lt"/>
                </a:endParaRPr>
              </a:p>
            </p:txBody>
          </p:sp>
        </mc:Choice>
        <mc:Fallback xmlns="">
          <p:sp>
            <p:nvSpPr>
              <p:cNvPr id="3" name="Content Placeholder 2">
                <a:extLst>
                  <a:ext uri="{FF2B5EF4-FFF2-40B4-BE49-F238E27FC236}">
                    <a16:creationId xmlns:a16="http://schemas.microsoft.com/office/drawing/2014/main" id="{2BAB06A6-AFFE-A9D9-0804-7E0E8A02E866}"/>
                  </a:ext>
                </a:extLst>
              </p:cNvPr>
              <p:cNvSpPr>
                <a:spLocks noGrp="1" noRot="1" noChangeAspect="1" noMove="1" noResize="1" noEditPoints="1" noAdjustHandles="1" noChangeArrowheads="1" noChangeShapeType="1" noTextEdit="1"/>
              </p:cNvSpPr>
              <p:nvPr>
                <p:ph idx="1"/>
              </p:nvPr>
            </p:nvSpPr>
            <p:spPr>
              <a:xfrm>
                <a:off x="1038225" y="1554480"/>
                <a:ext cx="7067550" cy="3489325"/>
              </a:xfrm>
              <a:blipFill>
                <a:blip r:embed="rId2"/>
                <a:stretch>
                  <a:fillRect l="-1121"/>
                </a:stretch>
              </a:blipFill>
            </p:spPr>
            <p:txBody>
              <a:bodyPr/>
              <a:lstStyle/>
              <a:p>
                <a:r>
                  <a:rPr lang="id-ID">
                    <a:noFill/>
                  </a:rPr>
                  <a:t> </a:t>
                </a:r>
              </a:p>
            </p:txBody>
          </p:sp>
        </mc:Fallback>
      </mc:AlternateContent>
      <p:pic>
        <p:nvPicPr>
          <p:cNvPr id="4" name="Picture 3">
            <a:extLst>
              <a:ext uri="{FF2B5EF4-FFF2-40B4-BE49-F238E27FC236}">
                <a16:creationId xmlns:a16="http://schemas.microsoft.com/office/drawing/2014/main" id="{C0C70C19-8BEB-5772-47B0-DF809B8AA607}"/>
              </a:ext>
            </a:extLst>
          </p:cNvPr>
          <p:cNvPicPr>
            <a:picLocks noChangeAspect="1"/>
          </p:cNvPicPr>
          <p:nvPr/>
        </p:nvPicPr>
        <p:blipFill>
          <a:blip r:embed="rId3"/>
          <a:stretch>
            <a:fillRect/>
          </a:stretch>
        </p:blipFill>
        <p:spPr>
          <a:xfrm>
            <a:off x="3865109" y="2514600"/>
            <a:ext cx="3020786" cy="257150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B13999-D403-6C15-2BFE-885E5B4E65A3}"/>
                  </a:ext>
                </a:extLst>
              </p:cNvPr>
              <p:cNvSpPr txBox="1"/>
              <p:nvPr/>
            </p:nvSpPr>
            <p:spPr>
              <a:xfrm>
                <a:off x="1143000" y="5194761"/>
                <a:ext cx="9179560" cy="1618328"/>
              </a:xfrm>
              <a:prstGeom prst="rect">
                <a:avLst/>
              </a:prstGeom>
              <a:noFill/>
            </p:spPr>
            <p:txBody>
              <a:bodyPr wrap="square">
                <a:spAutoFit/>
              </a:bodyPr>
              <a:lstStyle/>
              <a:p>
                <a:pPr algn="l"/>
                <a:r>
                  <a:rPr lang="en-US" sz="2400" b="0" i="0" u="none" strike="noStrike" baseline="0" dirty="0">
                    <a:latin typeface="+mn-lt"/>
                  </a:rPr>
                  <a:t>As </a:t>
                </a:r>
                <a:r>
                  <a:rPr lang="en-US" sz="2400" b="0" i="1" u="none" strike="noStrike" baseline="0" dirty="0">
                    <a:latin typeface="+mn-lt"/>
                  </a:rPr>
                  <a:t>t </a:t>
                </a:r>
                <a:r>
                  <a:rPr lang="en-US" sz="2400" b="0" i="0" u="none" strike="noStrike" baseline="0" dirty="0">
                    <a:latin typeface="+mn-lt"/>
                  </a:rPr>
                  <a:t>approaches 0, the values of the function seem to approach 0.1666666 . . . and so </a:t>
                </a:r>
                <a:r>
                  <a:rPr lang="id-ID" sz="2400" b="0" i="0" u="none" strike="noStrike" baseline="0" dirty="0">
                    <a:latin typeface="+mn-lt"/>
                  </a:rPr>
                  <a:t>we guess that</a:t>
                </a:r>
                <a:endParaRPr lang="en-US" sz="2400" b="0" i="0" u="none" strike="noStrike" baseline="0" dirty="0">
                  <a:latin typeface="+mn-lt"/>
                </a:endParaRPr>
              </a:p>
              <a:p>
                <a:pPr algn="l"/>
                <a14:m>
                  <m:oMathPara xmlns:m="http://schemas.openxmlformats.org/officeDocument/2006/math">
                    <m:oMathParaPr>
                      <m:jc m:val="centerGroup"/>
                    </m:oMathParaPr>
                    <m:oMath xmlns:m="http://schemas.openxmlformats.org/officeDocument/2006/math">
                      <m:func>
                        <m:funcPr>
                          <m:ctrlPr>
                            <a:rPr lang="en-US" sz="2400" b="0" i="1" u="none" strike="noStrike" baseline="0" smtClean="0">
                              <a:latin typeface="Cambria Math" panose="02040503050406030204" pitchFamily="18" charset="0"/>
                            </a:rPr>
                          </m:ctrlPr>
                        </m:funcPr>
                        <m:fName>
                          <m:limLow>
                            <m:limLowPr>
                              <m:ctrlPr>
                                <a:rPr lang="en-US" sz="2400" b="0" i="1" u="none" strike="noStrike" baseline="0" smtClean="0">
                                  <a:latin typeface="Cambria Math" panose="02040503050406030204" pitchFamily="18" charset="0"/>
                                </a:rPr>
                              </m:ctrlPr>
                            </m:limLowPr>
                            <m:e>
                              <m:r>
                                <m:rPr>
                                  <m:sty m:val="p"/>
                                </m:rPr>
                                <a:rPr lang="en-US" sz="2400" b="0" i="0" u="none" strike="noStrike" baseline="0" smtClean="0">
                                  <a:latin typeface="Cambria Math" panose="02040503050406030204" pitchFamily="18" charset="0"/>
                                </a:rPr>
                                <m:t>lim</m:t>
                              </m:r>
                            </m:e>
                            <m:lim>
                              <m:r>
                                <a:rPr lang="en-US" sz="2400" b="0" i="1" u="none" strike="noStrike" baseline="0" smtClean="0">
                                  <a:latin typeface="Cambria Math" panose="02040503050406030204" pitchFamily="18" charset="0"/>
                                </a:rPr>
                                <m:t>𝑡</m:t>
                              </m:r>
                              <m:r>
                                <a:rPr lang="en-US" sz="2400" b="0" i="1" u="none" strike="noStrike" baseline="0" smtClean="0">
                                  <a:latin typeface="Cambria Math" panose="02040503050406030204" pitchFamily="18" charset="0"/>
                                </a:rPr>
                                <m:t>→0</m:t>
                              </m:r>
                            </m:lim>
                          </m:limLow>
                        </m:fName>
                        <m:e>
                          <m:f>
                            <m:fPr>
                              <m:ctrlPr>
                                <a:rPr lang="en-US" sz="2400" b="0" i="1" u="none" strike="noStrike" baseline="0" smtClean="0">
                                  <a:latin typeface="Cambria Math" panose="02040503050406030204" pitchFamily="18" charset="0"/>
                                </a:rPr>
                              </m:ctrlPr>
                            </m:fPr>
                            <m:num>
                              <m:rad>
                                <m:radPr>
                                  <m:degHide m:val="on"/>
                                  <m:ctrlPr>
                                    <a:rPr lang="en-US" sz="2400" b="0" i="1" u="none" strike="noStrike" baseline="0" smtClean="0">
                                      <a:latin typeface="Cambria Math" panose="02040503050406030204" pitchFamily="18" charset="0"/>
                                    </a:rPr>
                                  </m:ctrlPr>
                                </m:radPr>
                                <m:deg/>
                                <m:e>
                                  <m:sSup>
                                    <m:sSupPr>
                                      <m:ctrlPr>
                                        <a:rPr lang="en-US" sz="2400" b="0" i="1" u="none" strike="noStrike" baseline="0" smtClean="0">
                                          <a:latin typeface="Cambria Math" panose="02040503050406030204" pitchFamily="18" charset="0"/>
                                        </a:rPr>
                                      </m:ctrlPr>
                                    </m:sSupPr>
                                    <m:e>
                                      <m:r>
                                        <a:rPr lang="en-US" sz="2400" b="0" i="1" u="none" strike="noStrike" baseline="0" smtClean="0">
                                          <a:latin typeface="Cambria Math" panose="02040503050406030204" pitchFamily="18" charset="0"/>
                                        </a:rPr>
                                        <m:t>𝑡</m:t>
                                      </m:r>
                                    </m:e>
                                    <m:sup>
                                      <m:r>
                                        <a:rPr lang="en-US" sz="2400" b="0" i="1" u="none" strike="noStrike" baseline="0" smtClean="0">
                                          <a:latin typeface="Cambria Math" panose="02040503050406030204" pitchFamily="18" charset="0"/>
                                        </a:rPr>
                                        <m:t>2</m:t>
                                      </m:r>
                                    </m:sup>
                                  </m:sSup>
                                  <m:r>
                                    <a:rPr lang="en-US" sz="2400" b="0" i="1" u="none" strike="noStrike" baseline="0" smtClean="0">
                                      <a:latin typeface="Cambria Math" panose="02040503050406030204" pitchFamily="18" charset="0"/>
                                    </a:rPr>
                                    <m:t>+9</m:t>
                                  </m:r>
                                </m:e>
                              </m:rad>
                              <m:r>
                                <a:rPr lang="en-US" sz="2400" b="0" i="1" u="none" strike="noStrike" baseline="0" smtClean="0">
                                  <a:latin typeface="Cambria Math" panose="02040503050406030204" pitchFamily="18" charset="0"/>
                                </a:rPr>
                                <m:t>−3</m:t>
                              </m:r>
                            </m:num>
                            <m:den>
                              <m:sSup>
                                <m:sSupPr>
                                  <m:ctrlPr>
                                    <a:rPr lang="en-US" sz="2400" b="0" i="1" u="none" strike="noStrike" baseline="0" smtClean="0">
                                      <a:latin typeface="Cambria Math" panose="02040503050406030204" pitchFamily="18" charset="0"/>
                                    </a:rPr>
                                  </m:ctrlPr>
                                </m:sSupPr>
                                <m:e>
                                  <m:r>
                                    <a:rPr lang="en-US" sz="2400" b="0" i="1" u="none" strike="noStrike" baseline="0" smtClean="0">
                                      <a:latin typeface="Cambria Math" panose="02040503050406030204" pitchFamily="18" charset="0"/>
                                    </a:rPr>
                                    <m:t>𝑡</m:t>
                                  </m:r>
                                </m:e>
                                <m:sup>
                                  <m:r>
                                    <a:rPr lang="en-US" sz="2400" b="0" i="1" u="none" strike="noStrike" baseline="0" smtClean="0">
                                      <a:latin typeface="Cambria Math" panose="02040503050406030204" pitchFamily="18" charset="0"/>
                                    </a:rPr>
                                    <m:t>2</m:t>
                                  </m:r>
                                </m:sup>
                              </m:sSup>
                            </m:den>
                          </m:f>
                        </m:e>
                      </m:func>
                      <m:r>
                        <a:rPr lang="en-US" sz="2400" b="0" i="1" u="none" strike="noStrike" baseline="0" smtClean="0">
                          <a:latin typeface="Cambria Math" panose="02040503050406030204" pitchFamily="18" charset="0"/>
                        </a:rPr>
                        <m:t>=</m:t>
                      </m:r>
                      <m:f>
                        <m:fPr>
                          <m:ctrlPr>
                            <a:rPr lang="en-US" sz="2400" b="0" i="1" u="none" strike="noStrike" baseline="0" smtClean="0">
                              <a:latin typeface="Cambria Math" panose="02040503050406030204" pitchFamily="18" charset="0"/>
                            </a:rPr>
                          </m:ctrlPr>
                        </m:fPr>
                        <m:num>
                          <m:r>
                            <a:rPr lang="en-US" sz="2400" b="0" i="1" u="none" strike="noStrike" baseline="0" smtClean="0">
                              <a:latin typeface="Cambria Math" panose="02040503050406030204" pitchFamily="18" charset="0"/>
                            </a:rPr>
                            <m:t>1</m:t>
                          </m:r>
                        </m:num>
                        <m:den>
                          <m:r>
                            <a:rPr lang="en-US" sz="2400" b="0" i="1" u="none" strike="noStrike" baseline="0" smtClean="0">
                              <a:latin typeface="Cambria Math" panose="02040503050406030204" pitchFamily="18" charset="0"/>
                            </a:rPr>
                            <m:t>6</m:t>
                          </m:r>
                        </m:den>
                      </m:f>
                    </m:oMath>
                  </m:oMathPara>
                </a14:m>
                <a:endParaRPr lang="id-ID" sz="2400" dirty="0">
                  <a:latin typeface="+mn-lt"/>
                </a:endParaRPr>
              </a:p>
            </p:txBody>
          </p:sp>
        </mc:Choice>
        <mc:Fallback xmlns="">
          <p:sp>
            <p:nvSpPr>
              <p:cNvPr id="5" name="TextBox 4">
                <a:extLst>
                  <a:ext uri="{FF2B5EF4-FFF2-40B4-BE49-F238E27FC236}">
                    <a16:creationId xmlns:a16="http://schemas.microsoft.com/office/drawing/2014/main" id="{41B13999-D403-6C15-2BFE-885E5B4E65A3}"/>
                  </a:ext>
                </a:extLst>
              </p:cNvPr>
              <p:cNvSpPr txBox="1">
                <a:spLocks noRot="1" noChangeAspect="1" noMove="1" noResize="1" noEditPoints="1" noAdjustHandles="1" noChangeArrowheads="1" noChangeShapeType="1" noTextEdit="1"/>
              </p:cNvSpPr>
              <p:nvPr/>
            </p:nvSpPr>
            <p:spPr>
              <a:xfrm>
                <a:off x="1143000" y="5194761"/>
                <a:ext cx="9179560" cy="1618328"/>
              </a:xfrm>
              <a:prstGeom prst="rect">
                <a:avLst/>
              </a:prstGeom>
              <a:blipFill>
                <a:blip r:embed="rId4"/>
                <a:stretch>
                  <a:fillRect l="-1063" t="-3008"/>
                </a:stretch>
              </a:blipFill>
            </p:spPr>
            <p:txBody>
              <a:bodyPr/>
              <a:lstStyle/>
              <a:p>
                <a:r>
                  <a:rPr lang="id-ID">
                    <a:noFill/>
                  </a:rPr>
                  <a:t> </a:t>
                </a:r>
              </a:p>
            </p:txBody>
          </p:sp>
        </mc:Fallback>
      </mc:AlternateContent>
    </p:spTree>
    <p:extLst>
      <p:ext uri="{BB962C8B-B14F-4D97-AF65-F5344CB8AC3E}">
        <p14:creationId xmlns:p14="http://schemas.microsoft.com/office/powerpoint/2010/main" val="1015164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1BDE-D18F-81BE-7C6D-DBFAEC57A6ED}"/>
              </a:ext>
            </a:extLst>
          </p:cNvPr>
          <p:cNvSpPr>
            <a:spLocks noGrp="1"/>
          </p:cNvSpPr>
          <p:nvPr>
            <p:ph type="title"/>
          </p:nvPr>
        </p:nvSpPr>
        <p:spPr>
          <a:xfrm>
            <a:off x="2061210" y="187473"/>
            <a:ext cx="3653790" cy="681208"/>
          </a:xfrm>
        </p:spPr>
        <p:txBody>
          <a:bodyPr/>
          <a:lstStyle/>
          <a:p>
            <a:r>
              <a:rPr lang="en-US" dirty="0"/>
              <a:t>Let’s Check It Out</a:t>
            </a:r>
            <a:endParaRPr lang="id-ID" dirty="0"/>
          </a:p>
        </p:txBody>
      </p:sp>
      <p:pic>
        <p:nvPicPr>
          <p:cNvPr id="3" name="Picture 2">
            <a:extLst>
              <a:ext uri="{FF2B5EF4-FFF2-40B4-BE49-F238E27FC236}">
                <a16:creationId xmlns:a16="http://schemas.microsoft.com/office/drawing/2014/main" id="{3AB1ACBA-1E03-619B-B36D-4ED0350E0B66}"/>
              </a:ext>
            </a:extLst>
          </p:cNvPr>
          <p:cNvPicPr>
            <a:picLocks noChangeAspect="1"/>
          </p:cNvPicPr>
          <p:nvPr/>
        </p:nvPicPr>
        <p:blipFill>
          <a:blip r:embed="rId2"/>
          <a:stretch>
            <a:fillRect/>
          </a:stretch>
        </p:blipFill>
        <p:spPr>
          <a:xfrm>
            <a:off x="2946400" y="1511005"/>
            <a:ext cx="4673600" cy="3301488"/>
          </a:xfrm>
          <a:prstGeom prst="rect">
            <a:avLst/>
          </a:prstGeom>
        </p:spPr>
      </p:pic>
      <p:pic>
        <p:nvPicPr>
          <p:cNvPr id="4" name="Picture 3">
            <a:extLst>
              <a:ext uri="{FF2B5EF4-FFF2-40B4-BE49-F238E27FC236}">
                <a16:creationId xmlns:a16="http://schemas.microsoft.com/office/drawing/2014/main" id="{CD8C0023-6DF3-8CF4-2B29-E48BC083F7BF}"/>
              </a:ext>
            </a:extLst>
          </p:cNvPr>
          <p:cNvPicPr>
            <a:picLocks noChangeAspect="1"/>
          </p:cNvPicPr>
          <p:nvPr/>
        </p:nvPicPr>
        <p:blipFill>
          <a:blip r:embed="rId3"/>
          <a:stretch>
            <a:fillRect/>
          </a:stretch>
        </p:blipFill>
        <p:spPr>
          <a:xfrm>
            <a:off x="2500231" y="5818672"/>
            <a:ext cx="5688175" cy="1142516"/>
          </a:xfrm>
          <a:prstGeom prst="rect">
            <a:avLst/>
          </a:prstGeom>
        </p:spPr>
      </p:pic>
      <p:sp>
        <p:nvSpPr>
          <p:cNvPr id="5" name="TextBox 4">
            <a:extLst>
              <a:ext uri="{FF2B5EF4-FFF2-40B4-BE49-F238E27FC236}">
                <a16:creationId xmlns:a16="http://schemas.microsoft.com/office/drawing/2014/main" id="{C2A079E5-35B5-14B3-0463-313B979B532E}"/>
              </a:ext>
            </a:extLst>
          </p:cNvPr>
          <p:cNvSpPr txBox="1"/>
          <p:nvPr/>
        </p:nvSpPr>
        <p:spPr>
          <a:xfrm>
            <a:off x="1066800" y="4861560"/>
            <a:ext cx="9052560" cy="830997"/>
          </a:xfrm>
          <a:prstGeom prst="rect">
            <a:avLst/>
          </a:prstGeom>
          <a:noFill/>
        </p:spPr>
        <p:txBody>
          <a:bodyPr wrap="square">
            <a:spAutoFit/>
          </a:bodyPr>
          <a:lstStyle/>
          <a:p>
            <a:r>
              <a:rPr lang="en-US" sz="2400" b="0" i="0" u="none" strike="noStrike" baseline="0" dirty="0">
                <a:latin typeface="+mn-lt"/>
              </a:rPr>
              <a:t>The graph of a function t is shown in Figure.</a:t>
            </a:r>
          </a:p>
          <a:p>
            <a:r>
              <a:rPr lang="en-US" sz="2400" b="0" i="0" u="none" strike="noStrike" baseline="0" dirty="0">
                <a:latin typeface="+mn-lt"/>
              </a:rPr>
              <a:t>Use the graph to state the values (if they exist) of the following</a:t>
            </a:r>
            <a:endParaRPr lang="id-ID" sz="2400" dirty="0">
              <a:latin typeface="+mn-lt"/>
            </a:endParaRPr>
          </a:p>
        </p:txBody>
      </p:sp>
    </p:spTree>
    <p:extLst>
      <p:ext uri="{BB962C8B-B14F-4D97-AF65-F5344CB8AC3E}">
        <p14:creationId xmlns:p14="http://schemas.microsoft.com/office/powerpoint/2010/main" val="366776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24275D-DE88-EF8E-F657-586AA047529A}"/>
              </a:ext>
            </a:extLst>
          </p:cNvPr>
          <p:cNvPicPr>
            <a:picLocks noChangeAspect="1"/>
          </p:cNvPicPr>
          <p:nvPr/>
        </p:nvPicPr>
        <p:blipFill>
          <a:blip r:embed="rId2"/>
          <a:stretch>
            <a:fillRect/>
          </a:stretch>
        </p:blipFill>
        <p:spPr>
          <a:xfrm>
            <a:off x="835864" y="1182942"/>
            <a:ext cx="5994308" cy="519696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914034-FE9E-DCE9-4BB3-06DC5C5AACEA}"/>
                  </a:ext>
                </a:extLst>
              </p:cNvPr>
              <p:cNvSpPr txBox="1"/>
              <p:nvPr/>
            </p:nvSpPr>
            <p:spPr>
              <a:xfrm>
                <a:off x="7420724" y="1233743"/>
                <a:ext cx="1837576" cy="5278817"/>
              </a:xfrm>
              <a:prstGeom prst="rect">
                <a:avLst/>
              </a:prstGeom>
              <a:noFill/>
            </p:spPr>
            <p:txBody>
              <a:bodyPr wrap="square">
                <a:spAutoFit/>
              </a:bodyPr>
              <a:lstStyle/>
              <a:p>
                <a:pPr marL="342900" lvl="0" indent="-342900">
                  <a:lnSpc>
                    <a:spcPct val="107000"/>
                  </a:lnSpc>
                  <a:buFont typeface="+mj-lt"/>
                  <a:buAutoNum type="alphaLcPeriod"/>
                </a:pPr>
                <a14:m>
                  <m:oMath xmlns:m="http://schemas.openxmlformats.org/officeDocument/2006/math">
                    <m:func>
                      <m:funcPr>
                        <m:ctrlPr>
                          <a:rPr lang="id-ID" sz="2400" i="1" smtClean="0">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id-ID" sz="2400">
                                <a:effectLst/>
                                <a:latin typeface="Cambria Math" panose="02040503050406030204" pitchFamily="18" charset="0"/>
                                <a:ea typeface="Times New Roman" panose="02020603050405020304" pitchFamily="18" charset="0"/>
                                <a:cs typeface="Times New Roman" panose="02020603050405020304" pitchFamily="18" charset="0"/>
                              </a:rPr>
                              <m:t>lim</m:t>
                            </m:r>
                          </m:e>
                          <m:lim>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 2</m:t>
                                </m:r>
                              </m:e>
                              <m:sup>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sup>
                            </m:sSup>
                          </m:lim>
                        </m:limLow>
                      </m:fName>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e>
                    </m:func>
                  </m:oMath>
                </a14:m>
                <a:endParaRPr lang="id-ID"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lphaLcPeriod"/>
                </a:pPr>
                <a:endParaRPr lang="id-ID"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lphaLcPeriod"/>
                </a:pPr>
                <a14:m>
                  <m:oMath xmlns:m="http://schemas.openxmlformats.org/officeDocument/2006/math">
                    <m:func>
                      <m:func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id-ID" sz="2400">
                                <a:effectLst/>
                                <a:latin typeface="Cambria Math" panose="02040503050406030204" pitchFamily="18" charset="0"/>
                                <a:ea typeface="Times New Roman" panose="02020603050405020304" pitchFamily="18" charset="0"/>
                                <a:cs typeface="Times New Roman" panose="02020603050405020304" pitchFamily="18" charset="0"/>
                              </a:rPr>
                              <m:t>lim</m:t>
                            </m:r>
                          </m:e>
                          <m:lim>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sup>
                            </m:sSup>
                          </m:lim>
                        </m:limLow>
                      </m:fName>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e>
                    </m:func>
                  </m:oMath>
                </a14:m>
                <a:endParaRPr lang="id-ID"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lphaLcPeriod"/>
                </a:pPr>
                <a:endParaRPr lang="id-ID" sz="24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lphaLcPeriod"/>
                </a:pPr>
                <a14:m>
                  <m:oMath xmlns:m="http://schemas.openxmlformats.org/officeDocument/2006/math">
                    <m:func>
                      <m:func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id-ID" sz="2400">
                                <a:effectLst/>
                                <a:latin typeface="Cambria Math" panose="02040503050406030204" pitchFamily="18" charset="0"/>
                                <a:ea typeface="Times New Roman" panose="02020603050405020304" pitchFamily="18" charset="0"/>
                                <a:cs typeface="Times New Roman" panose="02020603050405020304" pitchFamily="18" charset="0"/>
                              </a:rPr>
                              <m:t>lim</m:t>
                            </m:r>
                          </m:e>
                          <m:lim>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 → 2</m:t>
                            </m:r>
                          </m:lim>
                        </m:limLow>
                      </m:fName>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e>
                    </m:func>
                  </m:oMath>
                </a14:m>
                <a:endParaRPr lang="id-ID"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lphaLcPeriod"/>
                </a:pPr>
                <a:endParaRPr lang="id-ID" sz="24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lphaLcPeriod"/>
                </a:pPr>
                <a14:m>
                  <m:oMath xmlns:m="http://schemas.openxmlformats.org/officeDocument/2006/math">
                    <m:func>
                      <m:func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id-ID" sz="2400">
                                <a:effectLst/>
                                <a:latin typeface="Cambria Math" panose="02040503050406030204" pitchFamily="18" charset="0"/>
                                <a:ea typeface="Times New Roman" panose="02020603050405020304" pitchFamily="18" charset="0"/>
                                <a:cs typeface="Times New Roman" panose="02020603050405020304" pitchFamily="18" charset="0"/>
                              </a:rPr>
                              <m:t>lim</m:t>
                            </m:r>
                          </m:e>
                          <m:lim>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 4</m:t>
                                </m:r>
                              </m:e>
                              <m:sup>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sup>
                            </m:sSup>
                          </m:lim>
                        </m:limLow>
                      </m:fName>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e>
                    </m:func>
                  </m:oMath>
                </a14:m>
                <a:endParaRPr lang="id-ID"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lphaLcPeriod"/>
                </a:pPr>
                <a:endParaRPr lang="id-ID" sz="24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lphaLcPeriod"/>
                </a:pPr>
                <a14:m>
                  <m:oMath xmlns:m="http://schemas.openxmlformats.org/officeDocument/2006/math">
                    <m:func>
                      <m:func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id-ID" sz="2400">
                                <a:effectLst/>
                                <a:latin typeface="Cambria Math" panose="02040503050406030204" pitchFamily="18" charset="0"/>
                                <a:ea typeface="Times New Roman" panose="02020603050405020304" pitchFamily="18" charset="0"/>
                                <a:cs typeface="Times New Roman" panose="02020603050405020304" pitchFamily="18" charset="0"/>
                              </a:rPr>
                              <m:t>lim</m:t>
                            </m:r>
                          </m:e>
                          <m:lim>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4</m:t>
                                </m:r>
                              </m:e>
                              <m:sup>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sup>
                            </m:sSup>
                          </m:lim>
                        </m:limLow>
                      </m:fName>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e>
                    </m:func>
                  </m:oMath>
                </a14:m>
                <a:endParaRPr lang="id-ID"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lphaLcPeriod"/>
                </a:pPr>
                <a:endParaRPr lang="id-ID" sz="24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lphaLcPeriod"/>
                </a:pPr>
                <a14:m>
                  <m:oMath xmlns:m="http://schemas.openxmlformats.org/officeDocument/2006/math">
                    <m:func>
                      <m:func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id-ID" sz="2400" i="1">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id-ID" sz="2400">
                                <a:effectLst/>
                                <a:latin typeface="Cambria Math" panose="02040503050406030204" pitchFamily="18" charset="0"/>
                                <a:ea typeface="Times New Roman" panose="02020603050405020304" pitchFamily="18" charset="0"/>
                                <a:cs typeface="Times New Roman" panose="02020603050405020304" pitchFamily="18" charset="0"/>
                              </a:rPr>
                              <m:t>lim</m:t>
                            </m:r>
                          </m:e>
                          <m:lim>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 →4</m:t>
                            </m:r>
                          </m:lim>
                        </m:limLow>
                      </m:fName>
                      <m:e>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id-ID" sz="2400" i="1">
                            <a:effectLst/>
                            <a:latin typeface="Cambria Math" panose="02040503050406030204" pitchFamily="18" charset="0"/>
                            <a:ea typeface="Times New Roman" panose="02020603050405020304" pitchFamily="18" charset="0"/>
                            <a:cs typeface="Times New Roman" panose="02020603050405020304" pitchFamily="18" charset="0"/>
                          </a:rPr>
                          <m:t>)</m:t>
                        </m:r>
                      </m:e>
                    </m:func>
                  </m:oMath>
                </a14:m>
                <a:endParaRPr lang="id-ID"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15914034-FE9E-DCE9-4BB3-06DC5C5AACEA}"/>
                  </a:ext>
                </a:extLst>
              </p:cNvPr>
              <p:cNvSpPr txBox="1">
                <a:spLocks noRot="1" noChangeAspect="1" noMove="1" noResize="1" noEditPoints="1" noAdjustHandles="1" noChangeArrowheads="1" noChangeShapeType="1" noTextEdit="1"/>
              </p:cNvSpPr>
              <p:nvPr/>
            </p:nvSpPr>
            <p:spPr>
              <a:xfrm>
                <a:off x="7420724" y="1233743"/>
                <a:ext cx="1837576" cy="5278817"/>
              </a:xfrm>
              <a:prstGeom prst="rect">
                <a:avLst/>
              </a:prstGeom>
              <a:blipFill>
                <a:blip r:embed="rId3"/>
                <a:stretch>
                  <a:fillRect l="-4967" t="-231" r="-5298"/>
                </a:stretch>
              </a:blipFill>
            </p:spPr>
            <p:txBody>
              <a:bodyPr/>
              <a:lstStyle/>
              <a:p>
                <a:r>
                  <a:rPr lang="id-ID">
                    <a:noFill/>
                  </a:rPr>
                  <a:t> </a:t>
                </a:r>
              </a:p>
            </p:txBody>
          </p:sp>
        </mc:Fallback>
      </mc:AlternateContent>
    </p:spTree>
    <p:extLst>
      <p:ext uri="{BB962C8B-B14F-4D97-AF65-F5344CB8AC3E}">
        <p14:creationId xmlns:p14="http://schemas.microsoft.com/office/powerpoint/2010/main" val="820120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0A76-02D2-ECB8-7056-434A908E7BAF}"/>
              </a:ext>
            </a:extLst>
          </p:cNvPr>
          <p:cNvSpPr>
            <a:spLocks noGrp="1"/>
          </p:cNvSpPr>
          <p:nvPr>
            <p:ph type="title"/>
          </p:nvPr>
        </p:nvSpPr>
        <p:spPr>
          <a:xfrm>
            <a:off x="457200" y="228600"/>
            <a:ext cx="8229600" cy="1143000"/>
          </a:xfrm>
        </p:spPr>
        <p:txBody>
          <a:bodyPr/>
          <a:lstStyle/>
          <a:p>
            <a:pPr algn="r"/>
            <a:r>
              <a:rPr lang="id-ID" sz="3200" b="1" i="0" u="none" strike="noStrike" baseline="0" dirty="0">
                <a:solidFill>
                  <a:srgbClr val="0081BD"/>
                </a:solidFill>
                <a:latin typeface="+mj-lt"/>
              </a:rPr>
              <a:t>Infinite Limit</a:t>
            </a:r>
            <a:endParaRPr lang="id-ID" sz="3200" b="1" dirty="0">
              <a:solidFill>
                <a:srgbClr val="0081BD"/>
              </a:solidFill>
              <a:latin typeface="+mj-lt"/>
              <a:cs typeface="Arial" pitchFamily="34" charset="0"/>
            </a:endParaRPr>
          </a:p>
        </p:txBody>
      </p:sp>
      <p:grpSp>
        <p:nvGrpSpPr>
          <p:cNvPr id="3" name="Group 2">
            <a:extLst>
              <a:ext uri="{FF2B5EF4-FFF2-40B4-BE49-F238E27FC236}">
                <a16:creationId xmlns:a16="http://schemas.microsoft.com/office/drawing/2014/main" id="{97EECEC6-2C29-A7F9-DD26-33587CD71B19}"/>
              </a:ext>
            </a:extLst>
          </p:cNvPr>
          <p:cNvGrpSpPr/>
          <p:nvPr/>
        </p:nvGrpSpPr>
        <p:grpSpPr>
          <a:xfrm>
            <a:off x="1255874" y="1627191"/>
            <a:ext cx="8829686" cy="5292109"/>
            <a:chOff x="1089856" y="1413491"/>
            <a:chExt cx="7825544" cy="5292109"/>
          </a:xfrm>
        </p:grpSpPr>
        <p:grpSp>
          <p:nvGrpSpPr>
            <p:cNvPr id="4" name="Group 3">
              <a:extLst>
                <a:ext uri="{FF2B5EF4-FFF2-40B4-BE49-F238E27FC236}">
                  <a16:creationId xmlns:a16="http://schemas.microsoft.com/office/drawing/2014/main" id="{FF98C67A-D7C0-3B89-94B6-814A2D3B0A9A}"/>
                </a:ext>
              </a:extLst>
            </p:cNvPr>
            <p:cNvGrpSpPr/>
            <p:nvPr/>
          </p:nvGrpSpPr>
          <p:grpSpPr>
            <a:xfrm>
              <a:off x="1185400" y="2209800"/>
              <a:ext cx="7501400" cy="2465269"/>
              <a:chOff x="1524032" y="2262438"/>
              <a:chExt cx="7162734" cy="3502316"/>
            </a:xfrm>
          </p:grpSpPr>
          <p:sp>
            <p:nvSpPr>
              <p:cNvPr id="12" name="Rectangle 11">
                <a:extLst>
                  <a:ext uri="{FF2B5EF4-FFF2-40B4-BE49-F238E27FC236}">
                    <a16:creationId xmlns:a16="http://schemas.microsoft.com/office/drawing/2014/main" id="{3EE0ACAD-5DCD-32AD-25FB-B879DD6B29EE}"/>
                  </a:ext>
                </a:extLst>
              </p:cNvPr>
              <p:cNvSpPr/>
              <p:nvPr/>
            </p:nvSpPr>
            <p:spPr>
              <a:xfrm>
                <a:off x="1524032" y="2262438"/>
                <a:ext cx="3494016" cy="411060"/>
              </a:xfrm>
              <a:prstGeom prst="rect">
                <a:avLst/>
              </a:prstGeom>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C9CECB08-2FB0-FEE9-E83A-5DD92A2770C8}"/>
                  </a:ext>
                </a:extLst>
              </p:cNvPr>
              <p:cNvSpPr/>
              <p:nvPr/>
            </p:nvSpPr>
            <p:spPr>
              <a:xfrm>
                <a:off x="1968356" y="3635157"/>
                <a:ext cx="3249435" cy="598314"/>
              </a:xfrm>
              <a:custGeom>
                <a:avLst/>
                <a:gdLst>
                  <a:gd name="connsiteX0" fmla="*/ 0 w 3249435"/>
                  <a:gd name="connsiteY0" fmla="*/ 0 h 598314"/>
                  <a:gd name="connsiteX1" fmla="*/ 3249435 w 3249435"/>
                  <a:gd name="connsiteY1" fmla="*/ 0 h 598314"/>
                  <a:gd name="connsiteX2" fmla="*/ 3249435 w 3249435"/>
                  <a:gd name="connsiteY2" fmla="*/ 598314 h 598314"/>
                  <a:gd name="connsiteX3" fmla="*/ 0 w 3249435"/>
                  <a:gd name="connsiteY3" fmla="*/ 598314 h 598314"/>
                  <a:gd name="connsiteX4" fmla="*/ 0 w 3249435"/>
                  <a:gd name="connsiteY4" fmla="*/ 0 h 598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435" h="598314">
                    <a:moveTo>
                      <a:pt x="0" y="0"/>
                    </a:moveTo>
                    <a:lnTo>
                      <a:pt x="3249435" y="0"/>
                    </a:lnTo>
                    <a:lnTo>
                      <a:pt x="3249435" y="598314"/>
                    </a:lnTo>
                    <a:lnTo>
                      <a:pt x="0" y="5983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endParaRPr lang="en-US" sz="1500" kern="1200" dirty="0"/>
              </a:p>
            </p:txBody>
          </p:sp>
          <p:sp>
            <p:nvSpPr>
              <p:cNvPr id="14" name="Freeform: Shape 13">
                <a:extLst>
                  <a:ext uri="{FF2B5EF4-FFF2-40B4-BE49-F238E27FC236}">
                    <a16:creationId xmlns:a16="http://schemas.microsoft.com/office/drawing/2014/main" id="{7C1219AA-6725-FDC6-367B-DC5E7CC5A4EB}"/>
                  </a:ext>
                </a:extLst>
              </p:cNvPr>
              <p:cNvSpPr/>
              <p:nvPr/>
            </p:nvSpPr>
            <p:spPr>
              <a:xfrm>
                <a:off x="1768614" y="5166440"/>
                <a:ext cx="3249435" cy="598314"/>
              </a:xfrm>
              <a:custGeom>
                <a:avLst/>
                <a:gdLst>
                  <a:gd name="connsiteX0" fmla="*/ 0 w 3249435"/>
                  <a:gd name="connsiteY0" fmla="*/ 0 h 598314"/>
                  <a:gd name="connsiteX1" fmla="*/ 3249435 w 3249435"/>
                  <a:gd name="connsiteY1" fmla="*/ 0 h 598314"/>
                  <a:gd name="connsiteX2" fmla="*/ 3249435 w 3249435"/>
                  <a:gd name="connsiteY2" fmla="*/ 598314 h 598314"/>
                  <a:gd name="connsiteX3" fmla="*/ 0 w 3249435"/>
                  <a:gd name="connsiteY3" fmla="*/ 598314 h 598314"/>
                  <a:gd name="connsiteX4" fmla="*/ 0 w 3249435"/>
                  <a:gd name="connsiteY4" fmla="*/ 0 h 598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435" h="598314">
                    <a:moveTo>
                      <a:pt x="0" y="0"/>
                    </a:moveTo>
                    <a:lnTo>
                      <a:pt x="3249435" y="0"/>
                    </a:lnTo>
                    <a:lnTo>
                      <a:pt x="3249435" y="598314"/>
                    </a:lnTo>
                    <a:lnTo>
                      <a:pt x="0" y="5983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endParaRPr lang="en-US" sz="1500" kern="1200" dirty="0"/>
              </a:p>
            </p:txBody>
          </p:sp>
          <p:sp>
            <p:nvSpPr>
              <p:cNvPr id="15" name="Rectangle 14">
                <a:extLst>
                  <a:ext uri="{FF2B5EF4-FFF2-40B4-BE49-F238E27FC236}">
                    <a16:creationId xmlns:a16="http://schemas.microsoft.com/office/drawing/2014/main" id="{88A58DCB-9054-9E1D-43B4-93AAAC66BBD5}"/>
                  </a:ext>
                </a:extLst>
              </p:cNvPr>
              <p:cNvSpPr/>
              <p:nvPr/>
            </p:nvSpPr>
            <p:spPr>
              <a:xfrm>
                <a:off x="5192750" y="2262438"/>
                <a:ext cx="3494016" cy="411060"/>
              </a:xfrm>
              <a:prstGeom prst="rect">
                <a:avLst/>
              </a:prstGeom>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6" name="Rectangle 15">
                <a:extLst>
                  <a:ext uri="{FF2B5EF4-FFF2-40B4-BE49-F238E27FC236}">
                    <a16:creationId xmlns:a16="http://schemas.microsoft.com/office/drawing/2014/main" id="{61941B9A-505B-9FF3-07E3-AEDE242DA74B}"/>
                  </a:ext>
                </a:extLst>
              </p:cNvPr>
              <p:cNvSpPr/>
              <p:nvPr/>
            </p:nvSpPr>
            <p:spPr>
              <a:xfrm>
                <a:off x="5257801" y="2330970"/>
                <a:ext cx="256683" cy="256683"/>
              </a:xfrm>
              <a:prstGeom prst="rect">
                <a:avLst/>
              </a:pr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Rectangle 16">
                <a:extLst>
                  <a:ext uri="{FF2B5EF4-FFF2-40B4-BE49-F238E27FC236}">
                    <a16:creationId xmlns:a16="http://schemas.microsoft.com/office/drawing/2014/main" id="{F3023DF1-B3DF-5843-B721-91B0A15AF360}"/>
                  </a:ext>
                </a:extLst>
              </p:cNvPr>
              <p:cNvSpPr/>
              <p:nvPr/>
            </p:nvSpPr>
            <p:spPr>
              <a:xfrm>
                <a:off x="1600199" y="2317231"/>
                <a:ext cx="256676" cy="256676"/>
              </a:xfrm>
              <a:prstGeom prst="rect">
                <a:avLst/>
              </a:prstGeom>
            </p:spPr>
            <p:style>
              <a:lnRef idx="1">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F7B63156-36B5-ADB3-8B72-B1992903F056}"/>
                  </a:ext>
                </a:extLst>
              </p:cNvPr>
              <p:cNvSpPr/>
              <p:nvPr/>
            </p:nvSpPr>
            <p:spPr>
              <a:xfrm>
                <a:off x="5437331" y="3721134"/>
                <a:ext cx="3249435" cy="598314"/>
              </a:xfrm>
              <a:custGeom>
                <a:avLst/>
                <a:gdLst>
                  <a:gd name="connsiteX0" fmla="*/ 0 w 3249435"/>
                  <a:gd name="connsiteY0" fmla="*/ 0 h 598314"/>
                  <a:gd name="connsiteX1" fmla="*/ 3249435 w 3249435"/>
                  <a:gd name="connsiteY1" fmla="*/ 0 h 598314"/>
                  <a:gd name="connsiteX2" fmla="*/ 3249435 w 3249435"/>
                  <a:gd name="connsiteY2" fmla="*/ 598314 h 598314"/>
                  <a:gd name="connsiteX3" fmla="*/ 0 w 3249435"/>
                  <a:gd name="connsiteY3" fmla="*/ 598314 h 598314"/>
                  <a:gd name="connsiteX4" fmla="*/ 0 w 3249435"/>
                  <a:gd name="connsiteY4" fmla="*/ 0 h 598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435" h="598314">
                    <a:moveTo>
                      <a:pt x="0" y="0"/>
                    </a:moveTo>
                    <a:lnTo>
                      <a:pt x="3249435" y="0"/>
                    </a:lnTo>
                    <a:lnTo>
                      <a:pt x="3249435" y="598314"/>
                    </a:lnTo>
                    <a:lnTo>
                      <a:pt x="0" y="5983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endParaRPr lang="en-US" sz="1500" kern="1200" dirty="0"/>
              </a:p>
            </p:txBody>
          </p:sp>
          <p:sp>
            <p:nvSpPr>
              <p:cNvPr id="19" name="Freeform: Shape 18">
                <a:extLst>
                  <a:ext uri="{FF2B5EF4-FFF2-40B4-BE49-F238E27FC236}">
                    <a16:creationId xmlns:a16="http://schemas.microsoft.com/office/drawing/2014/main" id="{904E0BC7-F475-B6B9-B942-D8CAAB5EC8A1}"/>
                  </a:ext>
                </a:extLst>
              </p:cNvPr>
              <p:cNvSpPr/>
              <p:nvPr/>
            </p:nvSpPr>
            <p:spPr>
              <a:xfrm>
                <a:off x="5437331" y="4319449"/>
                <a:ext cx="3249435" cy="598314"/>
              </a:xfrm>
              <a:custGeom>
                <a:avLst/>
                <a:gdLst>
                  <a:gd name="connsiteX0" fmla="*/ 0 w 3249435"/>
                  <a:gd name="connsiteY0" fmla="*/ 0 h 598314"/>
                  <a:gd name="connsiteX1" fmla="*/ 3249435 w 3249435"/>
                  <a:gd name="connsiteY1" fmla="*/ 0 h 598314"/>
                  <a:gd name="connsiteX2" fmla="*/ 3249435 w 3249435"/>
                  <a:gd name="connsiteY2" fmla="*/ 598314 h 598314"/>
                  <a:gd name="connsiteX3" fmla="*/ 0 w 3249435"/>
                  <a:gd name="connsiteY3" fmla="*/ 598314 h 598314"/>
                  <a:gd name="connsiteX4" fmla="*/ 0 w 3249435"/>
                  <a:gd name="connsiteY4" fmla="*/ 0 h 598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435" h="598314">
                    <a:moveTo>
                      <a:pt x="0" y="0"/>
                    </a:moveTo>
                    <a:lnTo>
                      <a:pt x="3249435" y="0"/>
                    </a:lnTo>
                    <a:lnTo>
                      <a:pt x="3249435" y="598314"/>
                    </a:lnTo>
                    <a:lnTo>
                      <a:pt x="0" y="5983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endParaRPr lang="en-US" sz="1500" kern="1200"/>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187EFA-F032-F0A8-26E8-6DA1AC6698DD}"/>
                    </a:ext>
                  </a:extLst>
                </p:cNvPr>
                <p:cNvSpPr txBox="1"/>
                <p:nvPr/>
              </p:nvSpPr>
              <p:spPr>
                <a:xfrm>
                  <a:off x="1609708" y="2514600"/>
                  <a:ext cx="2748333" cy="533031"/>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𝑎</m:t>
                                </m:r>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r>
                          <a:rPr lang="en-US" sz="2200" b="0" i="1" smtClean="0">
                            <a:latin typeface="Cambria Math" panose="02040503050406030204" pitchFamily="18" charset="0"/>
                          </a:rPr>
                          <m:t>=∞</m:t>
                        </m:r>
                      </m:oMath>
                    </m:oMathPara>
                  </a14:m>
                  <a:endParaRPr lang="en-US" sz="2200" dirty="0"/>
                </a:p>
              </p:txBody>
            </p:sp>
          </mc:Choice>
          <mc:Fallback xmlns="">
            <p:sp>
              <p:nvSpPr>
                <p:cNvPr id="46" name="TextBox 45">
                  <a:extLst>
                    <a:ext uri="{FF2B5EF4-FFF2-40B4-BE49-F238E27FC236}">
                      <a16:creationId xmlns:a16="http://schemas.microsoft.com/office/drawing/2014/main" id="{53920746-E664-4D0B-8E25-C920BFDEB05F}"/>
                    </a:ext>
                  </a:extLst>
                </p:cNvPr>
                <p:cNvSpPr txBox="1">
                  <a:spLocks noRot="1" noChangeAspect="1" noMove="1" noResize="1" noEditPoints="1" noAdjustHandles="1" noChangeArrowheads="1" noChangeShapeType="1" noTextEdit="1"/>
                </p:cNvSpPr>
                <p:nvPr/>
              </p:nvSpPr>
              <p:spPr>
                <a:xfrm>
                  <a:off x="1609708" y="2514600"/>
                  <a:ext cx="2748333" cy="533031"/>
                </a:xfrm>
                <a:prstGeom prst="rect">
                  <a:avLst/>
                </a:prstGeom>
                <a:blipFill>
                  <a:blip r:embed="rId2"/>
                  <a:stretch>
                    <a:fillRect b="-1149"/>
                  </a:stretch>
                </a:blipFill>
              </p:spPr>
              <p:txBody>
                <a:bodyPr/>
                <a:lstStyle/>
                <a:p>
                  <a:r>
                    <a:rPr lang="id-ID">
                      <a:noFill/>
                    </a:rPr>
                    <a:t> </a:t>
                  </a:r>
                </a:p>
              </p:txBody>
            </p:sp>
          </mc:Fallback>
        </mc:AlternateContent>
        <p:sp>
          <p:nvSpPr>
            <p:cNvPr id="6" name="TextBox 5">
              <a:extLst>
                <a:ext uri="{FF2B5EF4-FFF2-40B4-BE49-F238E27FC236}">
                  <a16:creationId xmlns:a16="http://schemas.microsoft.com/office/drawing/2014/main" id="{B2D0A45D-DD34-6C24-19C5-CAD5238613D6}"/>
                </a:ext>
              </a:extLst>
            </p:cNvPr>
            <p:cNvSpPr txBox="1"/>
            <p:nvPr/>
          </p:nvSpPr>
          <p:spPr>
            <a:xfrm>
              <a:off x="1089856" y="1413491"/>
              <a:ext cx="7723551" cy="769441"/>
            </a:xfrm>
            <a:prstGeom prst="rect">
              <a:avLst/>
            </a:prstGeom>
            <a:noFill/>
          </p:spPr>
          <p:txBody>
            <a:bodyPr wrap="square">
              <a:spAutoFit/>
            </a:bodyPr>
            <a:lstStyle/>
            <a:p>
              <a:pPr algn="l"/>
              <a:r>
                <a:rPr lang="en-US" sz="2200" b="0" i="0" u="none" strike="noStrike" baseline="0" dirty="0">
                  <a:latin typeface="+mn-lt"/>
                </a:rPr>
                <a:t>Let </a:t>
              </a:r>
              <a:r>
                <a:rPr lang="en-US" sz="2200" b="0" i="1" u="none" strike="noStrike" baseline="0" dirty="0">
                  <a:latin typeface="+mn-lt"/>
                </a:rPr>
                <a:t>f </a:t>
              </a:r>
              <a:r>
                <a:rPr lang="en-US" sz="2200" b="0" i="0" u="none" strike="noStrike" baseline="0" dirty="0">
                  <a:latin typeface="+mn-lt"/>
                </a:rPr>
                <a:t>be a function defined on both sides of </a:t>
              </a:r>
              <a:r>
                <a:rPr lang="en-US" sz="2200" b="0" i="1" u="none" strike="noStrike" baseline="0" dirty="0">
                  <a:latin typeface="+mn-lt"/>
                </a:rPr>
                <a:t>a</a:t>
              </a:r>
              <a:r>
                <a:rPr lang="en-US" sz="2200" b="0" i="0" u="none" strike="noStrike" baseline="0" dirty="0">
                  <a:latin typeface="+mn-lt"/>
                </a:rPr>
                <a:t>, except possibly at </a:t>
              </a:r>
              <a:r>
                <a:rPr lang="en-US" sz="2200" b="0" i="1" u="none" strike="noStrike" baseline="0" dirty="0">
                  <a:latin typeface="+mn-lt"/>
                </a:rPr>
                <a:t>a </a:t>
              </a:r>
              <a:r>
                <a:rPr lang="en-US" sz="2200" b="0" i="0" u="none" strike="noStrike" baseline="0" dirty="0">
                  <a:latin typeface="+mn-lt"/>
                </a:rPr>
                <a:t>itself.</a:t>
              </a:r>
              <a:endParaRPr lang="id-ID" sz="2200" dirty="0">
                <a:latin typeface="+mn-lt"/>
              </a:endParaRPr>
            </a:p>
          </p:txBody>
        </p:sp>
        <p:sp>
          <p:nvSpPr>
            <p:cNvPr id="7" name="TextBox 6">
              <a:extLst>
                <a:ext uri="{FF2B5EF4-FFF2-40B4-BE49-F238E27FC236}">
                  <a16:creationId xmlns:a16="http://schemas.microsoft.com/office/drawing/2014/main" id="{C673F8C2-CAA9-D7C5-C5D1-8A947917D809}"/>
                </a:ext>
              </a:extLst>
            </p:cNvPr>
            <p:cNvSpPr txBox="1"/>
            <p:nvPr/>
          </p:nvSpPr>
          <p:spPr>
            <a:xfrm>
              <a:off x="1168792" y="3124200"/>
              <a:ext cx="3625419" cy="1785104"/>
            </a:xfrm>
            <a:prstGeom prst="rect">
              <a:avLst/>
            </a:prstGeom>
            <a:noFill/>
          </p:spPr>
          <p:txBody>
            <a:bodyPr wrap="square">
              <a:spAutoFit/>
            </a:bodyPr>
            <a:lstStyle/>
            <a:p>
              <a:pPr algn="l"/>
              <a:r>
                <a:rPr lang="en-US" sz="2200" b="0" i="0" u="none" strike="noStrike" baseline="0" dirty="0">
                  <a:latin typeface="+mn-lt"/>
                </a:rPr>
                <a:t>means that the values of </a:t>
              </a:r>
              <a:r>
                <a:rPr lang="en-US" sz="2200" b="0" i="1" u="none" strike="noStrike" baseline="0" dirty="0">
                  <a:latin typeface="+mn-lt"/>
                </a:rPr>
                <a:t>f(x</a:t>
              </a:r>
              <a:r>
                <a:rPr lang="en-US" sz="2200" dirty="0">
                  <a:latin typeface="+mn-lt"/>
                </a:rPr>
                <a:t>)</a:t>
              </a:r>
              <a:r>
                <a:rPr lang="en-US" sz="2200" b="0" i="0" u="none" strike="noStrike" baseline="0" dirty="0">
                  <a:latin typeface="+mn-lt"/>
                </a:rPr>
                <a:t> can be made arbitrarily large (as large as we please) by taking </a:t>
              </a:r>
              <a:r>
                <a:rPr lang="en-US" sz="2200" b="0" i="1" u="none" strike="noStrike" baseline="0" dirty="0">
                  <a:latin typeface="+mn-lt"/>
                </a:rPr>
                <a:t>x </a:t>
              </a:r>
              <a:r>
                <a:rPr lang="en-US" sz="2200" b="0" i="0" u="none" strike="noStrike" baseline="0" dirty="0">
                  <a:latin typeface="+mn-lt"/>
                </a:rPr>
                <a:t>sufficiently close to </a:t>
              </a:r>
              <a:r>
                <a:rPr lang="en-US" sz="2200" b="0" i="1" u="none" strike="noStrike" baseline="0" dirty="0">
                  <a:latin typeface="+mn-lt"/>
                </a:rPr>
                <a:t>a</a:t>
              </a:r>
              <a:r>
                <a:rPr lang="en-US" sz="2200" b="0" i="0" u="none" strike="noStrike" baseline="0" dirty="0">
                  <a:latin typeface="+mn-lt"/>
                </a:rPr>
                <a:t>, but not equal to </a:t>
              </a:r>
              <a:r>
                <a:rPr lang="en-US" sz="2200" b="0" i="1" u="none" strike="noStrike" baseline="0" dirty="0">
                  <a:latin typeface="+mn-lt"/>
                </a:rPr>
                <a:t>a</a:t>
              </a:r>
              <a:r>
                <a:rPr lang="en-US" sz="2200" b="0" i="0" u="none" strike="noStrike" baseline="0" dirty="0">
                  <a:latin typeface="+mn-lt"/>
                </a:rPr>
                <a:t>.</a:t>
              </a:r>
              <a:endParaRPr lang="id-ID" sz="2200" dirty="0">
                <a:latin typeface="+mn-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0E897D-D053-9FD2-1A7E-52D58A4851E9}"/>
                    </a:ext>
                  </a:extLst>
                </p:cNvPr>
                <p:cNvSpPr txBox="1"/>
                <p:nvPr/>
              </p:nvSpPr>
              <p:spPr>
                <a:xfrm>
                  <a:off x="5405067" y="2539292"/>
                  <a:ext cx="2748333" cy="533031"/>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𝑎</m:t>
                                </m:r>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r>
                          <a:rPr lang="en-US" sz="2200" b="0" i="1" smtClean="0">
                            <a:latin typeface="Cambria Math" panose="02040503050406030204" pitchFamily="18" charset="0"/>
                          </a:rPr>
                          <m:t>=−∞</m:t>
                        </m:r>
                      </m:oMath>
                    </m:oMathPara>
                  </a14:m>
                  <a:endParaRPr lang="en-US" sz="2200" dirty="0"/>
                </a:p>
              </p:txBody>
            </p:sp>
          </mc:Choice>
          <mc:Fallback xmlns="">
            <p:sp>
              <p:nvSpPr>
                <p:cNvPr id="50" name="TextBox 49">
                  <a:extLst>
                    <a:ext uri="{FF2B5EF4-FFF2-40B4-BE49-F238E27FC236}">
                      <a16:creationId xmlns:a16="http://schemas.microsoft.com/office/drawing/2014/main" id="{5637D4EA-64D8-4E50-8C65-193F88C0A879}"/>
                    </a:ext>
                  </a:extLst>
                </p:cNvPr>
                <p:cNvSpPr txBox="1">
                  <a:spLocks noRot="1" noChangeAspect="1" noMove="1" noResize="1" noEditPoints="1" noAdjustHandles="1" noChangeArrowheads="1" noChangeShapeType="1" noTextEdit="1"/>
                </p:cNvSpPr>
                <p:nvPr/>
              </p:nvSpPr>
              <p:spPr>
                <a:xfrm>
                  <a:off x="5405067" y="2539292"/>
                  <a:ext cx="2748333" cy="533031"/>
                </a:xfrm>
                <a:prstGeom prst="rect">
                  <a:avLst/>
                </a:prstGeom>
                <a:blipFill>
                  <a:blip r:embed="rId3"/>
                  <a:stretch>
                    <a:fillRect b="-1149"/>
                  </a:stretch>
                </a:blipFill>
              </p:spPr>
              <p:txBody>
                <a:bodyPr/>
                <a:lstStyle/>
                <a:p>
                  <a:r>
                    <a:rPr lang="id-ID">
                      <a:noFill/>
                    </a:rPr>
                    <a:t> </a:t>
                  </a:r>
                </a:p>
              </p:txBody>
            </p:sp>
          </mc:Fallback>
        </mc:AlternateContent>
        <p:sp>
          <p:nvSpPr>
            <p:cNvPr id="9" name="TextBox 8">
              <a:extLst>
                <a:ext uri="{FF2B5EF4-FFF2-40B4-BE49-F238E27FC236}">
                  <a16:creationId xmlns:a16="http://schemas.microsoft.com/office/drawing/2014/main" id="{BFEDFBBC-9501-534D-7AFD-EFA0E86C6FFC}"/>
                </a:ext>
              </a:extLst>
            </p:cNvPr>
            <p:cNvSpPr txBox="1"/>
            <p:nvPr/>
          </p:nvSpPr>
          <p:spPr>
            <a:xfrm>
              <a:off x="5019508" y="3151989"/>
              <a:ext cx="3895892" cy="1446550"/>
            </a:xfrm>
            <a:prstGeom prst="rect">
              <a:avLst/>
            </a:prstGeom>
            <a:noFill/>
          </p:spPr>
          <p:txBody>
            <a:bodyPr wrap="square">
              <a:spAutoFit/>
            </a:bodyPr>
            <a:lstStyle/>
            <a:p>
              <a:pPr algn="l"/>
              <a:r>
                <a:rPr lang="en-US" sz="2200" b="0" i="0" u="none" strike="noStrike" baseline="0" dirty="0">
                  <a:latin typeface="+mn-lt"/>
                </a:rPr>
                <a:t>means that the values of </a:t>
              </a:r>
              <a:r>
                <a:rPr lang="en-US" sz="2200" b="0" i="1" u="none" strike="noStrike" baseline="0" dirty="0">
                  <a:latin typeface="+mn-lt"/>
                </a:rPr>
                <a:t>f(x</a:t>
              </a:r>
              <a:r>
                <a:rPr lang="en-US" sz="2200" dirty="0">
                  <a:latin typeface="+mn-lt"/>
                </a:rPr>
                <a:t>)</a:t>
              </a:r>
              <a:r>
                <a:rPr lang="en-US" sz="2200" b="0" i="0" u="none" strike="noStrike" baseline="0" dirty="0">
                  <a:latin typeface="+mn-lt"/>
                </a:rPr>
                <a:t> can be made arbitrarily large </a:t>
              </a:r>
              <a:r>
                <a:rPr lang="id-ID" sz="2200" b="0" i="0" u="none" strike="noStrike" baseline="0" dirty="0">
                  <a:latin typeface="+mn-lt"/>
                </a:rPr>
                <a:t>negative</a:t>
              </a:r>
              <a:r>
                <a:rPr lang="en-US" sz="2200" b="0" i="0" u="none" strike="noStrike" baseline="0" dirty="0">
                  <a:latin typeface="+mn-lt"/>
                </a:rPr>
                <a:t> by taking </a:t>
              </a:r>
              <a:r>
                <a:rPr lang="en-US" sz="2200" b="0" i="1" u="none" strike="noStrike" baseline="0" dirty="0">
                  <a:latin typeface="+mn-lt"/>
                </a:rPr>
                <a:t>x </a:t>
              </a:r>
              <a:r>
                <a:rPr lang="en-US" sz="2200" b="0" i="0" u="none" strike="noStrike" baseline="0" dirty="0">
                  <a:latin typeface="+mn-lt"/>
                </a:rPr>
                <a:t>sufficiently close to </a:t>
              </a:r>
              <a:r>
                <a:rPr lang="en-US" sz="2200" b="0" i="1" u="none" strike="noStrike" baseline="0" dirty="0">
                  <a:latin typeface="+mn-lt"/>
                </a:rPr>
                <a:t>a</a:t>
              </a:r>
              <a:r>
                <a:rPr lang="en-US" sz="2200" b="0" i="0" u="none" strike="noStrike" baseline="0" dirty="0">
                  <a:latin typeface="+mn-lt"/>
                </a:rPr>
                <a:t>, but not equal to </a:t>
              </a:r>
              <a:r>
                <a:rPr lang="en-US" sz="2200" b="0" i="1" u="none" strike="noStrike" baseline="0" dirty="0">
                  <a:latin typeface="+mn-lt"/>
                </a:rPr>
                <a:t>a</a:t>
              </a:r>
              <a:r>
                <a:rPr lang="en-US" sz="2200" b="0" i="0" u="none" strike="noStrike" baseline="0" dirty="0">
                  <a:latin typeface="+mn-lt"/>
                </a:rPr>
                <a:t>.</a:t>
              </a:r>
              <a:endParaRPr lang="id-ID" sz="2200" dirty="0">
                <a:latin typeface="+mn-lt"/>
              </a:endParaRPr>
            </a:p>
          </p:txBody>
        </p:sp>
        <p:pic>
          <p:nvPicPr>
            <p:cNvPr id="10" name="Picture 9">
              <a:extLst>
                <a:ext uri="{FF2B5EF4-FFF2-40B4-BE49-F238E27FC236}">
                  <a16:creationId xmlns:a16="http://schemas.microsoft.com/office/drawing/2014/main" id="{518B1E6F-0474-24ED-6A67-9111F7320004}"/>
                </a:ext>
              </a:extLst>
            </p:cNvPr>
            <p:cNvPicPr>
              <a:picLocks noChangeAspect="1"/>
            </p:cNvPicPr>
            <p:nvPr/>
          </p:nvPicPr>
          <p:blipFill>
            <a:blip r:embed="rId4"/>
            <a:stretch>
              <a:fillRect/>
            </a:stretch>
          </p:blipFill>
          <p:spPr>
            <a:xfrm>
              <a:off x="1752632" y="4938276"/>
              <a:ext cx="2590768" cy="1767324"/>
            </a:xfrm>
            <a:prstGeom prst="rect">
              <a:avLst/>
            </a:prstGeom>
          </p:spPr>
        </p:pic>
        <p:pic>
          <p:nvPicPr>
            <p:cNvPr id="11" name="Picture 10">
              <a:extLst>
                <a:ext uri="{FF2B5EF4-FFF2-40B4-BE49-F238E27FC236}">
                  <a16:creationId xmlns:a16="http://schemas.microsoft.com/office/drawing/2014/main" id="{4085426F-0952-AA2B-9B1C-A5405132E178}"/>
                </a:ext>
              </a:extLst>
            </p:cNvPr>
            <p:cNvPicPr>
              <a:picLocks noChangeAspect="1"/>
            </p:cNvPicPr>
            <p:nvPr/>
          </p:nvPicPr>
          <p:blipFill>
            <a:blip r:embed="rId5"/>
            <a:stretch>
              <a:fillRect/>
            </a:stretch>
          </p:blipFill>
          <p:spPr>
            <a:xfrm>
              <a:off x="5562600" y="4598539"/>
              <a:ext cx="2618332" cy="2002439"/>
            </a:xfrm>
            <a:prstGeom prst="rect">
              <a:avLst/>
            </a:prstGeom>
          </p:spPr>
        </p:pic>
      </p:grpSp>
    </p:spTree>
    <p:extLst>
      <p:ext uri="{BB962C8B-B14F-4D97-AF65-F5344CB8AC3E}">
        <p14:creationId xmlns:p14="http://schemas.microsoft.com/office/powerpoint/2010/main" val="26473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5E7C-DACE-5A13-006C-1C76E99F4206}"/>
              </a:ext>
            </a:extLst>
          </p:cNvPr>
          <p:cNvSpPr>
            <a:spLocks noGrp="1"/>
          </p:cNvSpPr>
          <p:nvPr>
            <p:ph type="title"/>
          </p:nvPr>
        </p:nvSpPr>
        <p:spPr>
          <a:xfrm>
            <a:off x="457200" y="228600"/>
            <a:ext cx="8229600" cy="1143000"/>
          </a:xfrm>
        </p:spPr>
        <p:txBody>
          <a:bodyPr/>
          <a:lstStyle/>
          <a:p>
            <a:pPr algn="r"/>
            <a:r>
              <a:rPr lang="en-US" sz="3200" b="1" i="0" u="none" strike="noStrike" baseline="0" dirty="0">
                <a:solidFill>
                  <a:srgbClr val="0070C0"/>
                </a:solidFill>
                <a:latin typeface="+mj-lt"/>
                <a:cs typeface="Arial" panose="020B0604020202020204" pitchFamily="34" charset="0"/>
              </a:rPr>
              <a:t>Vertical Asymptotes</a:t>
            </a:r>
            <a:endParaRPr lang="id-ID" sz="3200" b="1" dirty="0">
              <a:solidFill>
                <a:srgbClr val="0070C0"/>
              </a:solidFill>
              <a:latin typeface="+mj-lt"/>
              <a:cs typeface="Arial" pitchFamily="34" charset="0"/>
            </a:endParaRPr>
          </a:p>
        </p:txBody>
      </p:sp>
      <p:pic>
        <p:nvPicPr>
          <p:cNvPr id="3" name="Picture 2">
            <a:extLst>
              <a:ext uri="{FF2B5EF4-FFF2-40B4-BE49-F238E27FC236}">
                <a16:creationId xmlns:a16="http://schemas.microsoft.com/office/drawing/2014/main" id="{B21226CA-6AD6-4C1D-ABBC-31FEB60B2D72}"/>
              </a:ext>
            </a:extLst>
          </p:cNvPr>
          <p:cNvPicPr>
            <a:picLocks noChangeAspect="1"/>
          </p:cNvPicPr>
          <p:nvPr/>
        </p:nvPicPr>
        <p:blipFill>
          <a:blip r:embed="rId2"/>
          <a:stretch>
            <a:fillRect/>
          </a:stretch>
        </p:blipFill>
        <p:spPr>
          <a:xfrm>
            <a:off x="473438" y="4955508"/>
            <a:ext cx="9762546" cy="1897502"/>
          </a:xfrm>
          <a:prstGeom prst="rect">
            <a:avLst/>
          </a:prstGeom>
        </p:spPr>
      </p:pic>
      <p:sp>
        <p:nvSpPr>
          <p:cNvPr id="4" name="TextBox 3">
            <a:extLst>
              <a:ext uri="{FF2B5EF4-FFF2-40B4-BE49-F238E27FC236}">
                <a16:creationId xmlns:a16="http://schemas.microsoft.com/office/drawing/2014/main" id="{D27C2802-8725-A56C-C1DC-FA6F61DD742D}"/>
              </a:ext>
            </a:extLst>
          </p:cNvPr>
          <p:cNvSpPr txBox="1"/>
          <p:nvPr/>
        </p:nvSpPr>
        <p:spPr>
          <a:xfrm>
            <a:off x="1066800" y="1943071"/>
            <a:ext cx="8829040" cy="830997"/>
          </a:xfrm>
          <a:prstGeom prst="rect">
            <a:avLst/>
          </a:prstGeom>
          <a:noFill/>
        </p:spPr>
        <p:txBody>
          <a:bodyPr wrap="square">
            <a:spAutoFit/>
          </a:bodyPr>
          <a:lstStyle/>
          <a:p>
            <a:pPr algn="l"/>
            <a:r>
              <a:rPr lang="en-US" sz="2400" b="0" i="0" u="none" strike="noStrike" baseline="0" dirty="0">
                <a:latin typeface="+mn-lt"/>
              </a:rPr>
              <a:t>The vertical line </a:t>
            </a:r>
            <a:r>
              <a:rPr lang="en-US" sz="2400" b="0" i="1" u="none" strike="noStrike" baseline="0" dirty="0">
                <a:latin typeface="+mn-lt"/>
              </a:rPr>
              <a:t>x </a:t>
            </a:r>
            <a:r>
              <a:rPr lang="en-US" sz="2400" b="0" i="0" u="none" strike="noStrike" baseline="0" dirty="0">
                <a:latin typeface="+mn-lt"/>
              </a:rPr>
              <a:t>− </a:t>
            </a:r>
            <a:r>
              <a:rPr lang="en-US" sz="2400" b="0" i="1" u="none" strike="noStrike" baseline="0" dirty="0">
                <a:latin typeface="+mn-lt"/>
              </a:rPr>
              <a:t>a </a:t>
            </a:r>
            <a:r>
              <a:rPr lang="en-US" sz="2400" b="0" i="0" u="none" strike="noStrike" baseline="0" dirty="0">
                <a:latin typeface="+mn-lt"/>
              </a:rPr>
              <a:t>is called a </a:t>
            </a:r>
            <a:r>
              <a:rPr lang="en-US" sz="2400" b="1" i="0" u="none" strike="noStrike" baseline="0" dirty="0">
                <a:solidFill>
                  <a:srgbClr val="C00000"/>
                </a:solidFill>
                <a:latin typeface="+mn-lt"/>
              </a:rPr>
              <a:t>vertical asymptote </a:t>
            </a:r>
            <a:r>
              <a:rPr lang="en-US" sz="2400" b="0" i="0" u="none" strike="noStrike" baseline="0" dirty="0">
                <a:latin typeface="+mn-lt"/>
              </a:rPr>
              <a:t>of the</a:t>
            </a:r>
          </a:p>
          <a:p>
            <a:pPr algn="l"/>
            <a:r>
              <a:rPr lang="en-US" sz="2400" b="0" i="0" u="none" strike="noStrike" baseline="0" dirty="0">
                <a:latin typeface="+mn-lt"/>
              </a:rPr>
              <a:t>curve </a:t>
            </a:r>
            <a:r>
              <a:rPr lang="en-US" sz="2400" b="0" i="1" u="none" strike="noStrike" baseline="0" dirty="0">
                <a:latin typeface="+mn-lt"/>
              </a:rPr>
              <a:t>y </a:t>
            </a:r>
            <a:r>
              <a:rPr lang="en-US" sz="2400" dirty="0">
                <a:latin typeface="+mn-lt"/>
              </a:rPr>
              <a:t>=</a:t>
            </a:r>
            <a:r>
              <a:rPr lang="en-US" sz="2400" b="0" i="0" u="none" strike="noStrike" baseline="0" dirty="0">
                <a:latin typeface="+mn-lt"/>
              </a:rPr>
              <a:t> </a:t>
            </a:r>
            <a:r>
              <a:rPr lang="en-US" sz="2400" b="0" i="1" u="none" strike="noStrike" baseline="0" dirty="0">
                <a:latin typeface="+mn-lt"/>
              </a:rPr>
              <a:t>f </a:t>
            </a:r>
            <a:r>
              <a:rPr lang="en-US" sz="2400" dirty="0">
                <a:latin typeface="+mn-lt"/>
              </a:rPr>
              <a:t>(x) </a:t>
            </a:r>
            <a:r>
              <a:rPr lang="en-US" sz="2400" b="0" i="0" u="none" strike="noStrike" baseline="0" dirty="0">
                <a:latin typeface="+mn-lt"/>
              </a:rPr>
              <a:t>if at least one of the following statements is true:</a:t>
            </a:r>
            <a:endParaRPr lang="id-ID" sz="2400" dirty="0">
              <a:latin typeface="+mn-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BBC783-6150-D0F9-CEDB-C988CC5AE040}"/>
                  </a:ext>
                </a:extLst>
              </p:cNvPr>
              <p:cNvSpPr txBox="1"/>
              <p:nvPr/>
            </p:nvSpPr>
            <p:spPr>
              <a:xfrm>
                <a:off x="3662733" y="3067226"/>
                <a:ext cx="2748333" cy="542200"/>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𝑎</m:t>
                                  </m:r>
                                </m:e>
                                <m:sup>
                                  <m:r>
                                    <a:rPr lang="en-US" sz="2200" b="0" i="1" smtClean="0">
                                      <a:latin typeface="Cambria Math" panose="02040503050406030204" pitchFamily="18" charset="0"/>
                                    </a:rPr>
                                    <m:t>+</m:t>
                                  </m:r>
                                </m:sup>
                              </m:sSup>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r>
                        <a:rPr lang="en-US" sz="2200" b="0" i="1" smtClean="0">
                          <a:latin typeface="Cambria Math" panose="02040503050406030204" pitchFamily="18" charset="0"/>
                        </a:rPr>
                        <m:t>=∞</m:t>
                      </m:r>
                    </m:oMath>
                  </m:oMathPara>
                </a14:m>
                <a:endParaRPr lang="en-US" sz="2200" dirty="0"/>
              </a:p>
            </p:txBody>
          </p:sp>
        </mc:Choice>
        <mc:Fallback xmlns="">
          <p:sp>
            <p:nvSpPr>
              <p:cNvPr id="5" name="TextBox 4">
                <a:extLst>
                  <a:ext uri="{FF2B5EF4-FFF2-40B4-BE49-F238E27FC236}">
                    <a16:creationId xmlns:a16="http://schemas.microsoft.com/office/drawing/2014/main" id="{83BBC783-6150-D0F9-CEDB-C988CC5AE040}"/>
                  </a:ext>
                </a:extLst>
              </p:cNvPr>
              <p:cNvSpPr txBox="1">
                <a:spLocks noRot="1" noChangeAspect="1" noMove="1" noResize="1" noEditPoints="1" noAdjustHandles="1" noChangeArrowheads="1" noChangeShapeType="1" noTextEdit="1"/>
              </p:cNvSpPr>
              <p:nvPr/>
            </p:nvSpPr>
            <p:spPr>
              <a:xfrm>
                <a:off x="3662733" y="3067226"/>
                <a:ext cx="2748333" cy="542200"/>
              </a:xfrm>
              <a:prstGeom prst="rect">
                <a:avLst/>
              </a:prstGeom>
              <a:blipFill>
                <a:blip r:embed="rId3"/>
                <a:stretch>
                  <a:fillRect b="-1124"/>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060714-BCD6-E40A-66E8-2E88E4EAEE64}"/>
                  </a:ext>
                </a:extLst>
              </p:cNvPr>
              <p:cNvSpPr txBox="1"/>
              <p:nvPr/>
            </p:nvSpPr>
            <p:spPr>
              <a:xfrm>
                <a:off x="3812567" y="3880300"/>
                <a:ext cx="2748333" cy="542200"/>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𝑎</m:t>
                                  </m:r>
                                </m:e>
                                <m:sup>
                                  <m:r>
                                    <a:rPr lang="en-US" sz="2200" b="0" i="1" smtClean="0">
                                      <a:latin typeface="Cambria Math" panose="02040503050406030204" pitchFamily="18" charset="0"/>
                                    </a:rPr>
                                    <m:t>+</m:t>
                                  </m:r>
                                </m:sup>
                              </m:sSup>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r>
                        <a:rPr lang="en-US" sz="2200" b="0" i="1" smtClean="0">
                          <a:latin typeface="Cambria Math" panose="02040503050406030204" pitchFamily="18" charset="0"/>
                        </a:rPr>
                        <m:t>=−∞</m:t>
                      </m:r>
                    </m:oMath>
                  </m:oMathPara>
                </a14:m>
                <a:endParaRPr lang="en-US" sz="2200" dirty="0"/>
              </a:p>
            </p:txBody>
          </p:sp>
        </mc:Choice>
        <mc:Fallback xmlns="">
          <p:sp>
            <p:nvSpPr>
              <p:cNvPr id="6" name="TextBox 5">
                <a:extLst>
                  <a:ext uri="{FF2B5EF4-FFF2-40B4-BE49-F238E27FC236}">
                    <a16:creationId xmlns:a16="http://schemas.microsoft.com/office/drawing/2014/main" id="{99060714-BCD6-E40A-66E8-2E88E4EAEE64}"/>
                  </a:ext>
                </a:extLst>
              </p:cNvPr>
              <p:cNvSpPr txBox="1">
                <a:spLocks noRot="1" noChangeAspect="1" noMove="1" noResize="1" noEditPoints="1" noAdjustHandles="1" noChangeArrowheads="1" noChangeShapeType="1" noTextEdit="1"/>
              </p:cNvSpPr>
              <p:nvPr/>
            </p:nvSpPr>
            <p:spPr>
              <a:xfrm>
                <a:off x="3812567" y="3880300"/>
                <a:ext cx="2748333" cy="542200"/>
              </a:xfrm>
              <a:prstGeom prst="rect">
                <a:avLst/>
              </a:prstGeom>
              <a:blipFill>
                <a:blip r:embed="rId4"/>
                <a:stretch>
                  <a:fillRect b="-1136"/>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618211-7470-B2AB-DFAA-C302D755A61F}"/>
                  </a:ext>
                </a:extLst>
              </p:cNvPr>
              <p:cNvSpPr txBox="1"/>
              <p:nvPr/>
            </p:nvSpPr>
            <p:spPr>
              <a:xfrm>
                <a:off x="6479567" y="3876346"/>
                <a:ext cx="2748333" cy="533031"/>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𝑎</m:t>
                                  </m:r>
                                </m:e>
                                <m:sup>
                                  <m:r>
                                    <a:rPr lang="en-US" sz="2200" b="0" i="1" smtClean="0">
                                      <a:latin typeface="Cambria Math" panose="02040503050406030204" pitchFamily="18" charset="0"/>
                                    </a:rPr>
                                    <m:t>−</m:t>
                                  </m:r>
                                </m:sup>
                              </m:sSup>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r>
                        <a:rPr lang="en-US" sz="2200" b="0" i="1" smtClean="0">
                          <a:latin typeface="Cambria Math" panose="02040503050406030204" pitchFamily="18" charset="0"/>
                        </a:rPr>
                        <m:t>=−∞</m:t>
                      </m:r>
                    </m:oMath>
                  </m:oMathPara>
                </a14:m>
                <a:endParaRPr lang="en-US" sz="2200" dirty="0"/>
              </a:p>
            </p:txBody>
          </p:sp>
        </mc:Choice>
        <mc:Fallback xmlns="">
          <p:sp>
            <p:nvSpPr>
              <p:cNvPr id="7" name="TextBox 6">
                <a:extLst>
                  <a:ext uri="{FF2B5EF4-FFF2-40B4-BE49-F238E27FC236}">
                    <a16:creationId xmlns:a16="http://schemas.microsoft.com/office/drawing/2014/main" id="{BA618211-7470-B2AB-DFAA-C302D755A61F}"/>
                  </a:ext>
                </a:extLst>
              </p:cNvPr>
              <p:cNvSpPr txBox="1">
                <a:spLocks noRot="1" noChangeAspect="1" noMove="1" noResize="1" noEditPoints="1" noAdjustHandles="1" noChangeArrowheads="1" noChangeShapeType="1" noTextEdit="1"/>
              </p:cNvSpPr>
              <p:nvPr/>
            </p:nvSpPr>
            <p:spPr>
              <a:xfrm>
                <a:off x="6479567" y="3876346"/>
                <a:ext cx="2748333" cy="533031"/>
              </a:xfrm>
              <a:prstGeom prst="rect">
                <a:avLst/>
              </a:prstGeom>
              <a:blipFill>
                <a:blip r:embed="rId5"/>
                <a:stretch>
                  <a:fillRect b="-1149"/>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F76A3D-1909-6C7B-E558-C046F55FA3E5}"/>
                  </a:ext>
                </a:extLst>
              </p:cNvPr>
              <p:cNvSpPr txBox="1"/>
              <p:nvPr/>
            </p:nvSpPr>
            <p:spPr>
              <a:xfrm>
                <a:off x="6332300" y="3035010"/>
                <a:ext cx="2748333" cy="533031"/>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𝑎</m:t>
                                  </m:r>
                                </m:e>
                                <m:sup>
                                  <m:r>
                                    <a:rPr lang="en-US" sz="2200" b="0" i="1" smtClean="0">
                                      <a:latin typeface="Cambria Math" panose="02040503050406030204" pitchFamily="18" charset="0"/>
                                    </a:rPr>
                                    <m:t>−</m:t>
                                  </m:r>
                                </m:sup>
                              </m:sSup>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r>
                        <a:rPr lang="en-US" sz="2200" b="0" i="1" smtClean="0">
                          <a:latin typeface="Cambria Math" panose="02040503050406030204" pitchFamily="18" charset="0"/>
                        </a:rPr>
                        <m:t>=∞</m:t>
                      </m:r>
                    </m:oMath>
                  </m:oMathPara>
                </a14:m>
                <a:endParaRPr lang="en-US" sz="2200" dirty="0"/>
              </a:p>
            </p:txBody>
          </p:sp>
        </mc:Choice>
        <mc:Fallback xmlns="">
          <p:sp>
            <p:nvSpPr>
              <p:cNvPr id="8" name="TextBox 7">
                <a:extLst>
                  <a:ext uri="{FF2B5EF4-FFF2-40B4-BE49-F238E27FC236}">
                    <a16:creationId xmlns:a16="http://schemas.microsoft.com/office/drawing/2014/main" id="{CFF76A3D-1909-6C7B-E558-C046F55FA3E5}"/>
                  </a:ext>
                </a:extLst>
              </p:cNvPr>
              <p:cNvSpPr txBox="1">
                <a:spLocks noRot="1" noChangeAspect="1" noMove="1" noResize="1" noEditPoints="1" noAdjustHandles="1" noChangeArrowheads="1" noChangeShapeType="1" noTextEdit="1"/>
              </p:cNvSpPr>
              <p:nvPr/>
            </p:nvSpPr>
            <p:spPr>
              <a:xfrm>
                <a:off x="6332300" y="3035010"/>
                <a:ext cx="2748333" cy="533031"/>
              </a:xfrm>
              <a:prstGeom prst="rect">
                <a:avLst/>
              </a:prstGeom>
              <a:blipFill>
                <a:blip r:embed="rId6"/>
                <a:stretch>
                  <a:fillRect b="-1149"/>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8D22F8-08EC-428A-66E6-405120760FCB}"/>
                  </a:ext>
                </a:extLst>
              </p:cNvPr>
              <p:cNvSpPr txBox="1"/>
              <p:nvPr/>
            </p:nvSpPr>
            <p:spPr>
              <a:xfrm>
                <a:off x="1226900" y="3055606"/>
                <a:ext cx="2748333" cy="533031"/>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𝑎</m:t>
                              </m:r>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r>
                        <a:rPr lang="en-US" sz="2200" b="0" i="1" smtClean="0">
                          <a:latin typeface="Cambria Math" panose="02040503050406030204" pitchFamily="18" charset="0"/>
                        </a:rPr>
                        <m:t>=∞</m:t>
                      </m:r>
                    </m:oMath>
                  </m:oMathPara>
                </a14:m>
                <a:endParaRPr lang="en-US" sz="2200" dirty="0"/>
              </a:p>
            </p:txBody>
          </p:sp>
        </mc:Choice>
        <mc:Fallback xmlns="">
          <p:sp>
            <p:nvSpPr>
              <p:cNvPr id="9" name="TextBox 8">
                <a:extLst>
                  <a:ext uri="{FF2B5EF4-FFF2-40B4-BE49-F238E27FC236}">
                    <a16:creationId xmlns:a16="http://schemas.microsoft.com/office/drawing/2014/main" id="{B08D22F8-08EC-428A-66E6-405120760FCB}"/>
                  </a:ext>
                </a:extLst>
              </p:cNvPr>
              <p:cNvSpPr txBox="1">
                <a:spLocks noRot="1" noChangeAspect="1" noMove="1" noResize="1" noEditPoints="1" noAdjustHandles="1" noChangeArrowheads="1" noChangeShapeType="1" noTextEdit="1"/>
              </p:cNvSpPr>
              <p:nvPr/>
            </p:nvSpPr>
            <p:spPr>
              <a:xfrm>
                <a:off x="1226900" y="3055606"/>
                <a:ext cx="2748333" cy="533031"/>
              </a:xfrm>
              <a:prstGeom prst="rect">
                <a:avLst/>
              </a:prstGeom>
              <a:blipFill>
                <a:blip r:embed="rId7"/>
                <a:stretch>
                  <a:fillRect b="-1136"/>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B74313-8E8A-B6FC-B678-4247D5748691}"/>
                  </a:ext>
                </a:extLst>
              </p:cNvPr>
              <p:cNvSpPr txBox="1"/>
              <p:nvPr/>
            </p:nvSpPr>
            <p:spPr>
              <a:xfrm>
                <a:off x="1379300" y="3913425"/>
                <a:ext cx="2748333" cy="533031"/>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𝑎</m:t>
                              </m:r>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r>
                        <a:rPr lang="en-US" sz="2200" b="0" i="1" smtClean="0">
                          <a:latin typeface="Cambria Math" panose="02040503050406030204" pitchFamily="18" charset="0"/>
                        </a:rPr>
                        <m:t>=−∞</m:t>
                      </m:r>
                    </m:oMath>
                  </m:oMathPara>
                </a14:m>
                <a:endParaRPr lang="en-US" sz="2200" dirty="0"/>
              </a:p>
            </p:txBody>
          </p:sp>
        </mc:Choice>
        <mc:Fallback xmlns="">
          <p:sp>
            <p:nvSpPr>
              <p:cNvPr id="10" name="TextBox 9">
                <a:extLst>
                  <a:ext uri="{FF2B5EF4-FFF2-40B4-BE49-F238E27FC236}">
                    <a16:creationId xmlns:a16="http://schemas.microsoft.com/office/drawing/2014/main" id="{0DB74313-8E8A-B6FC-B678-4247D5748691}"/>
                  </a:ext>
                </a:extLst>
              </p:cNvPr>
              <p:cNvSpPr txBox="1">
                <a:spLocks noRot="1" noChangeAspect="1" noMove="1" noResize="1" noEditPoints="1" noAdjustHandles="1" noChangeArrowheads="1" noChangeShapeType="1" noTextEdit="1"/>
              </p:cNvSpPr>
              <p:nvPr/>
            </p:nvSpPr>
            <p:spPr>
              <a:xfrm>
                <a:off x="1379300" y="3913425"/>
                <a:ext cx="2748333" cy="533031"/>
              </a:xfrm>
              <a:prstGeom prst="rect">
                <a:avLst/>
              </a:prstGeom>
              <a:blipFill>
                <a:blip r:embed="rId8"/>
                <a:stretch>
                  <a:fillRect b="-1149"/>
                </a:stretch>
              </a:blipFill>
            </p:spPr>
            <p:txBody>
              <a:bodyPr/>
              <a:lstStyle/>
              <a:p>
                <a:r>
                  <a:rPr lang="id-ID">
                    <a:noFill/>
                  </a:rPr>
                  <a:t> </a:t>
                </a:r>
              </a:p>
            </p:txBody>
          </p:sp>
        </mc:Fallback>
      </mc:AlternateContent>
    </p:spTree>
    <p:extLst>
      <p:ext uri="{BB962C8B-B14F-4D97-AF65-F5344CB8AC3E}">
        <p14:creationId xmlns:p14="http://schemas.microsoft.com/office/powerpoint/2010/main" val="289446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F3599-F5C9-9043-0517-9D7576E5CF59}"/>
              </a:ext>
            </a:extLst>
          </p:cNvPr>
          <p:cNvSpPr>
            <a:spLocks noGrp="1"/>
          </p:cNvSpPr>
          <p:nvPr>
            <p:ph type="title"/>
          </p:nvPr>
        </p:nvSpPr>
        <p:spPr>
          <a:xfrm>
            <a:off x="457200" y="228600"/>
            <a:ext cx="8229600" cy="1143000"/>
          </a:xfrm>
        </p:spPr>
        <p:txBody>
          <a:bodyPr/>
          <a:lstStyle/>
          <a:p>
            <a:pPr algn="r"/>
            <a:r>
              <a:rPr lang="id-ID" sz="3200" b="1" dirty="0">
                <a:solidFill>
                  <a:srgbClr val="0070C0"/>
                </a:solidFill>
                <a:latin typeface="+mj-lt"/>
                <a:cs typeface="Arial" pitchFamily="34" charset="0"/>
              </a:rPr>
              <a:t>Example</a:t>
            </a:r>
            <a:r>
              <a:rPr lang="en-US" sz="3200" b="1" dirty="0">
                <a:solidFill>
                  <a:srgbClr val="0070C0"/>
                </a:solidFill>
                <a:latin typeface="+mj-lt"/>
                <a:cs typeface="Arial" pitchFamily="34" charset="0"/>
              </a:rPr>
              <a:t> 4</a:t>
            </a:r>
            <a:endParaRPr lang="id-ID" sz="3200" b="1" dirty="0">
              <a:solidFill>
                <a:srgbClr val="0070C0"/>
              </a:solidFill>
              <a:latin typeface="+mj-lt"/>
              <a:cs typeface="Arial" pitchFamily="34" charset="0"/>
            </a:endParaRPr>
          </a:p>
        </p:txBody>
      </p:sp>
      <p:pic>
        <p:nvPicPr>
          <p:cNvPr id="3" name="Picture 2">
            <a:extLst>
              <a:ext uri="{FF2B5EF4-FFF2-40B4-BE49-F238E27FC236}">
                <a16:creationId xmlns:a16="http://schemas.microsoft.com/office/drawing/2014/main" id="{A324AEDB-16E1-0AB3-FDB5-442996B11FCF}"/>
              </a:ext>
            </a:extLst>
          </p:cNvPr>
          <p:cNvPicPr>
            <a:picLocks noChangeAspect="1"/>
          </p:cNvPicPr>
          <p:nvPr/>
        </p:nvPicPr>
        <p:blipFill>
          <a:blip r:embed="rId2"/>
          <a:stretch>
            <a:fillRect/>
          </a:stretch>
        </p:blipFill>
        <p:spPr>
          <a:xfrm>
            <a:off x="1219200" y="3252922"/>
            <a:ext cx="3423920" cy="343050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C68E5D-0728-1AAB-A5BC-DC0F30DB8883}"/>
                  </a:ext>
                </a:extLst>
              </p:cNvPr>
              <p:cNvSpPr txBox="1"/>
              <p:nvPr/>
            </p:nvSpPr>
            <p:spPr>
              <a:xfrm>
                <a:off x="1219200" y="1631792"/>
                <a:ext cx="6324600" cy="616644"/>
              </a:xfrm>
              <a:prstGeom prst="rect">
                <a:avLst/>
              </a:prstGeom>
              <a:noFill/>
            </p:spPr>
            <p:txBody>
              <a:bodyPr wrap="square">
                <a:spAutoFit/>
              </a:bodyPr>
              <a:lstStyle/>
              <a:p>
                <a:r>
                  <a:rPr lang="en-US" sz="2400" b="0" i="0" u="none" strike="noStrike" baseline="0" dirty="0">
                    <a:latin typeface="+mn-lt"/>
                  </a:rPr>
                  <a:t>Let the curve </a:t>
                </a:r>
                <a14:m>
                  <m:oMath xmlns:m="http://schemas.openxmlformats.org/officeDocument/2006/math">
                    <m:r>
                      <a:rPr lang="en-US" sz="2400" b="0" i="1" u="none" strike="noStrike" baseline="0" smtClean="0">
                        <a:latin typeface="Cambria Math" panose="02040503050406030204" pitchFamily="18" charset="0"/>
                      </a:rPr>
                      <m:t>𝑦</m:t>
                    </m:r>
                    <m:r>
                      <a:rPr lang="en-US" sz="2400" b="0" i="1" u="none" strike="noStrike" baseline="0" smtClean="0">
                        <a:latin typeface="Cambria Math" panose="02040503050406030204" pitchFamily="18" charset="0"/>
                      </a:rPr>
                      <m:t>=</m:t>
                    </m:r>
                    <m:f>
                      <m:fPr>
                        <m:ctrlPr>
                          <a:rPr lang="en-US" sz="2400" b="0" i="1" u="none" strike="noStrike" baseline="0" smtClean="0">
                            <a:latin typeface="Cambria Math" panose="02040503050406030204" pitchFamily="18" charset="0"/>
                          </a:rPr>
                        </m:ctrlPr>
                      </m:fPr>
                      <m:num>
                        <m:r>
                          <a:rPr lang="en-US" sz="2400" b="0" i="1" u="none" strike="noStrike" baseline="0" smtClean="0">
                            <a:latin typeface="Cambria Math" panose="02040503050406030204" pitchFamily="18" charset="0"/>
                          </a:rPr>
                          <m:t>2</m:t>
                        </m:r>
                        <m:r>
                          <a:rPr lang="en-US" sz="2400" b="0" i="1" u="none" strike="noStrike" baseline="0" smtClean="0">
                            <a:latin typeface="Cambria Math" panose="02040503050406030204" pitchFamily="18" charset="0"/>
                          </a:rPr>
                          <m:t>𝑥</m:t>
                        </m:r>
                      </m:num>
                      <m:den>
                        <m:r>
                          <a:rPr lang="en-US" sz="2400" b="0" i="1" u="none" strike="noStrike" baseline="0" smtClean="0">
                            <a:latin typeface="Cambria Math" panose="02040503050406030204" pitchFamily="18" charset="0"/>
                          </a:rPr>
                          <m:t>𝑥</m:t>
                        </m:r>
                        <m:r>
                          <a:rPr lang="en-US" sz="2400" b="0" i="1" u="none" strike="noStrike" baseline="0" smtClean="0">
                            <a:latin typeface="Cambria Math" panose="02040503050406030204" pitchFamily="18" charset="0"/>
                          </a:rPr>
                          <m:t>−3</m:t>
                        </m:r>
                      </m:den>
                    </m:f>
                  </m:oMath>
                </a14:m>
                <a:r>
                  <a:rPr lang="en-US" sz="2400" b="0" i="0" u="none" strike="noStrike" baseline="0" dirty="0">
                    <a:latin typeface="+mn-lt"/>
                  </a:rPr>
                  <a:t> is given in Figure.</a:t>
                </a:r>
                <a:endParaRPr lang="id-ID" sz="2400" dirty="0">
                  <a:latin typeface="+mn-lt"/>
                </a:endParaRPr>
              </a:p>
            </p:txBody>
          </p:sp>
        </mc:Choice>
        <mc:Fallback xmlns="">
          <p:sp>
            <p:nvSpPr>
              <p:cNvPr id="4" name="TextBox 3">
                <a:extLst>
                  <a:ext uri="{FF2B5EF4-FFF2-40B4-BE49-F238E27FC236}">
                    <a16:creationId xmlns:a16="http://schemas.microsoft.com/office/drawing/2014/main" id="{B3C68E5D-0728-1AAB-A5BC-DC0F30DB8883}"/>
                  </a:ext>
                </a:extLst>
              </p:cNvPr>
              <p:cNvSpPr txBox="1">
                <a:spLocks noRot="1" noChangeAspect="1" noMove="1" noResize="1" noEditPoints="1" noAdjustHandles="1" noChangeArrowheads="1" noChangeShapeType="1" noTextEdit="1"/>
              </p:cNvSpPr>
              <p:nvPr/>
            </p:nvSpPr>
            <p:spPr>
              <a:xfrm>
                <a:off x="1219200" y="1631792"/>
                <a:ext cx="6324600" cy="616644"/>
              </a:xfrm>
              <a:prstGeom prst="rect">
                <a:avLst/>
              </a:prstGeom>
              <a:blipFill>
                <a:blip r:embed="rId3"/>
                <a:stretch>
                  <a:fillRect l="-1445" b="-9901"/>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4D2187-ED34-87E0-E301-828CC01EF3A5}"/>
                  </a:ext>
                </a:extLst>
              </p:cNvPr>
              <p:cNvSpPr txBox="1"/>
              <p:nvPr/>
            </p:nvSpPr>
            <p:spPr>
              <a:xfrm>
                <a:off x="1219200" y="2376027"/>
                <a:ext cx="8900160" cy="4065472"/>
              </a:xfrm>
              <a:prstGeom prst="rect">
                <a:avLst/>
              </a:prstGeom>
              <a:noFill/>
            </p:spPr>
            <p:txBody>
              <a:bodyPr wrap="square">
                <a:spAutoFit/>
              </a:bodyPr>
              <a:lstStyle/>
              <a:p>
                <a:pPr algn="l"/>
                <a:r>
                  <a:rPr lang="en-US" sz="2400" b="0" i="0" u="none" strike="noStrike" baseline="0" dirty="0">
                    <a:latin typeface="+mn-lt"/>
                  </a:rPr>
                  <a:t>There is a potential vertical asymptote where the denominator is 0, that is, at </a:t>
                </a:r>
                <a:r>
                  <a:rPr lang="en-US" sz="2400" b="0" i="1" u="none" strike="noStrike" baseline="0" dirty="0">
                    <a:latin typeface="+mn-lt"/>
                  </a:rPr>
                  <a:t>x </a:t>
                </a:r>
                <a:r>
                  <a:rPr lang="en-US" sz="2400" b="0" i="0" u="none" strike="noStrike" baseline="0" dirty="0">
                    <a:latin typeface="+mn-lt"/>
                  </a:rPr>
                  <a:t>− 3, so we investigate the one-sided limits there.</a:t>
                </a:r>
              </a:p>
              <a:p>
                <a:pPr algn="l"/>
                <a:endParaRPr lang="en-US" sz="2400" dirty="0">
                  <a:latin typeface="+mn-lt"/>
                </a:endParaRPr>
              </a:p>
              <a:p>
                <a:pPr marL="4452938"/>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lim</m:t>
                              </m:r>
                            </m:e>
                            <m:lim>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3</m:t>
                                  </m:r>
                                </m:e>
                                <m:sup>
                                  <m:r>
                                    <a:rPr lang="en-US" sz="2400" b="0" i="1" smtClean="0">
                                      <a:latin typeface="Cambria Math" panose="02040503050406030204" pitchFamily="18" charset="0"/>
                                    </a:rPr>
                                    <m:t>+</m:t>
                                  </m:r>
                                </m:sup>
                              </m:sSup>
                            </m:lim>
                          </m:limLow>
                        </m:fName>
                        <m:e>
                          <m:f>
                            <m:fPr>
                              <m:ctrlPr>
                                <a:rPr lang="en-US" sz="2400" i="1">
                                  <a:latin typeface="Cambria Math" panose="02040503050406030204" pitchFamily="18" charset="0"/>
                                </a:rPr>
                              </m:ctrlPr>
                            </m:fPr>
                            <m:num>
                              <m:r>
                                <a:rPr lang="en-US" sz="2400" i="1">
                                  <a:latin typeface="Cambria Math" panose="02040503050406030204" pitchFamily="18" charset="0"/>
                                </a:rPr>
                                <m:t>2</m:t>
                              </m:r>
                              <m:r>
                                <a:rPr lang="en-US" sz="2400" i="1">
                                  <a:latin typeface="Cambria Math" panose="02040503050406030204" pitchFamily="18" charset="0"/>
                                </a:rPr>
                                <m:t>𝑥</m:t>
                              </m:r>
                            </m:num>
                            <m:den>
                              <m:r>
                                <a:rPr lang="en-US" sz="2400" i="1">
                                  <a:latin typeface="Cambria Math" panose="02040503050406030204" pitchFamily="18" charset="0"/>
                                </a:rPr>
                                <m:t>𝑥</m:t>
                              </m:r>
                              <m:r>
                                <a:rPr lang="en-US" sz="2400" i="1">
                                  <a:latin typeface="Cambria Math" panose="02040503050406030204" pitchFamily="18" charset="0"/>
                                </a:rPr>
                                <m:t>−3</m:t>
                              </m:r>
                            </m:den>
                          </m:f>
                        </m:e>
                      </m:func>
                      <m:r>
                        <a:rPr lang="en-US" sz="2400" b="0" i="1" smtClean="0">
                          <a:latin typeface="Cambria Math" panose="02040503050406030204" pitchFamily="18" charset="0"/>
                        </a:rPr>
                        <m:t>=∞</m:t>
                      </m:r>
                    </m:oMath>
                  </m:oMathPara>
                </a14:m>
                <a:endParaRPr lang="en-US" sz="2400" dirty="0">
                  <a:latin typeface="+mn-lt"/>
                </a:endParaRPr>
              </a:p>
              <a:p>
                <a:endParaRPr lang="en-US" sz="2400" dirty="0">
                  <a:latin typeface="+mn-lt"/>
                </a:endParaRPr>
              </a:p>
              <a:p>
                <a:pPr marL="4521200"/>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lim</m:t>
                              </m:r>
                            </m:e>
                            <m:lim>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3</m:t>
                                  </m:r>
                                </m:e>
                                <m:sup>
                                  <m:r>
                                    <a:rPr lang="en-US" sz="2400" b="0" i="1" smtClean="0">
                                      <a:latin typeface="Cambria Math" panose="02040503050406030204" pitchFamily="18" charset="0"/>
                                    </a:rPr>
                                    <m:t>−</m:t>
                                  </m:r>
                                </m:sup>
                              </m:sSup>
                            </m:lim>
                          </m:limLow>
                        </m:fName>
                        <m:e>
                          <m:f>
                            <m:fPr>
                              <m:ctrlPr>
                                <a:rPr lang="en-US" sz="2400" i="1">
                                  <a:latin typeface="Cambria Math" panose="02040503050406030204" pitchFamily="18" charset="0"/>
                                </a:rPr>
                              </m:ctrlPr>
                            </m:fPr>
                            <m:num>
                              <m:r>
                                <a:rPr lang="en-US" sz="2400" i="1">
                                  <a:latin typeface="Cambria Math" panose="02040503050406030204" pitchFamily="18" charset="0"/>
                                </a:rPr>
                                <m:t>2</m:t>
                              </m:r>
                              <m:r>
                                <a:rPr lang="en-US" sz="2400" i="1">
                                  <a:latin typeface="Cambria Math" panose="02040503050406030204" pitchFamily="18" charset="0"/>
                                </a:rPr>
                                <m:t>𝑥</m:t>
                              </m:r>
                            </m:num>
                            <m:den>
                              <m:r>
                                <a:rPr lang="en-US" sz="2400" i="1">
                                  <a:latin typeface="Cambria Math" panose="02040503050406030204" pitchFamily="18" charset="0"/>
                                </a:rPr>
                                <m:t>𝑥</m:t>
                              </m:r>
                              <m:r>
                                <a:rPr lang="en-US" sz="2400" i="1">
                                  <a:latin typeface="Cambria Math" panose="02040503050406030204" pitchFamily="18" charset="0"/>
                                </a:rPr>
                                <m:t>−3</m:t>
                              </m:r>
                            </m:den>
                          </m:f>
                        </m:e>
                      </m:func>
                      <m:r>
                        <a:rPr lang="en-US" sz="2400" b="0" i="1" smtClean="0">
                          <a:latin typeface="Cambria Math" panose="02040503050406030204" pitchFamily="18" charset="0"/>
                        </a:rPr>
                        <m:t>=−∞</m:t>
                      </m:r>
                    </m:oMath>
                  </m:oMathPara>
                </a14:m>
                <a:endParaRPr lang="en-US" sz="2400" dirty="0">
                  <a:latin typeface="+mn-lt"/>
                </a:endParaRPr>
              </a:p>
              <a:p>
                <a:endParaRPr lang="en-US" sz="2400" dirty="0">
                  <a:latin typeface="+mn-lt"/>
                </a:endParaRPr>
              </a:p>
              <a:p>
                <a:r>
                  <a:rPr lang="en-US" sz="2400" dirty="0">
                    <a:latin typeface="+mn-lt"/>
                  </a:rPr>
                  <a:t>				                                   T</a:t>
                </a:r>
                <a:r>
                  <a:rPr lang="en-US" sz="2400" b="0" i="0" u="none" strike="noStrike" baseline="0" dirty="0">
                    <a:latin typeface="+mn-lt"/>
                  </a:rPr>
                  <a:t>he line </a:t>
                </a:r>
                <a:r>
                  <a:rPr lang="en-US" sz="2400" b="0" i="1" u="none" strike="noStrike" baseline="0" dirty="0">
                    <a:latin typeface="+mn-lt"/>
                  </a:rPr>
                  <a:t>x </a:t>
                </a:r>
                <a:r>
                  <a:rPr lang="en-US" sz="2400" b="0" i="0" u="none" strike="noStrike" baseline="0" dirty="0">
                    <a:latin typeface="+mn-lt"/>
                  </a:rPr>
                  <a:t>− 3 is a vertical  </a:t>
                </a:r>
              </a:p>
              <a:p>
                <a:r>
                  <a:rPr lang="en-US" sz="2400" dirty="0">
                    <a:latin typeface="+mn-lt"/>
                  </a:rPr>
                  <a:t>                                                                  </a:t>
                </a:r>
                <a:r>
                  <a:rPr lang="en-US" sz="2400" b="0" i="0" u="none" strike="noStrike" baseline="0" dirty="0">
                    <a:latin typeface="+mn-lt"/>
                  </a:rPr>
                  <a:t>asymptote</a:t>
                </a:r>
                <a:endParaRPr lang="id-ID" sz="2400" dirty="0">
                  <a:latin typeface="+mn-lt"/>
                </a:endParaRPr>
              </a:p>
            </p:txBody>
          </p:sp>
        </mc:Choice>
        <mc:Fallback xmlns="">
          <p:sp>
            <p:nvSpPr>
              <p:cNvPr id="5" name="TextBox 4">
                <a:extLst>
                  <a:ext uri="{FF2B5EF4-FFF2-40B4-BE49-F238E27FC236}">
                    <a16:creationId xmlns:a16="http://schemas.microsoft.com/office/drawing/2014/main" id="{F64D2187-ED34-87E0-E301-828CC01EF3A5}"/>
                  </a:ext>
                </a:extLst>
              </p:cNvPr>
              <p:cNvSpPr txBox="1">
                <a:spLocks noRot="1" noChangeAspect="1" noMove="1" noResize="1" noEditPoints="1" noAdjustHandles="1" noChangeArrowheads="1" noChangeShapeType="1" noTextEdit="1"/>
              </p:cNvSpPr>
              <p:nvPr/>
            </p:nvSpPr>
            <p:spPr>
              <a:xfrm>
                <a:off x="1219200" y="2376027"/>
                <a:ext cx="8900160" cy="4065472"/>
              </a:xfrm>
              <a:prstGeom prst="rect">
                <a:avLst/>
              </a:prstGeom>
              <a:blipFill>
                <a:blip r:embed="rId4"/>
                <a:stretch>
                  <a:fillRect l="-1027" t="-1199" b="-2399"/>
                </a:stretch>
              </a:blipFill>
            </p:spPr>
            <p:txBody>
              <a:bodyPr/>
              <a:lstStyle/>
              <a:p>
                <a:r>
                  <a:rPr lang="id-ID">
                    <a:noFill/>
                  </a:rPr>
                  <a:t> </a:t>
                </a:r>
              </a:p>
            </p:txBody>
          </p:sp>
        </mc:Fallback>
      </mc:AlternateContent>
    </p:spTree>
    <p:extLst>
      <p:ext uri="{BB962C8B-B14F-4D97-AF65-F5344CB8AC3E}">
        <p14:creationId xmlns:p14="http://schemas.microsoft.com/office/powerpoint/2010/main" val="289229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1E82-A008-4489-327C-50AEE9280D9D}"/>
              </a:ext>
            </a:extLst>
          </p:cNvPr>
          <p:cNvSpPr>
            <a:spLocks noGrp="1"/>
          </p:cNvSpPr>
          <p:nvPr>
            <p:ph type="title"/>
          </p:nvPr>
        </p:nvSpPr>
        <p:spPr>
          <a:xfrm>
            <a:off x="457200" y="228600"/>
            <a:ext cx="8229600" cy="1143000"/>
          </a:xfrm>
        </p:spPr>
        <p:txBody>
          <a:bodyPr/>
          <a:lstStyle/>
          <a:p>
            <a:pPr algn="r"/>
            <a:r>
              <a:rPr lang="id-ID" b="1" dirty="0">
                <a:solidFill>
                  <a:srgbClr val="0070C0"/>
                </a:solidFill>
                <a:latin typeface="Arial" pitchFamily="34" charset="0"/>
                <a:cs typeface="Arial" pitchFamily="34" charset="0"/>
              </a:rPr>
              <a:t>Limit Laws</a:t>
            </a:r>
            <a:r>
              <a:rPr lang="en-US" b="1" dirty="0">
                <a:solidFill>
                  <a:srgbClr val="0070C0"/>
                </a:solidFill>
                <a:latin typeface="Arial" pitchFamily="34" charset="0"/>
                <a:cs typeface="Arial" pitchFamily="34" charset="0"/>
              </a:rPr>
              <a:t> (1/2)</a:t>
            </a:r>
            <a:r>
              <a:rPr lang="id-ID" b="1" dirty="0">
                <a:solidFill>
                  <a:srgbClr val="0070C0"/>
                </a:solidFill>
                <a:latin typeface="Arial" pitchFamily="34" charset="0"/>
                <a:cs typeface="Arial" pitchFamily="34" charset="0"/>
              </a:rPr>
              <a: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ED2EED4-71B4-B02D-6B00-C749C1665008}"/>
                  </a:ext>
                </a:extLst>
              </p:cNvPr>
              <p:cNvSpPr txBox="1"/>
              <p:nvPr/>
            </p:nvSpPr>
            <p:spPr>
              <a:xfrm>
                <a:off x="1066800" y="1806470"/>
                <a:ext cx="9052560" cy="813492"/>
              </a:xfrm>
              <a:prstGeom prst="rect">
                <a:avLst/>
              </a:prstGeom>
              <a:noFill/>
            </p:spPr>
            <p:txBody>
              <a:bodyPr wrap="square">
                <a:spAutoFit/>
              </a:bodyPr>
              <a:lstStyle/>
              <a:p>
                <a:pPr>
                  <a:lnSpc>
                    <a:spcPct val="150000"/>
                  </a:lnSpc>
                </a:pPr>
                <a:r>
                  <a:rPr lang="en-US" sz="2400" b="0" i="0" u="none" strike="noStrike" baseline="0" dirty="0">
                    <a:latin typeface="+mn-lt"/>
                  </a:rPr>
                  <a:t>Suppose that </a:t>
                </a:r>
                <a:r>
                  <a:rPr lang="en-US" sz="2400" b="0" i="1" u="none" strike="noStrike" baseline="0" dirty="0">
                    <a:latin typeface="+mn-lt"/>
                  </a:rPr>
                  <a:t>c </a:t>
                </a:r>
                <a:r>
                  <a:rPr lang="en-US" sz="2400" b="0" i="0" u="none" strike="noStrike" baseline="0" dirty="0">
                    <a:latin typeface="+mn-lt"/>
                  </a:rPr>
                  <a:t>is a constant and the limits</a:t>
                </a:r>
                <a14:m>
                  <m:oMath xmlns:m="http://schemas.openxmlformats.org/officeDocument/2006/math">
                    <m:r>
                      <a:rPr lang="en-US" sz="2400" b="0" i="0" u="none" strike="noStrike" kern="1200" baseline="0" smtClean="0">
                        <a:latin typeface="Cambria Math" panose="02040503050406030204" pitchFamily="18" charset="0"/>
                      </a:rPr>
                      <m:t> </m:t>
                    </m:r>
                    <m:func>
                      <m:funcPr>
                        <m:ctrlPr>
                          <a:rPr lang="en-US" sz="2400" b="0" i="1" u="none" strike="noStrike" kern="1200" baseline="0" smtClean="0">
                            <a:latin typeface="Cambria Math" panose="02040503050406030204" pitchFamily="18" charset="0"/>
                          </a:rPr>
                        </m:ctrlPr>
                      </m:funcPr>
                      <m:fName>
                        <m:limLow>
                          <m:limLowPr>
                            <m:ctrlPr>
                              <a:rPr lang="en-US" sz="2400" b="0" i="1" u="none" strike="noStrike" kern="1200" baseline="0" smtClean="0">
                                <a:latin typeface="Cambria Math" panose="02040503050406030204" pitchFamily="18" charset="0"/>
                              </a:rPr>
                            </m:ctrlPr>
                          </m:limLowPr>
                          <m:e>
                            <m:r>
                              <m:rPr>
                                <m:sty m:val="p"/>
                              </m:rPr>
                              <a:rPr lang="en-US" sz="2400" b="0" i="0" u="none" strike="noStrike" kern="1200" baseline="0" smtClean="0">
                                <a:latin typeface="Cambria Math" panose="02040503050406030204" pitchFamily="18" charset="0"/>
                              </a:rPr>
                              <m:t>lim</m:t>
                            </m:r>
                          </m:e>
                          <m:lim>
                            <m:r>
                              <a:rPr lang="en-US" sz="2400" b="0" i="1" u="none" strike="noStrike" kern="1200" baseline="0" smtClean="0">
                                <a:latin typeface="Cambria Math" panose="02040503050406030204" pitchFamily="18" charset="0"/>
                              </a:rPr>
                              <m:t>𝑥</m:t>
                            </m:r>
                            <m:r>
                              <a:rPr lang="en-US" sz="2400" b="0" i="1" u="none" strike="noStrike" kern="1200" baseline="0" smtClean="0">
                                <a:latin typeface="Cambria Math" panose="02040503050406030204" pitchFamily="18" charset="0"/>
                              </a:rPr>
                              <m:t>→</m:t>
                            </m:r>
                            <m:r>
                              <a:rPr lang="en-US" sz="2400" b="0" i="1" u="none" strike="noStrike" kern="1200" baseline="0" smtClean="0">
                                <a:latin typeface="Cambria Math" panose="02040503050406030204" pitchFamily="18" charset="0"/>
                              </a:rPr>
                              <m:t>𝑎</m:t>
                            </m:r>
                          </m:lim>
                        </m:limLow>
                      </m:fName>
                      <m:e>
                        <m:r>
                          <a:rPr lang="en-US" sz="2400" b="0" i="1" u="none" strike="noStrike" kern="1200" baseline="0" smtClean="0">
                            <a:latin typeface="Cambria Math" panose="02040503050406030204" pitchFamily="18" charset="0"/>
                          </a:rPr>
                          <m:t>𝑓</m:t>
                        </m:r>
                        <m:d>
                          <m:dPr>
                            <m:ctrlPr>
                              <a:rPr lang="en-US" sz="2400" b="0" i="1" u="none" strike="noStrike" kern="1200" baseline="0" smtClean="0">
                                <a:latin typeface="Cambria Math" panose="02040503050406030204" pitchFamily="18" charset="0"/>
                              </a:rPr>
                            </m:ctrlPr>
                          </m:dPr>
                          <m:e>
                            <m:r>
                              <a:rPr lang="en-US" sz="2400" b="0" i="1" u="none" strike="noStrike" kern="1200" baseline="0" smtClean="0">
                                <a:latin typeface="Cambria Math" panose="02040503050406030204" pitchFamily="18" charset="0"/>
                              </a:rPr>
                              <m:t>𝑥</m:t>
                            </m:r>
                          </m:e>
                        </m:d>
                      </m:e>
                    </m:func>
                  </m:oMath>
                </a14:m>
                <a:r>
                  <a:rPr lang="en-US" sz="2400" dirty="0">
                    <a:latin typeface="+mn-lt"/>
                  </a:rPr>
                  <a:t> and </a:t>
                </a:r>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𝑎</m:t>
                            </m:r>
                          </m:lim>
                        </m:limLow>
                      </m:fName>
                      <m:e>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func>
                  </m:oMath>
                </a14:m>
                <a:r>
                  <a:rPr lang="en-US" sz="2400" dirty="0">
                    <a:latin typeface="+mn-lt"/>
                  </a:rPr>
                  <a:t> exist.</a:t>
                </a:r>
                <a:endParaRPr lang="id-ID" sz="2400" dirty="0">
                  <a:latin typeface="+mn-lt"/>
                </a:endParaRPr>
              </a:p>
            </p:txBody>
          </p:sp>
        </mc:Choice>
        <mc:Fallback xmlns="">
          <p:sp>
            <p:nvSpPr>
              <p:cNvPr id="3" name="TextBox 2">
                <a:extLst>
                  <a:ext uri="{FF2B5EF4-FFF2-40B4-BE49-F238E27FC236}">
                    <a16:creationId xmlns:a16="http://schemas.microsoft.com/office/drawing/2014/main" id="{DED2EED4-71B4-B02D-6B00-C749C1665008}"/>
                  </a:ext>
                </a:extLst>
              </p:cNvPr>
              <p:cNvSpPr txBox="1">
                <a:spLocks noRot="1" noChangeAspect="1" noMove="1" noResize="1" noEditPoints="1" noAdjustHandles="1" noChangeArrowheads="1" noChangeShapeType="1" noTextEdit="1"/>
              </p:cNvSpPr>
              <p:nvPr/>
            </p:nvSpPr>
            <p:spPr>
              <a:xfrm>
                <a:off x="1066800" y="1806470"/>
                <a:ext cx="9052560" cy="813492"/>
              </a:xfrm>
              <a:prstGeom prst="rect">
                <a:avLst/>
              </a:prstGeom>
              <a:blipFill>
                <a:blip r:embed="rId2"/>
                <a:stretch>
                  <a:fillRect l="-1010" r="-539" b="-2985"/>
                </a:stretch>
              </a:blipFill>
            </p:spPr>
            <p:txBody>
              <a:bodyPr/>
              <a:lstStyle/>
              <a:p>
                <a:r>
                  <a:rPr lang="id-ID">
                    <a:noFill/>
                  </a:rPr>
                  <a:t> </a:t>
                </a:r>
              </a:p>
            </p:txBody>
          </p:sp>
        </mc:Fallback>
      </mc:AlternateContent>
      <p:pic>
        <p:nvPicPr>
          <p:cNvPr id="4" name="Picture 3">
            <a:extLst>
              <a:ext uri="{FF2B5EF4-FFF2-40B4-BE49-F238E27FC236}">
                <a16:creationId xmlns:a16="http://schemas.microsoft.com/office/drawing/2014/main" id="{B1C8691B-E60A-7BA0-9A0D-4DF0FFB6D985}"/>
              </a:ext>
            </a:extLst>
          </p:cNvPr>
          <p:cNvPicPr>
            <a:picLocks noChangeAspect="1"/>
          </p:cNvPicPr>
          <p:nvPr/>
        </p:nvPicPr>
        <p:blipFill rotWithShape="1">
          <a:blip r:embed="rId3"/>
          <a:srcRect l="35000" t="29249" r="21667" b="21544"/>
          <a:stretch/>
        </p:blipFill>
        <p:spPr>
          <a:xfrm>
            <a:off x="2524919" y="3054832"/>
            <a:ext cx="5638800" cy="3599968"/>
          </a:xfrm>
          <a:custGeom>
            <a:avLst/>
            <a:gdLst>
              <a:gd name="connsiteX0" fmla="*/ 0 w 5638800"/>
              <a:gd name="connsiteY0" fmla="*/ 0 h 3599968"/>
              <a:gd name="connsiteX1" fmla="*/ 394716 w 5638800"/>
              <a:gd name="connsiteY1" fmla="*/ 0 h 3599968"/>
              <a:gd name="connsiteX2" fmla="*/ 958596 w 5638800"/>
              <a:gd name="connsiteY2" fmla="*/ 0 h 3599968"/>
              <a:gd name="connsiteX3" fmla="*/ 1353312 w 5638800"/>
              <a:gd name="connsiteY3" fmla="*/ 0 h 3599968"/>
              <a:gd name="connsiteX4" fmla="*/ 2029968 w 5638800"/>
              <a:gd name="connsiteY4" fmla="*/ 0 h 3599968"/>
              <a:gd name="connsiteX5" fmla="*/ 2593848 w 5638800"/>
              <a:gd name="connsiteY5" fmla="*/ 0 h 3599968"/>
              <a:gd name="connsiteX6" fmla="*/ 3101340 w 5638800"/>
              <a:gd name="connsiteY6" fmla="*/ 0 h 3599968"/>
              <a:gd name="connsiteX7" fmla="*/ 3608832 w 5638800"/>
              <a:gd name="connsiteY7" fmla="*/ 0 h 3599968"/>
              <a:gd name="connsiteX8" fmla="*/ 4116324 w 5638800"/>
              <a:gd name="connsiteY8" fmla="*/ 0 h 3599968"/>
              <a:gd name="connsiteX9" fmla="*/ 4511040 w 5638800"/>
              <a:gd name="connsiteY9" fmla="*/ 0 h 3599968"/>
              <a:gd name="connsiteX10" fmla="*/ 4905756 w 5638800"/>
              <a:gd name="connsiteY10" fmla="*/ 0 h 3599968"/>
              <a:gd name="connsiteX11" fmla="*/ 5638800 w 5638800"/>
              <a:gd name="connsiteY11" fmla="*/ 0 h 3599968"/>
              <a:gd name="connsiteX12" fmla="*/ 5638800 w 5638800"/>
              <a:gd name="connsiteY12" fmla="*/ 599995 h 3599968"/>
              <a:gd name="connsiteX13" fmla="*/ 5638800 w 5638800"/>
              <a:gd name="connsiteY13" fmla="*/ 1127990 h 3599968"/>
              <a:gd name="connsiteX14" fmla="*/ 5638800 w 5638800"/>
              <a:gd name="connsiteY14" fmla="*/ 1655985 h 3599968"/>
              <a:gd name="connsiteX15" fmla="*/ 5638800 w 5638800"/>
              <a:gd name="connsiteY15" fmla="*/ 2255980 h 3599968"/>
              <a:gd name="connsiteX16" fmla="*/ 5638800 w 5638800"/>
              <a:gd name="connsiteY16" fmla="*/ 2855975 h 3599968"/>
              <a:gd name="connsiteX17" fmla="*/ 5638800 w 5638800"/>
              <a:gd name="connsiteY17" fmla="*/ 3599968 h 3599968"/>
              <a:gd name="connsiteX18" fmla="*/ 5187696 w 5638800"/>
              <a:gd name="connsiteY18" fmla="*/ 3599968 h 3599968"/>
              <a:gd name="connsiteX19" fmla="*/ 4680204 w 5638800"/>
              <a:gd name="connsiteY19" fmla="*/ 3599968 h 3599968"/>
              <a:gd name="connsiteX20" fmla="*/ 4229100 w 5638800"/>
              <a:gd name="connsiteY20" fmla="*/ 3599968 h 3599968"/>
              <a:gd name="connsiteX21" fmla="*/ 3552444 w 5638800"/>
              <a:gd name="connsiteY21" fmla="*/ 3599968 h 3599968"/>
              <a:gd name="connsiteX22" fmla="*/ 2988564 w 5638800"/>
              <a:gd name="connsiteY22" fmla="*/ 3599968 h 3599968"/>
              <a:gd name="connsiteX23" fmla="*/ 2311908 w 5638800"/>
              <a:gd name="connsiteY23" fmla="*/ 3599968 h 3599968"/>
              <a:gd name="connsiteX24" fmla="*/ 1804416 w 5638800"/>
              <a:gd name="connsiteY24" fmla="*/ 3599968 h 3599968"/>
              <a:gd name="connsiteX25" fmla="*/ 1184148 w 5638800"/>
              <a:gd name="connsiteY25" fmla="*/ 3599968 h 3599968"/>
              <a:gd name="connsiteX26" fmla="*/ 563880 w 5638800"/>
              <a:gd name="connsiteY26" fmla="*/ 3599968 h 3599968"/>
              <a:gd name="connsiteX27" fmla="*/ 0 w 5638800"/>
              <a:gd name="connsiteY27" fmla="*/ 3599968 h 3599968"/>
              <a:gd name="connsiteX28" fmla="*/ 0 w 5638800"/>
              <a:gd name="connsiteY28" fmla="*/ 3035973 h 3599968"/>
              <a:gd name="connsiteX29" fmla="*/ 0 w 5638800"/>
              <a:gd name="connsiteY29" fmla="*/ 2507978 h 3599968"/>
              <a:gd name="connsiteX30" fmla="*/ 0 w 5638800"/>
              <a:gd name="connsiteY30" fmla="*/ 2015982 h 3599968"/>
              <a:gd name="connsiteX31" fmla="*/ 0 w 5638800"/>
              <a:gd name="connsiteY31" fmla="*/ 1343988 h 3599968"/>
              <a:gd name="connsiteX32" fmla="*/ 0 w 5638800"/>
              <a:gd name="connsiteY32" fmla="*/ 707994 h 3599968"/>
              <a:gd name="connsiteX33" fmla="*/ 0 w 5638800"/>
              <a:gd name="connsiteY33" fmla="*/ 0 h 359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38800" h="3599968" fill="none" extrusionOk="0">
                <a:moveTo>
                  <a:pt x="0" y="0"/>
                </a:moveTo>
                <a:cubicBezTo>
                  <a:pt x="84106" y="-30252"/>
                  <a:pt x="312694" y="39234"/>
                  <a:pt x="394716" y="0"/>
                </a:cubicBezTo>
                <a:cubicBezTo>
                  <a:pt x="476738" y="-39234"/>
                  <a:pt x="749638" y="21151"/>
                  <a:pt x="958596" y="0"/>
                </a:cubicBezTo>
                <a:cubicBezTo>
                  <a:pt x="1167554" y="-21151"/>
                  <a:pt x="1163936" y="45074"/>
                  <a:pt x="1353312" y="0"/>
                </a:cubicBezTo>
                <a:cubicBezTo>
                  <a:pt x="1542688" y="-45074"/>
                  <a:pt x="1745416" y="66239"/>
                  <a:pt x="2029968" y="0"/>
                </a:cubicBezTo>
                <a:cubicBezTo>
                  <a:pt x="2314520" y="-66239"/>
                  <a:pt x="2444519" y="14754"/>
                  <a:pt x="2593848" y="0"/>
                </a:cubicBezTo>
                <a:cubicBezTo>
                  <a:pt x="2743177" y="-14754"/>
                  <a:pt x="2945528" y="22841"/>
                  <a:pt x="3101340" y="0"/>
                </a:cubicBezTo>
                <a:cubicBezTo>
                  <a:pt x="3257152" y="-22841"/>
                  <a:pt x="3435130" y="44866"/>
                  <a:pt x="3608832" y="0"/>
                </a:cubicBezTo>
                <a:cubicBezTo>
                  <a:pt x="3782534" y="-44866"/>
                  <a:pt x="3870206" y="39306"/>
                  <a:pt x="4116324" y="0"/>
                </a:cubicBezTo>
                <a:cubicBezTo>
                  <a:pt x="4362442" y="-39306"/>
                  <a:pt x="4320935" y="6447"/>
                  <a:pt x="4511040" y="0"/>
                </a:cubicBezTo>
                <a:cubicBezTo>
                  <a:pt x="4701145" y="-6447"/>
                  <a:pt x="4825062" y="14122"/>
                  <a:pt x="4905756" y="0"/>
                </a:cubicBezTo>
                <a:cubicBezTo>
                  <a:pt x="4986450" y="-14122"/>
                  <a:pt x="5296102" y="66065"/>
                  <a:pt x="5638800" y="0"/>
                </a:cubicBezTo>
                <a:cubicBezTo>
                  <a:pt x="5672528" y="193851"/>
                  <a:pt x="5618053" y="398609"/>
                  <a:pt x="5638800" y="599995"/>
                </a:cubicBezTo>
                <a:cubicBezTo>
                  <a:pt x="5659547" y="801381"/>
                  <a:pt x="5628141" y="917103"/>
                  <a:pt x="5638800" y="1127990"/>
                </a:cubicBezTo>
                <a:cubicBezTo>
                  <a:pt x="5649459" y="1338878"/>
                  <a:pt x="5578215" y="1517864"/>
                  <a:pt x="5638800" y="1655985"/>
                </a:cubicBezTo>
                <a:cubicBezTo>
                  <a:pt x="5699385" y="1794106"/>
                  <a:pt x="5594996" y="1976463"/>
                  <a:pt x="5638800" y="2255980"/>
                </a:cubicBezTo>
                <a:cubicBezTo>
                  <a:pt x="5682604" y="2535497"/>
                  <a:pt x="5632877" y="2617240"/>
                  <a:pt x="5638800" y="2855975"/>
                </a:cubicBezTo>
                <a:cubicBezTo>
                  <a:pt x="5644723" y="3094711"/>
                  <a:pt x="5557755" y="3375134"/>
                  <a:pt x="5638800" y="3599968"/>
                </a:cubicBezTo>
                <a:cubicBezTo>
                  <a:pt x="5448680" y="3615145"/>
                  <a:pt x="5392840" y="3580858"/>
                  <a:pt x="5187696" y="3599968"/>
                </a:cubicBezTo>
                <a:cubicBezTo>
                  <a:pt x="4982552" y="3619078"/>
                  <a:pt x="4790398" y="3574050"/>
                  <a:pt x="4680204" y="3599968"/>
                </a:cubicBezTo>
                <a:cubicBezTo>
                  <a:pt x="4570010" y="3625886"/>
                  <a:pt x="4348676" y="3553678"/>
                  <a:pt x="4229100" y="3599968"/>
                </a:cubicBezTo>
                <a:cubicBezTo>
                  <a:pt x="4109524" y="3646258"/>
                  <a:pt x="3879197" y="3599872"/>
                  <a:pt x="3552444" y="3599968"/>
                </a:cubicBezTo>
                <a:cubicBezTo>
                  <a:pt x="3225691" y="3600064"/>
                  <a:pt x="3169279" y="3551057"/>
                  <a:pt x="2988564" y="3599968"/>
                </a:cubicBezTo>
                <a:cubicBezTo>
                  <a:pt x="2807849" y="3648879"/>
                  <a:pt x="2538904" y="3551513"/>
                  <a:pt x="2311908" y="3599968"/>
                </a:cubicBezTo>
                <a:cubicBezTo>
                  <a:pt x="2084912" y="3648423"/>
                  <a:pt x="1956729" y="3596328"/>
                  <a:pt x="1804416" y="3599968"/>
                </a:cubicBezTo>
                <a:cubicBezTo>
                  <a:pt x="1652103" y="3603608"/>
                  <a:pt x="1336476" y="3530762"/>
                  <a:pt x="1184148" y="3599968"/>
                </a:cubicBezTo>
                <a:cubicBezTo>
                  <a:pt x="1031820" y="3669174"/>
                  <a:pt x="778472" y="3540615"/>
                  <a:pt x="563880" y="3599968"/>
                </a:cubicBezTo>
                <a:cubicBezTo>
                  <a:pt x="349288" y="3659321"/>
                  <a:pt x="180793" y="3558170"/>
                  <a:pt x="0" y="3599968"/>
                </a:cubicBezTo>
                <a:cubicBezTo>
                  <a:pt x="-33692" y="3461564"/>
                  <a:pt x="18468" y="3192339"/>
                  <a:pt x="0" y="3035973"/>
                </a:cubicBezTo>
                <a:cubicBezTo>
                  <a:pt x="-18468" y="2879608"/>
                  <a:pt x="24962" y="2697886"/>
                  <a:pt x="0" y="2507978"/>
                </a:cubicBezTo>
                <a:cubicBezTo>
                  <a:pt x="-24962" y="2318070"/>
                  <a:pt x="13932" y="2143768"/>
                  <a:pt x="0" y="2015982"/>
                </a:cubicBezTo>
                <a:cubicBezTo>
                  <a:pt x="-13932" y="1888196"/>
                  <a:pt x="57462" y="1657450"/>
                  <a:pt x="0" y="1343988"/>
                </a:cubicBezTo>
                <a:cubicBezTo>
                  <a:pt x="-57462" y="1030526"/>
                  <a:pt x="33206" y="848120"/>
                  <a:pt x="0" y="707994"/>
                </a:cubicBezTo>
                <a:cubicBezTo>
                  <a:pt x="-33206" y="567868"/>
                  <a:pt x="66855" y="255431"/>
                  <a:pt x="0" y="0"/>
                </a:cubicBezTo>
                <a:close/>
              </a:path>
              <a:path w="5638800" h="3599968" stroke="0" extrusionOk="0">
                <a:moveTo>
                  <a:pt x="0" y="0"/>
                </a:moveTo>
                <a:cubicBezTo>
                  <a:pt x="228401" y="-80375"/>
                  <a:pt x="419890" y="16853"/>
                  <a:pt x="676656" y="0"/>
                </a:cubicBezTo>
                <a:cubicBezTo>
                  <a:pt x="933422" y="-16853"/>
                  <a:pt x="1129398" y="72088"/>
                  <a:pt x="1296924" y="0"/>
                </a:cubicBezTo>
                <a:cubicBezTo>
                  <a:pt x="1464450" y="-72088"/>
                  <a:pt x="1686907" y="16592"/>
                  <a:pt x="1860804" y="0"/>
                </a:cubicBezTo>
                <a:cubicBezTo>
                  <a:pt x="2034701" y="-16592"/>
                  <a:pt x="2219214" y="61087"/>
                  <a:pt x="2481072" y="0"/>
                </a:cubicBezTo>
                <a:cubicBezTo>
                  <a:pt x="2742930" y="-61087"/>
                  <a:pt x="2857957" y="40376"/>
                  <a:pt x="3044952" y="0"/>
                </a:cubicBezTo>
                <a:cubicBezTo>
                  <a:pt x="3231947" y="-40376"/>
                  <a:pt x="3273448" y="41616"/>
                  <a:pt x="3496056" y="0"/>
                </a:cubicBezTo>
                <a:cubicBezTo>
                  <a:pt x="3718664" y="-41616"/>
                  <a:pt x="3796560" y="27536"/>
                  <a:pt x="4059936" y="0"/>
                </a:cubicBezTo>
                <a:cubicBezTo>
                  <a:pt x="4323312" y="-27536"/>
                  <a:pt x="4421394" y="36515"/>
                  <a:pt x="4736592" y="0"/>
                </a:cubicBezTo>
                <a:cubicBezTo>
                  <a:pt x="5051790" y="-36515"/>
                  <a:pt x="5312495" y="26408"/>
                  <a:pt x="5638800" y="0"/>
                </a:cubicBezTo>
                <a:cubicBezTo>
                  <a:pt x="5661773" y="135749"/>
                  <a:pt x="5569040" y="474232"/>
                  <a:pt x="5638800" y="671994"/>
                </a:cubicBezTo>
                <a:cubicBezTo>
                  <a:pt x="5708560" y="869756"/>
                  <a:pt x="5588987" y="1036729"/>
                  <a:pt x="5638800" y="1235989"/>
                </a:cubicBezTo>
                <a:cubicBezTo>
                  <a:pt x="5688613" y="1435250"/>
                  <a:pt x="5591210" y="1584031"/>
                  <a:pt x="5638800" y="1835984"/>
                </a:cubicBezTo>
                <a:cubicBezTo>
                  <a:pt x="5686390" y="2087937"/>
                  <a:pt x="5591416" y="2169020"/>
                  <a:pt x="5638800" y="2327979"/>
                </a:cubicBezTo>
                <a:cubicBezTo>
                  <a:pt x="5686184" y="2486938"/>
                  <a:pt x="5636308" y="2577842"/>
                  <a:pt x="5638800" y="2819975"/>
                </a:cubicBezTo>
                <a:cubicBezTo>
                  <a:pt x="5641292" y="3062108"/>
                  <a:pt x="5560593" y="3284051"/>
                  <a:pt x="5638800" y="3599968"/>
                </a:cubicBezTo>
                <a:cubicBezTo>
                  <a:pt x="5331921" y="3627579"/>
                  <a:pt x="5309329" y="3569002"/>
                  <a:pt x="5018532" y="3599968"/>
                </a:cubicBezTo>
                <a:cubicBezTo>
                  <a:pt x="4727735" y="3630934"/>
                  <a:pt x="4714465" y="3561570"/>
                  <a:pt x="4623816" y="3599968"/>
                </a:cubicBezTo>
                <a:cubicBezTo>
                  <a:pt x="4533167" y="3638366"/>
                  <a:pt x="4263743" y="3579848"/>
                  <a:pt x="4172712" y="3599968"/>
                </a:cubicBezTo>
                <a:cubicBezTo>
                  <a:pt x="4081681" y="3620088"/>
                  <a:pt x="3731293" y="3578911"/>
                  <a:pt x="3552444" y="3599968"/>
                </a:cubicBezTo>
                <a:cubicBezTo>
                  <a:pt x="3373595" y="3621025"/>
                  <a:pt x="3241922" y="3567155"/>
                  <a:pt x="3101340" y="3599968"/>
                </a:cubicBezTo>
                <a:cubicBezTo>
                  <a:pt x="2960758" y="3632781"/>
                  <a:pt x="2772739" y="3598470"/>
                  <a:pt x="2650236" y="3599968"/>
                </a:cubicBezTo>
                <a:cubicBezTo>
                  <a:pt x="2527733" y="3601466"/>
                  <a:pt x="2400321" y="3581430"/>
                  <a:pt x="2255520" y="3599968"/>
                </a:cubicBezTo>
                <a:cubicBezTo>
                  <a:pt x="2110719" y="3618506"/>
                  <a:pt x="1944894" y="3574224"/>
                  <a:pt x="1691640" y="3599968"/>
                </a:cubicBezTo>
                <a:cubicBezTo>
                  <a:pt x="1438386" y="3625712"/>
                  <a:pt x="1361062" y="3543298"/>
                  <a:pt x="1184148" y="3599968"/>
                </a:cubicBezTo>
                <a:cubicBezTo>
                  <a:pt x="1007234" y="3656638"/>
                  <a:pt x="874385" y="3588220"/>
                  <a:pt x="676656" y="3599968"/>
                </a:cubicBezTo>
                <a:cubicBezTo>
                  <a:pt x="478927" y="3611716"/>
                  <a:pt x="209281" y="3556519"/>
                  <a:pt x="0" y="3599968"/>
                </a:cubicBezTo>
                <a:cubicBezTo>
                  <a:pt x="-15702" y="3366789"/>
                  <a:pt x="47176" y="3238289"/>
                  <a:pt x="0" y="3035973"/>
                </a:cubicBezTo>
                <a:cubicBezTo>
                  <a:pt x="-47176" y="2833657"/>
                  <a:pt x="71743" y="2536543"/>
                  <a:pt x="0" y="2363979"/>
                </a:cubicBezTo>
                <a:cubicBezTo>
                  <a:pt x="-71743" y="2191415"/>
                  <a:pt x="30220" y="1855399"/>
                  <a:pt x="0" y="1691985"/>
                </a:cubicBezTo>
                <a:cubicBezTo>
                  <a:pt x="-30220" y="1528571"/>
                  <a:pt x="12908" y="1409198"/>
                  <a:pt x="0" y="1199989"/>
                </a:cubicBezTo>
                <a:cubicBezTo>
                  <a:pt x="-12908" y="990780"/>
                  <a:pt x="37238" y="764812"/>
                  <a:pt x="0" y="635994"/>
                </a:cubicBezTo>
                <a:cubicBezTo>
                  <a:pt x="-37238" y="507177"/>
                  <a:pt x="34715" y="172583"/>
                  <a:pt x="0" y="0"/>
                </a:cubicBezTo>
                <a:close/>
              </a:path>
            </a:pathLst>
          </a:custGeom>
          <a:ln w="38100">
            <a:solidFill>
              <a:srgbClr val="C00000"/>
            </a:solidFill>
            <a:extLst>
              <a:ext uri="{C807C97D-BFC1-408E-A445-0C87EB9F89A2}">
                <ask:lineSketchStyleProps xmlns:ask="http://schemas.microsoft.com/office/drawing/2018/sketchyshapes" sd="1805210409">
                  <a:prstGeom prst="rect">
                    <a:avLst/>
                  </a:prstGeom>
                  <ask:type>
                    <ask:lineSketchScribble/>
                  </ask:type>
                </ask:lineSketchStyleProps>
              </a:ext>
            </a:extLst>
          </a:ln>
        </p:spPr>
      </p:pic>
    </p:spTree>
    <p:extLst>
      <p:ext uri="{BB962C8B-B14F-4D97-AF65-F5344CB8AC3E}">
        <p14:creationId xmlns:p14="http://schemas.microsoft.com/office/powerpoint/2010/main" val="375692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1396A1-9146-5DEE-99FA-03DD57CE2D6D}"/>
              </a:ext>
            </a:extLst>
          </p:cNvPr>
          <p:cNvSpPr>
            <a:spLocks noGrp="1"/>
          </p:cNvSpPr>
          <p:nvPr>
            <p:ph type="title"/>
          </p:nvPr>
        </p:nvSpPr>
        <p:spPr>
          <a:xfrm>
            <a:off x="1076959" y="2915920"/>
            <a:ext cx="4343400" cy="3429000"/>
          </a:xfrm>
        </p:spPr>
        <p:txBody>
          <a:bodyPr>
            <a:noAutofit/>
          </a:bodyPr>
          <a:lstStyle/>
          <a:p>
            <a:pPr algn="ctr"/>
            <a: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These slides have been adapted from:</a:t>
            </a:r>
            <a:b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br>
            <a:b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22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Stewart, J. D. Clegg, S. Watson (2020). </a:t>
            </a:r>
            <a:r>
              <a:rPr lang="en-US" sz="2200" b="0" i="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Calculus Early Transcendentals</a:t>
            </a:r>
            <a:r>
              <a:rPr lang="en-US" sz="22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9, USA, </a:t>
            </a:r>
            <a:r>
              <a:rPr lang="id-ID" sz="22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Cengage Learning, Inc</a:t>
            </a:r>
            <a:r>
              <a:rPr lang="en-US" sz="22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2020. ISBN: 978-1337613927</a:t>
            </a:r>
            <a:br>
              <a:rPr lang="id-ID" sz="2200" b="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br>
            <a:b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br>
            <a:b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br>
            <a:b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br>
            <a:br>
              <a:rPr lang="en-US" sz="2200" b="0" dirty="0">
                <a:solidFill>
                  <a:schemeClr val="tx1"/>
                </a:solidFill>
                <a:latin typeface="Open Sans" panose="020B0606030504020204" pitchFamily="34" charset="0"/>
                <a:ea typeface="Open Sans" panose="020B0606030504020204" pitchFamily="34" charset="0"/>
                <a:cs typeface="Open Sans" panose="020B0606030504020204" pitchFamily="34" charset="0"/>
              </a:rPr>
            </a:br>
            <a:endParaRPr lang="id-ID" sz="2200" b="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1">
            <a:extLst>
              <a:ext uri="{FF2B5EF4-FFF2-40B4-BE49-F238E27FC236}">
                <a16:creationId xmlns:a16="http://schemas.microsoft.com/office/drawing/2014/main" id="{516942BB-7E26-E091-69D7-281EB20CA8FE}"/>
              </a:ext>
            </a:extLst>
          </p:cNvPr>
          <p:cNvSpPr txBox="1">
            <a:spLocks/>
          </p:cNvSpPr>
          <p:nvPr/>
        </p:nvSpPr>
        <p:spPr bwMode="auto">
          <a:xfrm>
            <a:off x="619760" y="24892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r"/>
            <a:r>
              <a:rPr lang="en-US" sz="3000" b="1" dirty="0">
                <a:solidFill>
                  <a:srgbClr val="0081BD"/>
                </a:solidFill>
                <a:latin typeface="Arial" pitchFamily="34" charset="0"/>
              </a:rPr>
              <a:t>Acknowledgement</a:t>
            </a:r>
          </a:p>
        </p:txBody>
      </p:sp>
      <p:pic>
        <p:nvPicPr>
          <p:cNvPr id="8" name="Picture 7">
            <a:extLst>
              <a:ext uri="{FF2B5EF4-FFF2-40B4-BE49-F238E27FC236}">
                <a16:creationId xmlns:a16="http://schemas.microsoft.com/office/drawing/2014/main" id="{A9F71DC2-1EA0-069C-8D5A-467098D8B50F}"/>
              </a:ext>
            </a:extLst>
          </p:cNvPr>
          <p:cNvPicPr>
            <a:picLocks noChangeAspect="1"/>
          </p:cNvPicPr>
          <p:nvPr/>
        </p:nvPicPr>
        <p:blipFill rotWithShape="1">
          <a:blip r:embed="rId2"/>
          <a:srcRect l="18333" t="17392" r="55834" b="24803"/>
          <a:stretch/>
        </p:blipFill>
        <p:spPr>
          <a:xfrm rot="709779">
            <a:off x="6318217" y="2237100"/>
            <a:ext cx="2944972" cy="3704965"/>
          </a:xfrm>
          <a:prstGeom prst="rect">
            <a:avLst/>
          </a:prstGeom>
        </p:spPr>
      </p:pic>
    </p:spTree>
    <p:extLst>
      <p:ext uri="{BB962C8B-B14F-4D97-AF65-F5344CB8AC3E}">
        <p14:creationId xmlns:p14="http://schemas.microsoft.com/office/powerpoint/2010/main" val="3560658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1AA0-1F7D-7D09-B36B-346708393431}"/>
              </a:ext>
            </a:extLst>
          </p:cNvPr>
          <p:cNvSpPr>
            <a:spLocks noGrp="1"/>
          </p:cNvSpPr>
          <p:nvPr>
            <p:ph type="title"/>
          </p:nvPr>
        </p:nvSpPr>
        <p:spPr>
          <a:xfrm>
            <a:off x="457200" y="228600"/>
            <a:ext cx="8229600" cy="1143000"/>
          </a:xfrm>
        </p:spPr>
        <p:txBody>
          <a:bodyPr/>
          <a:lstStyle/>
          <a:p>
            <a:pPr algn="r"/>
            <a:r>
              <a:rPr lang="id-ID" b="1" dirty="0">
                <a:solidFill>
                  <a:srgbClr val="0070C0"/>
                </a:solidFill>
                <a:latin typeface="Arial" pitchFamily="34" charset="0"/>
                <a:cs typeface="Arial" pitchFamily="34" charset="0"/>
              </a:rPr>
              <a:t>Limit Laws</a:t>
            </a:r>
            <a:r>
              <a:rPr lang="en-US" b="1" dirty="0">
                <a:solidFill>
                  <a:srgbClr val="0070C0"/>
                </a:solidFill>
                <a:latin typeface="Arial" pitchFamily="34" charset="0"/>
                <a:cs typeface="Arial" pitchFamily="34" charset="0"/>
              </a:rPr>
              <a:t> (2/2)</a:t>
            </a:r>
            <a:r>
              <a:rPr lang="id-ID" b="1" dirty="0">
                <a:solidFill>
                  <a:srgbClr val="0070C0"/>
                </a:solidFill>
                <a:latin typeface="Arial" pitchFamily="34" charset="0"/>
                <a:cs typeface="Arial" pitchFamily="34" charset="0"/>
              </a:rPr>
              <a:t> </a:t>
            </a:r>
          </a:p>
        </p:txBody>
      </p:sp>
      <p:pic>
        <p:nvPicPr>
          <p:cNvPr id="3" name="Picture 2">
            <a:extLst>
              <a:ext uri="{FF2B5EF4-FFF2-40B4-BE49-F238E27FC236}">
                <a16:creationId xmlns:a16="http://schemas.microsoft.com/office/drawing/2014/main" id="{E93CD5BA-1EB4-4958-9736-209CFC172B41}"/>
              </a:ext>
            </a:extLst>
          </p:cNvPr>
          <p:cNvPicPr>
            <a:picLocks noChangeAspect="1"/>
          </p:cNvPicPr>
          <p:nvPr/>
        </p:nvPicPr>
        <p:blipFill rotWithShape="1">
          <a:blip r:embed="rId2"/>
          <a:srcRect l="30000" t="23320" r="11667" b="66304"/>
          <a:stretch/>
        </p:blipFill>
        <p:spPr>
          <a:xfrm>
            <a:off x="2248748" y="2092960"/>
            <a:ext cx="6324150" cy="632415"/>
          </a:xfrm>
          <a:custGeom>
            <a:avLst/>
            <a:gdLst>
              <a:gd name="connsiteX0" fmla="*/ 0 w 6324150"/>
              <a:gd name="connsiteY0" fmla="*/ 0 h 632415"/>
              <a:gd name="connsiteX1" fmla="*/ 574923 w 6324150"/>
              <a:gd name="connsiteY1" fmla="*/ 0 h 632415"/>
              <a:gd name="connsiteX2" fmla="*/ 1213087 w 6324150"/>
              <a:gd name="connsiteY2" fmla="*/ 0 h 632415"/>
              <a:gd name="connsiteX3" fmla="*/ 1788010 w 6324150"/>
              <a:gd name="connsiteY3" fmla="*/ 0 h 632415"/>
              <a:gd name="connsiteX4" fmla="*/ 2299691 w 6324150"/>
              <a:gd name="connsiteY4" fmla="*/ 0 h 632415"/>
              <a:gd name="connsiteX5" fmla="*/ 2874614 w 6324150"/>
              <a:gd name="connsiteY5" fmla="*/ 0 h 632415"/>
              <a:gd name="connsiteX6" fmla="*/ 3386295 w 6324150"/>
              <a:gd name="connsiteY6" fmla="*/ 0 h 632415"/>
              <a:gd name="connsiteX7" fmla="*/ 4087701 w 6324150"/>
              <a:gd name="connsiteY7" fmla="*/ 0 h 632415"/>
              <a:gd name="connsiteX8" fmla="*/ 4789106 w 6324150"/>
              <a:gd name="connsiteY8" fmla="*/ 0 h 632415"/>
              <a:gd name="connsiteX9" fmla="*/ 5174305 w 6324150"/>
              <a:gd name="connsiteY9" fmla="*/ 0 h 632415"/>
              <a:gd name="connsiteX10" fmla="*/ 6324150 w 6324150"/>
              <a:gd name="connsiteY10" fmla="*/ 0 h 632415"/>
              <a:gd name="connsiteX11" fmla="*/ 6324150 w 6324150"/>
              <a:gd name="connsiteY11" fmla="*/ 322532 h 632415"/>
              <a:gd name="connsiteX12" fmla="*/ 6324150 w 6324150"/>
              <a:gd name="connsiteY12" fmla="*/ 632415 h 632415"/>
              <a:gd name="connsiteX13" fmla="*/ 5938952 w 6324150"/>
              <a:gd name="connsiteY13" fmla="*/ 632415 h 632415"/>
              <a:gd name="connsiteX14" fmla="*/ 5237546 w 6324150"/>
              <a:gd name="connsiteY14" fmla="*/ 632415 h 632415"/>
              <a:gd name="connsiteX15" fmla="*/ 4789106 w 6324150"/>
              <a:gd name="connsiteY15" fmla="*/ 632415 h 632415"/>
              <a:gd name="connsiteX16" fmla="*/ 4403908 w 6324150"/>
              <a:gd name="connsiteY16" fmla="*/ 632415 h 632415"/>
              <a:gd name="connsiteX17" fmla="*/ 3765744 w 6324150"/>
              <a:gd name="connsiteY17" fmla="*/ 632415 h 632415"/>
              <a:gd name="connsiteX18" fmla="*/ 3380546 w 6324150"/>
              <a:gd name="connsiteY18" fmla="*/ 632415 h 632415"/>
              <a:gd name="connsiteX19" fmla="*/ 2868864 w 6324150"/>
              <a:gd name="connsiteY19" fmla="*/ 632415 h 632415"/>
              <a:gd name="connsiteX20" fmla="*/ 2483666 w 6324150"/>
              <a:gd name="connsiteY20" fmla="*/ 632415 h 632415"/>
              <a:gd name="connsiteX21" fmla="*/ 2035226 w 6324150"/>
              <a:gd name="connsiteY21" fmla="*/ 632415 h 632415"/>
              <a:gd name="connsiteX22" fmla="*/ 1586787 w 6324150"/>
              <a:gd name="connsiteY22" fmla="*/ 632415 h 632415"/>
              <a:gd name="connsiteX23" fmla="*/ 1138347 w 6324150"/>
              <a:gd name="connsiteY23" fmla="*/ 632415 h 632415"/>
              <a:gd name="connsiteX24" fmla="*/ 689907 w 6324150"/>
              <a:gd name="connsiteY24" fmla="*/ 632415 h 632415"/>
              <a:gd name="connsiteX25" fmla="*/ 0 w 6324150"/>
              <a:gd name="connsiteY25" fmla="*/ 632415 h 632415"/>
              <a:gd name="connsiteX26" fmla="*/ 0 w 6324150"/>
              <a:gd name="connsiteY26" fmla="*/ 316208 h 632415"/>
              <a:gd name="connsiteX27" fmla="*/ 0 w 6324150"/>
              <a:gd name="connsiteY27" fmla="*/ 0 h 63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24150" h="632415" fill="none" extrusionOk="0">
                <a:moveTo>
                  <a:pt x="0" y="0"/>
                </a:moveTo>
                <a:cubicBezTo>
                  <a:pt x="141062" y="-22544"/>
                  <a:pt x="307265" y="65361"/>
                  <a:pt x="574923" y="0"/>
                </a:cubicBezTo>
                <a:cubicBezTo>
                  <a:pt x="842581" y="-65361"/>
                  <a:pt x="918762" y="19277"/>
                  <a:pt x="1213087" y="0"/>
                </a:cubicBezTo>
                <a:cubicBezTo>
                  <a:pt x="1507412" y="-19277"/>
                  <a:pt x="1625063" y="18550"/>
                  <a:pt x="1788010" y="0"/>
                </a:cubicBezTo>
                <a:cubicBezTo>
                  <a:pt x="1950957" y="-18550"/>
                  <a:pt x="2167867" y="937"/>
                  <a:pt x="2299691" y="0"/>
                </a:cubicBezTo>
                <a:cubicBezTo>
                  <a:pt x="2431515" y="-937"/>
                  <a:pt x="2735680" y="17532"/>
                  <a:pt x="2874614" y="0"/>
                </a:cubicBezTo>
                <a:cubicBezTo>
                  <a:pt x="3013548" y="-17532"/>
                  <a:pt x="3215031" y="42479"/>
                  <a:pt x="3386295" y="0"/>
                </a:cubicBezTo>
                <a:cubicBezTo>
                  <a:pt x="3557559" y="-42479"/>
                  <a:pt x="3868141" y="55234"/>
                  <a:pt x="4087701" y="0"/>
                </a:cubicBezTo>
                <a:cubicBezTo>
                  <a:pt x="4307261" y="-55234"/>
                  <a:pt x="4567368" y="42855"/>
                  <a:pt x="4789106" y="0"/>
                </a:cubicBezTo>
                <a:cubicBezTo>
                  <a:pt x="5010845" y="-42855"/>
                  <a:pt x="5090794" y="42440"/>
                  <a:pt x="5174305" y="0"/>
                </a:cubicBezTo>
                <a:cubicBezTo>
                  <a:pt x="5257816" y="-42440"/>
                  <a:pt x="5932853" y="57942"/>
                  <a:pt x="6324150" y="0"/>
                </a:cubicBezTo>
                <a:cubicBezTo>
                  <a:pt x="6359705" y="122712"/>
                  <a:pt x="6306912" y="235874"/>
                  <a:pt x="6324150" y="322532"/>
                </a:cubicBezTo>
                <a:cubicBezTo>
                  <a:pt x="6341388" y="409190"/>
                  <a:pt x="6291830" y="494245"/>
                  <a:pt x="6324150" y="632415"/>
                </a:cubicBezTo>
                <a:cubicBezTo>
                  <a:pt x="6228744" y="665397"/>
                  <a:pt x="6115225" y="591341"/>
                  <a:pt x="5938952" y="632415"/>
                </a:cubicBezTo>
                <a:cubicBezTo>
                  <a:pt x="5762679" y="673489"/>
                  <a:pt x="5521578" y="631185"/>
                  <a:pt x="5237546" y="632415"/>
                </a:cubicBezTo>
                <a:cubicBezTo>
                  <a:pt x="4953514" y="633645"/>
                  <a:pt x="4957962" y="592639"/>
                  <a:pt x="4789106" y="632415"/>
                </a:cubicBezTo>
                <a:cubicBezTo>
                  <a:pt x="4620250" y="672191"/>
                  <a:pt x="4557051" y="600234"/>
                  <a:pt x="4403908" y="632415"/>
                </a:cubicBezTo>
                <a:cubicBezTo>
                  <a:pt x="4250765" y="664596"/>
                  <a:pt x="4006822" y="578824"/>
                  <a:pt x="3765744" y="632415"/>
                </a:cubicBezTo>
                <a:cubicBezTo>
                  <a:pt x="3524666" y="686006"/>
                  <a:pt x="3511434" y="620787"/>
                  <a:pt x="3380546" y="632415"/>
                </a:cubicBezTo>
                <a:cubicBezTo>
                  <a:pt x="3249658" y="644043"/>
                  <a:pt x="3064036" y="579095"/>
                  <a:pt x="2868864" y="632415"/>
                </a:cubicBezTo>
                <a:cubicBezTo>
                  <a:pt x="2673692" y="685735"/>
                  <a:pt x="2622684" y="619990"/>
                  <a:pt x="2483666" y="632415"/>
                </a:cubicBezTo>
                <a:cubicBezTo>
                  <a:pt x="2344648" y="644840"/>
                  <a:pt x="2234572" y="615679"/>
                  <a:pt x="2035226" y="632415"/>
                </a:cubicBezTo>
                <a:cubicBezTo>
                  <a:pt x="1835880" y="649151"/>
                  <a:pt x="1797751" y="578609"/>
                  <a:pt x="1586787" y="632415"/>
                </a:cubicBezTo>
                <a:cubicBezTo>
                  <a:pt x="1375823" y="686221"/>
                  <a:pt x="1278855" y="620134"/>
                  <a:pt x="1138347" y="632415"/>
                </a:cubicBezTo>
                <a:cubicBezTo>
                  <a:pt x="997839" y="644696"/>
                  <a:pt x="792018" y="626062"/>
                  <a:pt x="689907" y="632415"/>
                </a:cubicBezTo>
                <a:cubicBezTo>
                  <a:pt x="587796" y="638768"/>
                  <a:pt x="320079" y="557006"/>
                  <a:pt x="0" y="632415"/>
                </a:cubicBezTo>
                <a:cubicBezTo>
                  <a:pt x="-11467" y="533777"/>
                  <a:pt x="12872" y="417707"/>
                  <a:pt x="0" y="316208"/>
                </a:cubicBezTo>
                <a:cubicBezTo>
                  <a:pt x="-12872" y="214709"/>
                  <a:pt x="27016" y="135670"/>
                  <a:pt x="0" y="0"/>
                </a:cubicBezTo>
                <a:close/>
              </a:path>
              <a:path w="6324150" h="632415" stroke="0" extrusionOk="0">
                <a:moveTo>
                  <a:pt x="0" y="0"/>
                </a:moveTo>
                <a:cubicBezTo>
                  <a:pt x="146051" y="-38156"/>
                  <a:pt x="232937" y="43858"/>
                  <a:pt x="385198" y="0"/>
                </a:cubicBezTo>
                <a:cubicBezTo>
                  <a:pt x="537459" y="-43858"/>
                  <a:pt x="723625" y="41000"/>
                  <a:pt x="1023362" y="0"/>
                </a:cubicBezTo>
                <a:cubicBezTo>
                  <a:pt x="1323099" y="-41000"/>
                  <a:pt x="1253506" y="37633"/>
                  <a:pt x="1408561" y="0"/>
                </a:cubicBezTo>
                <a:cubicBezTo>
                  <a:pt x="1563616" y="-37633"/>
                  <a:pt x="1685541" y="2654"/>
                  <a:pt x="1857000" y="0"/>
                </a:cubicBezTo>
                <a:cubicBezTo>
                  <a:pt x="2028459" y="-2654"/>
                  <a:pt x="2283084" y="61640"/>
                  <a:pt x="2558406" y="0"/>
                </a:cubicBezTo>
                <a:cubicBezTo>
                  <a:pt x="2833728" y="-61640"/>
                  <a:pt x="2862614" y="48691"/>
                  <a:pt x="3070087" y="0"/>
                </a:cubicBezTo>
                <a:cubicBezTo>
                  <a:pt x="3277560" y="-48691"/>
                  <a:pt x="3537742" y="16827"/>
                  <a:pt x="3708252" y="0"/>
                </a:cubicBezTo>
                <a:cubicBezTo>
                  <a:pt x="3878762" y="-16827"/>
                  <a:pt x="4151607" y="57428"/>
                  <a:pt x="4346416" y="0"/>
                </a:cubicBezTo>
                <a:cubicBezTo>
                  <a:pt x="4541225" y="-57428"/>
                  <a:pt x="4677152" y="31629"/>
                  <a:pt x="4858097" y="0"/>
                </a:cubicBezTo>
                <a:cubicBezTo>
                  <a:pt x="5039042" y="-31629"/>
                  <a:pt x="5135307" y="8419"/>
                  <a:pt x="5243295" y="0"/>
                </a:cubicBezTo>
                <a:cubicBezTo>
                  <a:pt x="5351283" y="-8419"/>
                  <a:pt x="5628110" y="5700"/>
                  <a:pt x="5818218" y="0"/>
                </a:cubicBezTo>
                <a:cubicBezTo>
                  <a:pt x="6008326" y="-5700"/>
                  <a:pt x="6159906" y="15634"/>
                  <a:pt x="6324150" y="0"/>
                </a:cubicBezTo>
                <a:cubicBezTo>
                  <a:pt x="6346732" y="152906"/>
                  <a:pt x="6294125" y="156620"/>
                  <a:pt x="6324150" y="309883"/>
                </a:cubicBezTo>
                <a:cubicBezTo>
                  <a:pt x="6354175" y="463146"/>
                  <a:pt x="6320480" y="492732"/>
                  <a:pt x="6324150" y="632415"/>
                </a:cubicBezTo>
                <a:cubicBezTo>
                  <a:pt x="6193280" y="659874"/>
                  <a:pt x="6065262" y="600830"/>
                  <a:pt x="5812469" y="632415"/>
                </a:cubicBezTo>
                <a:cubicBezTo>
                  <a:pt x="5559676" y="664000"/>
                  <a:pt x="5450899" y="619240"/>
                  <a:pt x="5174305" y="632415"/>
                </a:cubicBezTo>
                <a:cubicBezTo>
                  <a:pt x="4897711" y="645590"/>
                  <a:pt x="4796055" y="570725"/>
                  <a:pt x="4472899" y="632415"/>
                </a:cubicBezTo>
                <a:cubicBezTo>
                  <a:pt x="4149743" y="694105"/>
                  <a:pt x="4127008" y="601788"/>
                  <a:pt x="3897976" y="632415"/>
                </a:cubicBezTo>
                <a:cubicBezTo>
                  <a:pt x="3668944" y="663042"/>
                  <a:pt x="3554618" y="622238"/>
                  <a:pt x="3386295" y="632415"/>
                </a:cubicBezTo>
                <a:cubicBezTo>
                  <a:pt x="3217972" y="642592"/>
                  <a:pt x="3067969" y="604623"/>
                  <a:pt x="2937855" y="632415"/>
                </a:cubicBezTo>
                <a:cubicBezTo>
                  <a:pt x="2807741" y="660207"/>
                  <a:pt x="2640736" y="566796"/>
                  <a:pt x="2362932" y="632415"/>
                </a:cubicBezTo>
                <a:cubicBezTo>
                  <a:pt x="2085128" y="698034"/>
                  <a:pt x="2142719" y="618726"/>
                  <a:pt x="1977734" y="632415"/>
                </a:cubicBezTo>
                <a:cubicBezTo>
                  <a:pt x="1812749" y="646104"/>
                  <a:pt x="1491078" y="585156"/>
                  <a:pt x="1339570" y="632415"/>
                </a:cubicBezTo>
                <a:cubicBezTo>
                  <a:pt x="1188062" y="679674"/>
                  <a:pt x="963059" y="562452"/>
                  <a:pt x="638164" y="632415"/>
                </a:cubicBezTo>
                <a:cubicBezTo>
                  <a:pt x="313269" y="702378"/>
                  <a:pt x="310427" y="561281"/>
                  <a:pt x="0" y="632415"/>
                </a:cubicBezTo>
                <a:cubicBezTo>
                  <a:pt x="-35473" y="508084"/>
                  <a:pt x="29657" y="404775"/>
                  <a:pt x="0" y="335180"/>
                </a:cubicBezTo>
                <a:cubicBezTo>
                  <a:pt x="-29657" y="265586"/>
                  <a:pt x="16155" y="160327"/>
                  <a:pt x="0" y="0"/>
                </a:cubicBezTo>
                <a:close/>
              </a:path>
            </a:pathLst>
          </a:custGeom>
          <a:ln w="38100">
            <a:solidFill>
              <a:schemeClr val="accent2">
                <a:lumMod val="75000"/>
              </a:schemeClr>
            </a:solidFill>
            <a:extLst>
              <a:ext uri="{C807C97D-BFC1-408E-A445-0C87EB9F89A2}">
                <ask:lineSketchStyleProps xmlns:ask="http://schemas.microsoft.com/office/drawing/2018/sketchyshapes" sd="2606176929">
                  <a:prstGeom prst="rect">
                    <a:avLst/>
                  </a:prstGeom>
                  <ask:type>
                    <ask:lineSketchScribble/>
                  </ask:type>
                </ask:lineSketchStyleProps>
              </a:ext>
            </a:extLst>
          </a:ln>
        </p:spPr>
      </p:pic>
      <p:pic>
        <p:nvPicPr>
          <p:cNvPr id="4" name="Picture 3">
            <a:extLst>
              <a:ext uri="{FF2B5EF4-FFF2-40B4-BE49-F238E27FC236}">
                <a16:creationId xmlns:a16="http://schemas.microsoft.com/office/drawing/2014/main" id="{34BC9FFC-9742-915D-734D-3EDE415DCF48}"/>
              </a:ext>
            </a:extLst>
          </p:cNvPr>
          <p:cNvPicPr>
            <a:picLocks noChangeAspect="1"/>
          </p:cNvPicPr>
          <p:nvPr/>
        </p:nvPicPr>
        <p:blipFill rotWithShape="1">
          <a:blip r:embed="rId2"/>
          <a:srcRect l="29166" t="53357" r="12501" b="28274"/>
          <a:stretch/>
        </p:blipFill>
        <p:spPr>
          <a:xfrm>
            <a:off x="2248748" y="2914086"/>
            <a:ext cx="6324150" cy="1119588"/>
          </a:xfrm>
          <a:custGeom>
            <a:avLst/>
            <a:gdLst>
              <a:gd name="connsiteX0" fmla="*/ 0 w 6324150"/>
              <a:gd name="connsiteY0" fmla="*/ 0 h 1119588"/>
              <a:gd name="connsiteX1" fmla="*/ 385198 w 6324150"/>
              <a:gd name="connsiteY1" fmla="*/ 0 h 1119588"/>
              <a:gd name="connsiteX2" fmla="*/ 960121 w 6324150"/>
              <a:gd name="connsiteY2" fmla="*/ 0 h 1119588"/>
              <a:gd name="connsiteX3" fmla="*/ 1598285 w 6324150"/>
              <a:gd name="connsiteY3" fmla="*/ 0 h 1119588"/>
              <a:gd name="connsiteX4" fmla="*/ 1983483 w 6324150"/>
              <a:gd name="connsiteY4" fmla="*/ 0 h 1119588"/>
              <a:gd name="connsiteX5" fmla="*/ 2368682 w 6324150"/>
              <a:gd name="connsiteY5" fmla="*/ 0 h 1119588"/>
              <a:gd name="connsiteX6" fmla="*/ 2943604 w 6324150"/>
              <a:gd name="connsiteY6" fmla="*/ 0 h 1119588"/>
              <a:gd name="connsiteX7" fmla="*/ 3392044 w 6324150"/>
              <a:gd name="connsiteY7" fmla="*/ 0 h 1119588"/>
              <a:gd name="connsiteX8" fmla="*/ 4030208 w 6324150"/>
              <a:gd name="connsiteY8" fmla="*/ 0 h 1119588"/>
              <a:gd name="connsiteX9" fmla="*/ 4541890 w 6324150"/>
              <a:gd name="connsiteY9" fmla="*/ 0 h 1119588"/>
              <a:gd name="connsiteX10" fmla="*/ 4927088 w 6324150"/>
              <a:gd name="connsiteY10" fmla="*/ 0 h 1119588"/>
              <a:gd name="connsiteX11" fmla="*/ 5312286 w 6324150"/>
              <a:gd name="connsiteY11" fmla="*/ 0 h 1119588"/>
              <a:gd name="connsiteX12" fmla="*/ 6324150 w 6324150"/>
              <a:gd name="connsiteY12" fmla="*/ 0 h 1119588"/>
              <a:gd name="connsiteX13" fmla="*/ 6324150 w 6324150"/>
              <a:gd name="connsiteY13" fmla="*/ 559794 h 1119588"/>
              <a:gd name="connsiteX14" fmla="*/ 6324150 w 6324150"/>
              <a:gd name="connsiteY14" fmla="*/ 1119588 h 1119588"/>
              <a:gd name="connsiteX15" fmla="*/ 5938952 w 6324150"/>
              <a:gd name="connsiteY15" fmla="*/ 1119588 h 1119588"/>
              <a:gd name="connsiteX16" fmla="*/ 5490512 w 6324150"/>
              <a:gd name="connsiteY16" fmla="*/ 1119588 h 1119588"/>
              <a:gd name="connsiteX17" fmla="*/ 4789106 w 6324150"/>
              <a:gd name="connsiteY17" fmla="*/ 1119588 h 1119588"/>
              <a:gd name="connsiteX18" fmla="*/ 4340667 w 6324150"/>
              <a:gd name="connsiteY18" fmla="*/ 1119588 h 1119588"/>
              <a:gd name="connsiteX19" fmla="*/ 3765744 w 6324150"/>
              <a:gd name="connsiteY19" fmla="*/ 1119588 h 1119588"/>
              <a:gd name="connsiteX20" fmla="*/ 3190821 w 6324150"/>
              <a:gd name="connsiteY20" fmla="*/ 1119588 h 1119588"/>
              <a:gd name="connsiteX21" fmla="*/ 2615898 w 6324150"/>
              <a:gd name="connsiteY21" fmla="*/ 1119588 h 1119588"/>
              <a:gd name="connsiteX22" fmla="*/ 1977734 w 6324150"/>
              <a:gd name="connsiteY22" fmla="*/ 1119588 h 1119588"/>
              <a:gd name="connsiteX23" fmla="*/ 1592536 w 6324150"/>
              <a:gd name="connsiteY23" fmla="*/ 1119588 h 1119588"/>
              <a:gd name="connsiteX24" fmla="*/ 1144096 w 6324150"/>
              <a:gd name="connsiteY24" fmla="*/ 1119588 h 1119588"/>
              <a:gd name="connsiteX25" fmla="*/ 695656 w 6324150"/>
              <a:gd name="connsiteY25" fmla="*/ 1119588 h 1119588"/>
              <a:gd name="connsiteX26" fmla="*/ 0 w 6324150"/>
              <a:gd name="connsiteY26" fmla="*/ 1119588 h 1119588"/>
              <a:gd name="connsiteX27" fmla="*/ 0 w 6324150"/>
              <a:gd name="connsiteY27" fmla="*/ 582186 h 1119588"/>
              <a:gd name="connsiteX28" fmla="*/ 0 w 6324150"/>
              <a:gd name="connsiteY28" fmla="*/ 0 h 11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4150" h="1119588" fill="none" extrusionOk="0">
                <a:moveTo>
                  <a:pt x="0" y="0"/>
                </a:moveTo>
                <a:cubicBezTo>
                  <a:pt x="85519" y="-37197"/>
                  <a:pt x="279224" y="18677"/>
                  <a:pt x="385198" y="0"/>
                </a:cubicBezTo>
                <a:cubicBezTo>
                  <a:pt x="491172" y="-18677"/>
                  <a:pt x="723132" y="12577"/>
                  <a:pt x="960121" y="0"/>
                </a:cubicBezTo>
                <a:cubicBezTo>
                  <a:pt x="1197110" y="-12577"/>
                  <a:pt x="1345716" y="47205"/>
                  <a:pt x="1598285" y="0"/>
                </a:cubicBezTo>
                <a:cubicBezTo>
                  <a:pt x="1850854" y="-47205"/>
                  <a:pt x="1820508" y="16373"/>
                  <a:pt x="1983483" y="0"/>
                </a:cubicBezTo>
                <a:cubicBezTo>
                  <a:pt x="2146458" y="-16373"/>
                  <a:pt x="2232316" y="22973"/>
                  <a:pt x="2368682" y="0"/>
                </a:cubicBezTo>
                <a:cubicBezTo>
                  <a:pt x="2505048" y="-22973"/>
                  <a:pt x="2761167" y="55984"/>
                  <a:pt x="2943604" y="0"/>
                </a:cubicBezTo>
                <a:cubicBezTo>
                  <a:pt x="3126041" y="-55984"/>
                  <a:pt x="3182417" y="40037"/>
                  <a:pt x="3392044" y="0"/>
                </a:cubicBezTo>
                <a:cubicBezTo>
                  <a:pt x="3601671" y="-40037"/>
                  <a:pt x="3890137" y="29966"/>
                  <a:pt x="4030208" y="0"/>
                </a:cubicBezTo>
                <a:cubicBezTo>
                  <a:pt x="4170279" y="-29966"/>
                  <a:pt x="4417766" y="22438"/>
                  <a:pt x="4541890" y="0"/>
                </a:cubicBezTo>
                <a:cubicBezTo>
                  <a:pt x="4666014" y="-22438"/>
                  <a:pt x="4771554" y="7038"/>
                  <a:pt x="4927088" y="0"/>
                </a:cubicBezTo>
                <a:cubicBezTo>
                  <a:pt x="5082622" y="-7038"/>
                  <a:pt x="5207935" y="36509"/>
                  <a:pt x="5312286" y="0"/>
                </a:cubicBezTo>
                <a:cubicBezTo>
                  <a:pt x="5416637" y="-36509"/>
                  <a:pt x="5832177" y="67915"/>
                  <a:pt x="6324150" y="0"/>
                </a:cubicBezTo>
                <a:cubicBezTo>
                  <a:pt x="6369332" y="203473"/>
                  <a:pt x="6295623" y="333750"/>
                  <a:pt x="6324150" y="559794"/>
                </a:cubicBezTo>
                <a:cubicBezTo>
                  <a:pt x="6352677" y="785838"/>
                  <a:pt x="6290082" y="856027"/>
                  <a:pt x="6324150" y="1119588"/>
                </a:cubicBezTo>
                <a:cubicBezTo>
                  <a:pt x="6236836" y="1160149"/>
                  <a:pt x="6094545" y="1088762"/>
                  <a:pt x="5938952" y="1119588"/>
                </a:cubicBezTo>
                <a:cubicBezTo>
                  <a:pt x="5783359" y="1150414"/>
                  <a:pt x="5710657" y="1080661"/>
                  <a:pt x="5490512" y="1119588"/>
                </a:cubicBezTo>
                <a:cubicBezTo>
                  <a:pt x="5270367" y="1158515"/>
                  <a:pt x="5079528" y="1040294"/>
                  <a:pt x="4789106" y="1119588"/>
                </a:cubicBezTo>
                <a:cubicBezTo>
                  <a:pt x="4498684" y="1198882"/>
                  <a:pt x="4514361" y="1090518"/>
                  <a:pt x="4340667" y="1119588"/>
                </a:cubicBezTo>
                <a:cubicBezTo>
                  <a:pt x="4166973" y="1148658"/>
                  <a:pt x="4014572" y="1071610"/>
                  <a:pt x="3765744" y="1119588"/>
                </a:cubicBezTo>
                <a:cubicBezTo>
                  <a:pt x="3516916" y="1167566"/>
                  <a:pt x="3357044" y="1051101"/>
                  <a:pt x="3190821" y="1119588"/>
                </a:cubicBezTo>
                <a:cubicBezTo>
                  <a:pt x="3024598" y="1188075"/>
                  <a:pt x="2895238" y="1095637"/>
                  <a:pt x="2615898" y="1119588"/>
                </a:cubicBezTo>
                <a:cubicBezTo>
                  <a:pt x="2336558" y="1143539"/>
                  <a:pt x="2148206" y="1086209"/>
                  <a:pt x="1977734" y="1119588"/>
                </a:cubicBezTo>
                <a:cubicBezTo>
                  <a:pt x="1807262" y="1152967"/>
                  <a:pt x="1751811" y="1096105"/>
                  <a:pt x="1592536" y="1119588"/>
                </a:cubicBezTo>
                <a:cubicBezTo>
                  <a:pt x="1433261" y="1143071"/>
                  <a:pt x="1286723" y="1115482"/>
                  <a:pt x="1144096" y="1119588"/>
                </a:cubicBezTo>
                <a:cubicBezTo>
                  <a:pt x="1001469" y="1123694"/>
                  <a:pt x="860905" y="1105124"/>
                  <a:pt x="695656" y="1119588"/>
                </a:cubicBezTo>
                <a:cubicBezTo>
                  <a:pt x="530407" y="1134052"/>
                  <a:pt x="182250" y="1082020"/>
                  <a:pt x="0" y="1119588"/>
                </a:cubicBezTo>
                <a:cubicBezTo>
                  <a:pt x="-34759" y="891721"/>
                  <a:pt x="51297" y="799330"/>
                  <a:pt x="0" y="582186"/>
                </a:cubicBezTo>
                <a:cubicBezTo>
                  <a:pt x="-51297" y="365042"/>
                  <a:pt x="53473" y="197329"/>
                  <a:pt x="0" y="0"/>
                </a:cubicBezTo>
                <a:close/>
              </a:path>
              <a:path w="6324150" h="1119588" stroke="0" extrusionOk="0">
                <a:moveTo>
                  <a:pt x="0" y="0"/>
                </a:moveTo>
                <a:cubicBezTo>
                  <a:pt x="181583" y="-13974"/>
                  <a:pt x="194009" y="25215"/>
                  <a:pt x="385198" y="0"/>
                </a:cubicBezTo>
                <a:cubicBezTo>
                  <a:pt x="576387" y="-25215"/>
                  <a:pt x="922561" y="16657"/>
                  <a:pt x="1086604" y="0"/>
                </a:cubicBezTo>
                <a:cubicBezTo>
                  <a:pt x="1250647" y="-16657"/>
                  <a:pt x="1622462" y="58826"/>
                  <a:pt x="1788010" y="0"/>
                </a:cubicBezTo>
                <a:cubicBezTo>
                  <a:pt x="1953558" y="-58826"/>
                  <a:pt x="2232885" y="27832"/>
                  <a:pt x="2362932" y="0"/>
                </a:cubicBezTo>
                <a:cubicBezTo>
                  <a:pt x="2492979" y="-27832"/>
                  <a:pt x="2669244" y="38521"/>
                  <a:pt x="2748131" y="0"/>
                </a:cubicBezTo>
                <a:cubicBezTo>
                  <a:pt x="2827018" y="-38521"/>
                  <a:pt x="3061147" y="65049"/>
                  <a:pt x="3323053" y="0"/>
                </a:cubicBezTo>
                <a:cubicBezTo>
                  <a:pt x="3584959" y="-65049"/>
                  <a:pt x="3880079" y="47212"/>
                  <a:pt x="4024459" y="0"/>
                </a:cubicBezTo>
                <a:cubicBezTo>
                  <a:pt x="4168839" y="-47212"/>
                  <a:pt x="4417403" y="27087"/>
                  <a:pt x="4536140" y="0"/>
                </a:cubicBezTo>
                <a:cubicBezTo>
                  <a:pt x="4654877" y="-27087"/>
                  <a:pt x="4750705" y="42449"/>
                  <a:pt x="4921339" y="0"/>
                </a:cubicBezTo>
                <a:cubicBezTo>
                  <a:pt x="5091973" y="-42449"/>
                  <a:pt x="5267979" y="66990"/>
                  <a:pt x="5559503" y="0"/>
                </a:cubicBezTo>
                <a:cubicBezTo>
                  <a:pt x="5851027" y="-66990"/>
                  <a:pt x="6050663" y="31145"/>
                  <a:pt x="6324150" y="0"/>
                </a:cubicBezTo>
                <a:cubicBezTo>
                  <a:pt x="6347002" y="151073"/>
                  <a:pt x="6278045" y="271778"/>
                  <a:pt x="6324150" y="526206"/>
                </a:cubicBezTo>
                <a:cubicBezTo>
                  <a:pt x="6370255" y="780634"/>
                  <a:pt x="6274020" y="829200"/>
                  <a:pt x="6324150" y="1119588"/>
                </a:cubicBezTo>
                <a:cubicBezTo>
                  <a:pt x="6051973" y="1152704"/>
                  <a:pt x="6032906" y="1085575"/>
                  <a:pt x="5749227" y="1119588"/>
                </a:cubicBezTo>
                <a:cubicBezTo>
                  <a:pt x="5465548" y="1153601"/>
                  <a:pt x="5498301" y="1080848"/>
                  <a:pt x="5364029" y="1119588"/>
                </a:cubicBezTo>
                <a:cubicBezTo>
                  <a:pt x="5229757" y="1158328"/>
                  <a:pt x="4994767" y="1054614"/>
                  <a:pt x="4662623" y="1119588"/>
                </a:cubicBezTo>
                <a:cubicBezTo>
                  <a:pt x="4330479" y="1184562"/>
                  <a:pt x="4225662" y="1063183"/>
                  <a:pt x="4024459" y="1119588"/>
                </a:cubicBezTo>
                <a:cubicBezTo>
                  <a:pt x="3823256" y="1175993"/>
                  <a:pt x="3520848" y="1048268"/>
                  <a:pt x="3323053" y="1119588"/>
                </a:cubicBezTo>
                <a:cubicBezTo>
                  <a:pt x="3125258" y="1190908"/>
                  <a:pt x="3096012" y="1106858"/>
                  <a:pt x="2874614" y="1119588"/>
                </a:cubicBezTo>
                <a:cubicBezTo>
                  <a:pt x="2653216" y="1132318"/>
                  <a:pt x="2595387" y="1115853"/>
                  <a:pt x="2426174" y="1119588"/>
                </a:cubicBezTo>
                <a:cubicBezTo>
                  <a:pt x="2256961" y="1123323"/>
                  <a:pt x="2151328" y="1117773"/>
                  <a:pt x="2040976" y="1119588"/>
                </a:cubicBezTo>
                <a:cubicBezTo>
                  <a:pt x="1930624" y="1121403"/>
                  <a:pt x="1635646" y="1066922"/>
                  <a:pt x="1339570" y="1119588"/>
                </a:cubicBezTo>
                <a:cubicBezTo>
                  <a:pt x="1043494" y="1172254"/>
                  <a:pt x="964250" y="1083954"/>
                  <a:pt x="701406" y="1119588"/>
                </a:cubicBezTo>
                <a:cubicBezTo>
                  <a:pt x="438562" y="1155222"/>
                  <a:pt x="172905" y="1083637"/>
                  <a:pt x="0" y="1119588"/>
                </a:cubicBezTo>
                <a:cubicBezTo>
                  <a:pt x="-12213" y="993683"/>
                  <a:pt x="30051" y="823547"/>
                  <a:pt x="0" y="593382"/>
                </a:cubicBezTo>
                <a:cubicBezTo>
                  <a:pt x="-30051" y="363217"/>
                  <a:pt x="57094" y="120030"/>
                  <a:pt x="0" y="0"/>
                </a:cubicBezTo>
                <a:close/>
              </a:path>
            </a:pathLst>
          </a:custGeom>
          <a:ln w="38100">
            <a:solidFill>
              <a:schemeClr val="accent4"/>
            </a:solidFill>
            <a:extLst>
              <a:ext uri="{C807C97D-BFC1-408E-A445-0C87EB9F89A2}">
                <ask:lineSketchStyleProps xmlns:ask="http://schemas.microsoft.com/office/drawing/2018/sketchyshapes" sd="4055030158">
                  <a:prstGeom prst="rect">
                    <a:avLst/>
                  </a:prstGeom>
                  <ask:type>
                    <ask:lineSketchScribble/>
                  </ask:type>
                </ask:lineSketchStyleProps>
              </a:ext>
            </a:extLst>
          </a:ln>
        </p:spPr>
      </p:pic>
      <p:pic>
        <p:nvPicPr>
          <p:cNvPr id="5" name="Picture 4">
            <a:extLst>
              <a:ext uri="{FF2B5EF4-FFF2-40B4-BE49-F238E27FC236}">
                <a16:creationId xmlns:a16="http://schemas.microsoft.com/office/drawing/2014/main" id="{094C6499-9FAB-7AB7-7B28-9B06EBF043FF}"/>
              </a:ext>
            </a:extLst>
          </p:cNvPr>
          <p:cNvPicPr>
            <a:picLocks noChangeAspect="1"/>
          </p:cNvPicPr>
          <p:nvPr/>
        </p:nvPicPr>
        <p:blipFill rotWithShape="1">
          <a:blip r:embed="rId3"/>
          <a:srcRect l="30000" t="23830" r="55000" b="67787"/>
          <a:stretch/>
        </p:blipFill>
        <p:spPr>
          <a:xfrm>
            <a:off x="2875280" y="4216710"/>
            <a:ext cx="1626211" cy="511015"/>
          </a:xfrm>
          <a:custGeom>
            <a:avLst/>
            <a:gdLst>
              <a:gd name="connsiteX0" fmla="*/ 0 w 1626211"/>
              <a:gd name="connsiteY0" fmla="*/ 0 h 511015"/>
              <a:gd name="connsiteX1" fmla="*/ 542070 w 1626211"/>
              <a:gd name="connsiteY1" fmla="*/ 0 h 511015"/>
              <a:gd name="connsiteX2" fmla="*/ 1084141 w 1626211"/>
              <a:gd name="connsiteY2" fmla="*/ 0 h 511015"/>
              <a:gd name="connsiteX3" fmla="*/ 1626211 w 1626211"/>
              <a:gd name="connsiteY3" fmla="*/ 0 h 511015"/>
              <a:gd name="connsiteX4" fmla="*/ 1626211 w 1626211"/>
              <a:gd name="connsiteY4" fmla="*/ 511015 h 511015"/>
              <a:gd name="connsiteX5" fmla="*/ 1116665 w 1626211"/>
              <a:gd name="connsiteY5" fmla="*/ 511015 h 511015"/>
              <a:gd name="connsiteX6" fmla="*/ 590857 w 1626211"/>
              <a:gd name="connsiteY6" fmla="*/ 511015 h 511015"/>
              <a:gd name="connsiteX7" fmla="*/ 0 w 1626211"/>
              <a:gd name="connsiteY7" fmla="*/ 511015 h 511015"/>
              <a:gd name="connsiteX8" fmla="*/ 0 w 1626211"/>
              <a:gd name="connsiteY8" fmla="*/ 0 h 5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6211" h="511015" fill="none" extrusionOk="0">
                <a:moveTo>
                  <a:pt x="0" y="0"/>
                </a:moveTo>
                <a:cubicBezTo>
                  <a:pt x="178188" y="-6254"/>
                  <a:pt x="301039" y="9230"/>
                  <a:pt x="542070" y="0"/>
                </a:cubicBezTo>
                <a:cubicBezTo>
                  <a:pt x="783101" y="-9230"/>
                  <a:pt x="969417" y="30874"/>
                  <a:pt x="1084141" y="0"/>
                </a:cubicBezTo>
                <a:cubicBezTo>
                  <a:pt x="1198865" y="-30874"/>
                  <a:pt x="1481599" y="50646"/>
                  <a:pt x="1626211" y="0"/>
                </a:cubicBezTo>
                <a:cubicBezTo>
                  <a:pt x="1659406" y="238708"/>
                  <a:pt x="1597303" y="284872"/>
                  <a:pt x="1626211" y="511015"/>
                </a:cubicBezTo>
                <a:cubicBezTo>
                  <a:pt x="1522916" y="527849"/>
                  <a:pt x="1298950" y="465971"/>
                  <a:pt x="1116665" y="511015"/>
                </a:cubicBezTo>
                <a:cubicBezTo>
                  <a:pt x="934380" y="556059"/>
                  <a:pt x="779157" y="490598"/>
                  <a:pt x="590857" y="511015"/>
                </a:cubicBezTo>
                <a:cubicBezTo>
                  <a:pt x="402557" y="531432"/>
                  <a:pt x="256523" y="465791"/>
                  <a:pt x="0" y="511015"/>
                </a:cubicBezTo>
                <a:cubicBezTo>
                  <a:pt x="-46275" y="348405"/>
                  <a:pt x="24558" y="181434"/>
                  <a:pt x="0" y="0"/>
                </a:cubicBezTo>
                <a:close/>
              </a:path>
              <a:path w="1626211" h="511015" stroke="0" extrusionOk="0">
                <a:moveTo>
                  <a:pt x="0" y="0"/>
                </a:moveTo>
                <a:cubicBezTo>
                  <a:pt x="116056" y="-16209"/>
                  <a:pt x="322666" y="28205"/>
                  <a:pt x="558332" y="0"/>
                </a:cubicBezTo>
                <a:cubicBezTo>
                  <a:pt x="793998" y="-28205"/>
                  <a:pt x="974458" y="59596"/>
                  <a:pt x="1100403" y="0"/>
                </a:cubicBezTo>
                <a:cubicBezTo>
                  <a:pt x="1226348" y="-59596"/>
                  <a:pt x="1448907" y="13044"/>
                  <a:pt x="1626211" y="0"/>
                </a:cubicBezTo>
                <a:cubicBezTo>
                  <a:pt x="1678351" y="219265"/>
                  <a:pt x="1601849" y="277752"/>
                  <a:pt x="1626211" y="511015"/>
                </a:cubicBezTo>
                <a:cubicBezTo>
                  <a:pt x="1489634" y="535775"/>
                  <a:pt x="1357662" y="479782"/>
                  <a:pt x="1132927" y="511015"/>
                </a:cubicBezTo>
                <a:cubicBezTo>
                  <a:pt x="908192" y="542248"/>
                  <a:pt x="843237" y="453564"/>
                  <a:pt x="639643" y="511015"/>
                </a:cubicBezTo>
                <a:cubicBezTo>
                  <a:pt x="436049" y="568466"/>
                  <a:pt x="153239" y="486243"/>
                  <a:pt x="0" y="511015"/>
                </a:cubicBezTo>
                <a:cubicBezTo>
                  <a:pt x="-33868" y="375229"/>
                  <a:pt x="26211" y="225440"/>
                  <a:pt x="0" y="0"/>
                </a:cubicBezTo>
                <a:close/>
              </a:path>
            </a:pathLst>
          </a:custGeom>
          <a:ln w="38100">
            <a:solidFill>
              <a:schemeClr val="accent3"/>
            </a:solidFill>
            <a:extLst>
              <a:ext uri="{C807C97D-BFC1-408E-A445-0C87EB9F89A2}">
                <ask:lineSketchStyleProps xmlns:ask="http://schemas.microsoft.com/office/drawing/2018/sketchyshapes" sd="1471617462">
                  <a:prstGeom prst="rect">
                    <a:avLst/>
                  </a:prstGeom>
                  <ask:type>
                    <ask:lineSketchScribble/>
                  </ask:type>
                </ask:lineSketchStyleProps>
              </a:ext>
            </a:extLst>
          </a:ln>
        </p:spPr>
      </p:pic>
      <p:pic>
        <p:nvPicPr>
          <p:cNvPr id="6" name="Picture 5">
            <a:extLst>
              <a:ext uri="{FF2B5EF4-FFF2-40B4-BE49-F238E27FC236}">
                <a16:creationId xmlns:a16="http://schemas.microsoft.com/office/drawing/2014/main" id="{84BB8D55-2F6E-C68B-3DB3-B5B5C48184EA}"/>
              </a:ext>
            </a:extLst>
          </p:cNvPr>
          <p:cNvPicPr>
            <a:picLocks noChangeAspect="1"/>
          </p:cNvPicPr>
          <p:nvPr/>
        </p:nvPicPr>
        <p:blipFill rotWithShape="1">
          <a:blip r:embed="rId3"/>
          <a:srcRect l="64259" t="23595" r="22037" b="68022"/>
          <a:stretch/>
        </p:blipFill>
        <p:spPr>
          <a:xfrm>
            <a:off x="6198425" y="4207394"/>
            <a:ext cx="1485673" cy="511016"/>
          </a:xfrm>
          <a:custGeom>
            <a:avLst/>
            <a:gdLst>
              <a:gd name="connsiteX0" fmla="*/ 0 w 1485673"/>
              <a:gd name="connsiteY0" fmla="*/ 0 h 511016"/>
              <a:gd name="connsiteX1" fmla="*/ 480368 w 1485673"/>
              <a:gd name="connsiteY1" fmla="*/ 0 h 511016"/>
              <a:gd name="connsiteX2" fmla="*/ 975592 w 1485673"/>
              <a:gd name="connsiteY2" fmla="*/ 0 h 511016"/>
              <a:gd name="connsiteX3" fmla="*/ 1485673 w 1485673"/>
              <a:gd name="connsiteY3" fmla="*/ 0 h 511016"/>
              <a:gd name="connsiteX4" fmla="*/ 1485673 w 1485673"/>
              <a:gd name="connsiteY4" fmla="*/ 511016 h 511016"/>
              <a:gd name="connsiteX5" fmla="*/ 990449 w 1485673"/>
              <a:gd name="connsiteY5" fmla="*/ 511016 h 511016"/>
              <a:gd name="connsiteX6" fmla="*/ 524938 w 1485673"/>
              <a:gd name="connsiteY6" fmla="*/ 511016 h 511016"/>
              <a:gd name="connsiteX7" fmla="*/ 0 w 1485673"/>
              <a:gd name="connsiteY7" fmla="*/ 511016 h 511016"/>
              <a:gd name="connsiteX8" fmla="*/ 0 w 1485673"/>
              <a:gd name="connsiteY8" fmla="*/ 0 h 51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673" h="511016" fill="none" extrusionOk="0">
                <a:moveTo>
                  <a:pt x="0" y="0"/>
                </a:moveTo>
                <a:cubicBezTo>
                  <a:pt x="124424" y="-38149"/>
                  <a:pt x="350811" y="8970"/>
                  <a:pt x="480368" y="0"/>
                </a:cubicBezTo>
                <a:cubicBezTo>
                  <a:pt x="609925" y="-8970"/>
                  <a:pt x="784150" y="23951"/>
                  <a:pt x="975592" y="0"/>
                </a:cubicBezTo>
                <a:cubicBezTo>
                  <a:pt x="1167034" y="-23951"/>
                  <a:pt x="1377983" y="4816"/>
                  <a:pt x="1485673" y="0"/>
                </a:cubicBezTo>
                <a:cubicBezTo>
                  <a:pt x="1502241" y="109380"/>
                  <a:pt x="1464809" y="379979"/>
                  <a:pt x="1485673" y="511016"/>
                </a:cubicBezTo>
                <a:cubicBezTo>
                  <a:pt x="1348072" y="561451"/>
                  <a:pt x="1201545" y="470458"/>
                  <a:pt x="990449" y="511016"/>
                </a:cubicBezTo>
                <a:cubicBezTo>
                  <a:pt x="779353" y="551574"/>
                  <a:pt x="629005" y="466082"/>
                  <a:pt x="524938" y="511016"/>
                </a:cubicBezTo>
                <a:cubicBezTo>
                  <a:pt x="420871" y="555950"/>
                  <a:pt x="193011" y="460393"/>
                  <a:pt x="0" y="511016"/>
                </a:cubicBezTo>
                <a:cubicBezTo>
                  <a:pt x="-33751" y="315799"/>
                  <a:pt x="25916" y="241201"/>
                  <a:pt x="0" y="0"/>
                </a:cubicBezTo>
                <a:close/>
              </a:path>
              <a:path w="1485673" h="511016" stroke="0" extrusionOk="0">
                <a:moveTo>
                  <a:pt x="0" y="0"/>
                </a:moveTo>
                <a:cubicBezTo>
                  <a:pt x="100197" y="-18236"/>
                  <a:pt x="373956" y="13286"/>
                  <a:pt x="495224" y="0"/>
                </a:cubicBezTo>
                <a:cubicBezTo>
                  <a:pt x="616492" y="-13286"/>
                  <a:pt x="805761" y="47690"/>
                  <a:pt x="945878" y="0"/>
                </a:cubicBezTo>
                <a:cubicBezTo>
                  <a:pt x="1085995" y="-47690"/>
                  <a:pt x="1231625" y="12460"/>
                  <a:pt x="1485673" y="0"/>
                </a:cubicBezTo>
                <a:cubicBezTo>
                  <a:pt x="1515769" y="232237"/>
                  <a:pt x="1440155" y="349641"/>
                  <a:pt x="1485673" y="511016"/>
                </a:cubicBezTo>
                <a:cubicBezTo>
                  <a:pt x="1359911" y="521992"/>
                  <a:pt x="1165463" y="490258"/>
                  <a:pt x="1005305" y="511016"/>
                </a:cubicBezTo>
                <a:cubicBezTo>
                  <a:pt x="845147" y="531774"/>
                  <a:pt x="771508" y="469118"/>
                  <a:pt x="539795" y="511016"/>
                </a:cubicBezTo>
                <a:cubicBezTo>
                  <a:pt x="308082" y="552914"/>
                  <a:pt x="156003" y="460634"/>
                  <a:pt x="0" y="511016"/>
                </a:cubicBezTo>
                <a:cubicBezTo>
                  <a:pt x="-16430" y="350302"/>
                  <a:pt x="57551" y="139183"/>
                  <a:pt x="0" y="0"/>
                </a:cubicBezTo>
                <a:close/>
              </a:path>
            </a:pathLst>
          </a:custGeom>
          <a:ln w="38100">
            <a:solidFill>
              <a:schemeClr val="accent3"/>
            </a:solidFill>
            <a:extLst>
              <a:ext uri="{C807C97D-BFC1-408E-A445-0C87EB9F89A2}">
                <ask:lineSketchStyleProps xmlns:ask="http://schemas.microsoft.com/office/drawing/2018/sketchyshapes" sd="1873479653">
                  <a:prstGeom prst="rect">
                    <a:avLst/>
                  </a:prstGeom>
                  <ask:type>
                    <ask:lineSketchScribble/>
                  </ask:type>
                </ask:lineSketchStyleProps>
              </a:ext>
            </a:extLst>
          </a:ln>
        </p:spPr>
      </p:pic>
      <p:pic>
        <p:nvPicPr>
          <p:cNvPr id="7" name="Picture 6">
            <a:extLst>
              <a:ext uri="{FF2B5EF4-FFF2-40B4-BE49-F238E27FC236}">
                <a16:creationId xmlns:a16="http://schemas.microsoft.com/office/drawing/2014/main" id="{FA4F75A1-E501-E918-5C1E-FE8E80047657}"/>
              </a:ext>
            </a:extLst>
          </p:cNvPr>
          <p:cNvPicPr>
            <a:picLocks noChangeAspect="1"/>
          </p:cNvPicPr>
          <p:nvPr/>
        </p:nvPicPr>
        <p:blipFill rotWithShape="1">
          <a:blip r:embed="rId3"/>
          <a:srcRect l="28331" t="71603" r="23796" b="18023"/>
          <a:stretch/>
        </p:blipFill>
        <p:spPr>
          <a:xfrm>
            <a:off x="2714662" y="4975706"/>
            <a:ext cx="5189818" cy="632415"/>
          </a:xfrm>
          <a:custGeom>
            <a:avLst/>
            <a:gdLst>
              <a:gd name="connsiteX0" fmla="*/ 0 w 5189818"/>
              <a:gd name="connsiteY0" fmla="*/ 0 h 632415"/>
              <a:gd name="connsiteX1" fmla="*/ 628545 w 5189818"/>
              <a:gd name="connsiteY1" fmla="*/ 0 h 632415"/>
              <a:gd name="connsiteX2" fmla="*/ 1205191 w 5189818"/>
              <a:gd name="connsiteY2" fmla="*/ 0 h 632415"/>
              <a:gd name="connsiteX3" fmla="*/ 1833736 w 5189818"/>
              <a:gd name="connsiteY3" fmla="*/ 0 h 632415"/>
              <a:gd name="connsiteX4" fmla="*/ 2514178 w 5189818"/>
              <a:gd name="connsiteY4" fmla="*/ 0 h 632415"/>
              <a:gd name="connsiteX5" fmla="*/ 2987029 w 5189818"/>
              <a:gd name="connsiteY5" fmla="*/ 0 h 632415"/>
              <a:gd name="connsiteX6" fmla="*/ 3563675 w 5189818"/>
              <a:gd name="connsiteY6" fmla="*/ 0 h 632415"/>
              <a:gd name="connsiteX7" fmla="*/ 4244118 w 5189818"/>
              <a:gd name="connsiteY7" fmla="*/ 0 h 632415"/>
              <a:gd name="connsiteX8" fmla="*/ 5189818 w 5189818"/>
              <a:gd name="connsiteY8" fmla="*/ 0 h 632415"/>
              <a:gd name="connsiteX9" fmla="*/ 5189818 w 5189818"/>
              <a:gd name="connsiteY9" fmla="*/ 303559 h 632415"/>
              <a:gd name="connsiteX10" fmla="*/ 5189818 w 5189818"/>
              <a:gd name="connsiteY10" fmla="*/ 632415 h 632415"/>
              <a:gd name="connsiteX11" fmla="*/ 4613172 w 5189818"/>
              <a:gd name="connsiteY11" fmla="*/ 632415 h 632415"/>
              <a:gd name="connsiteX12" fmla="*/ 4036525 w 5189818"/>
              <a:gd name="connsiteY12" fmla="*/ 632415 h 632415"/>
              <a:gd name="connsiteX13" fmla="*/ 3511777 w 5189818"/>
              <a:gd name="connsiteY13" fmla="*/ 632415 h 632415"/>
              <a:gd name="connsiteX14" fmla="*/ 2883232 w 5189818"/>
              <a:gd name="connsiteY14" fmla="*/ 632415 h 632415"/>
              <a:gd name="connsiteX15" fmla="*/ 2358484 w 5189818"/>
              <a:gd name="connsiteY15" fmla="*/ 632415 h 632415"/>
              <a:gd name="connsiteX16" fmla="*/ 1781838 w 5189818"/>
              <a:gd name="connsiteY16" fmla="*/ 632415 h 632415"/>
              <a:gd name="connsiteX17" fmla="*/ 1360886 w 5189818"/>
              <a:gd name="connsiteY17" fmla="*/ 632415 h 632415"/>
              <a:gd name="connsiteX18" fmla="*/ 784239 w 5189818"/>
              <a:gd name="connsiteY18" fmla="*/ 632415 h 632415"/>
              <a:gd name="connsiteX19" fmla="*/ 0 w 5189818"/>
              <a:gd name="connsiteY19" fmla="*/ 632415 h 632415"/>
              <a:gd name="connsiteX20" fmla="*/ 0 w 5189818"/>
              <a:gd name="connsiteY20" fmla="*/ 309883 h 632415"/>
              <a:gd name="connsiteX21" fmla="*/ 0 w 5189818"/>
              <a:gd name="connsiteY21" fmla="*/ 0 h 63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9818" h="632415" fill="none" extrusionOk="0">
                <a:moveTo>
                  <a:pt x="0" y="0"/>
                </a:moveTo>
                <a:cubicBezTo>
                  <a:pt x="179408" y="-65399"/>
                  <a:pt x="330398" y="5138"/>
                  <a:pt x="628545" y="0"/>
                </a:cubicBezTo>
                <a:cubicBezTo>
                  <a:pt x="926692" y="-5138"/>
                  <a:pt x="1052075" y="51303"/>
                  <a:pt x="1205191" y="0"/>
                </a:cubicBezTo>
                <a:cubicBezTo>
                  <a:pt x="1358307" y="-51303"/>
                  <a:pt x="1545189" y="1114"/>
                  <a:pt x="1833736" y="0"/>
                </a:cubicBezTo>
                <a:cubicBezTo>
                  <a:pt x="2122283" y="-1114"/>
                  <a:pt x="2281888" y="69274"/>
                  <a:pt x="2514178" y="0"/>
                </a:cubicBezTo>
                <a:cubicBezTo>
                  <a:pt x="2746468" y="-69274"/>
                  <a:pt x="2783648" y="36170"/>
                  <a:pt x="2987029" y="0"/>
                </a:cubicBezTo>
                <a:cubicBezTo>
                  <a:pt x="3190410" y="-36170"/>
                  <a:pt x="3394743" y="60687"/>
                  <a:pt x="3563675" y="0"/>
                </a:cubicBezTo>
                <a:cubicBezTo>
                  <a:pt x="3732607" y="-60687"/>
                  <a:pt x="3920322" y="59469"/>
                  <a:pt x="4244118" y="0"/>
                </a:cubicBezTo>
                <a:cubicBezTo>
                  <a:pt x="4567914" y="-59469"/>
                  <a:pt x="4968812" y="95247"/>
                  <a:pt x="5189818" y="0"/>
                </a:cubicBezTo>
                <a:cubicBezTo>
                  <a:pt x="5218715" y="143994"/>
                  <a:pt x="5162047" y="181266"/>
                  <a:pt x="5189818" y="303559"/>
                </a:cubicBezTo>
                <a:cubicBezTo>
                  <a:pt x="5217589" y="425852"/>
                  <a:pt x="5174836" y="495540"/>
                  <a:pt x="5189818" y="632415"/>
                </a:cubicBezTo>
                <a:cubicBezTo>
                  <a:pt x="4902434" y="701583"/>
                  <a:pt x="4879720" y="603536"/>
                  <a:pt x="4613172" y="632415"/>
                </a:cubicBezTo>
                <a:cubicBezTo>
                  <a:pt x="4346624" y="661294"/>
                  <a:pt x="4197732" y="622424"/>
                  <a:pt x="4036525" y="632415"/>
                </a:cubicBezTo>
                <a:cubicBezTo>
                  <a:pt x="3875318" y="642406"/>
                  <a:pt x="3634168" y="575505"/>
                  <a:pt x="3511777" y="632415"/>
                </a:cubicBezTo>
                <a:cubicBezTo>
                  <a:pt x="3389386" y="689325"/>
                  <a:pt x="3139055" y="587112"/>
                  <a:pt x="2883232" y="632415"/>
                </a:cubicBezTo>
                <a:cubicBezTo>
                  <a:pt x="2627410" y="677718"/>
                  <a:pt x="2616012" y="588067"/>
                  <a:pt x="2358484" y="632415"/>
                </a:cubicBezTo>
                <a:cubicBezTo>
                  <a:pt x="2100956" y="676763"/>
                  <a:pt x="2055701" y="620146"/>
                  <a:pt x="1781838" y="632415"/>
                </a:cubicBezTo>
                <a:cubicBezTo>
                  <a:pt x="1507975" y="644684"/>
                  <a:pt x="1518979" y="592482"/>
                  <a:pt x="1360886" y="632415"/>
                </a:cubicBezTo>
                <a:cubicBezTo>
                  <a:pt x="1202793" y="672348"/>
                  <a:pt x="999862" y="582943"/>
                  <a:pt x="784239" y="632415"/>
                </a:cubicBezTo>
                <a:cubicBezTo>
                  <a:pt x="568616" y="681887"/>
                  <a:pt x="335062" y="545930"/>
                  <a:pt x="0" y="632415"/>
                </a:cubicBezTo>
                <a:cubicBezTo>
                  <a:pt x="-37176" y="549255"/>
                  <a:pt x="22116" y="432359"/>
                  <a:pt x="0" y="309883"/>
                </a:cubicBezTo>
                <a:cubicBezTo>
                  <a:pt x="-22116" y="187407"/>
                  <a:pt x="11733" y="130268"/>
                  <a:pt x="0" y="0"/>
                </a:cubicBezTo>
                <a:close/>
              </a:path>
              <a:path w="5189818" h="632415" stroke="0" extrusionOk="0">
                <a:moveTo>
                  <a:pt x="0" y="0"/>
                </a:moveTo>
                <a:cubicBezTo>
                  <a:pt x="140019" y="-76870"/>
                  <a:pt x="402304" y="17205"/>
                  <a:pt x="680443" y="0"/>
                </a:cubicBezTo>
                <a:cubicBezTo>
                  <a:pt x="958582" y="-17205"/>
                  <a:pt x="1172507" y="55667"/>
                  <a:pt x="1308987" y="0"/>
                </a:cubicBezTo>
                <a:cubicBezTo>
                  <a:pt x="1445467" y="-55667"/>
                  <a:pt x="1799711" y="33917"/>
                  <a:pt x="1937532" y="0"/>
                </a:cubicBezTo>
                <a:cubicBezTo>
                  <a:pt x="2075354" y="-33917"/>
                  <a:pt x="2292205" y="62821"/>
                  <a:pt x="2462280" y="0"/>
                </a:cubicBezTo>
                <a:cubicBezTo>
                  <a:pt x="2632355" y="-62821"/>
                  <a:pt x="2835449" y="30268"/>
                  <a:pt x="2987029" y="0"/>
                </a:cubicBezTo>
                <a:cubicBezTo>
                  <a:pt x="3138609" y="-30268"/>
                  <a:pt x="3319073" y="13702"/>
                  <a:pt x="3563675" y="0"/>
                </a:cubicBezTo>
                <a:cubicBezTo>
                  <a:pt x="3808277" y="-13702"/>
                  <a:pt x="3920777" y="30421"/>
                  <a:pt x="4140321" y="0"/>
                </a:cubicBezTo>
                <a:cubicBezTo>
                  <a:pt x="4359865" y="-30421"/>
                  <a:pt x="4967878" y="92829"/>
                  <a:pt x="5189818" y="0"/>
                </a:cubicBezTo>
                <a:cubicBezTo>
                  <a:pt x="5211996" y="72005"/>
                  <a:pt x="5177132" y="207938"/>
                  <a:pt x="5189818" y="316208"/>
                </a:cubicBezTo>
                <a:cubicBezTo>
                  <a:pt x="5202504" y="424478"/>
                  <a:pt x="5160716" y="477282"/>
                  <a:pt x="5189818" y="632415"/>
                </a:cubicBezTo>
                <a:cubicBezTo>
                  <a:pt x="4968925" y="656771"/>
                  <a:pt x="4828753" y="620501"/>
                  <a:pt x="4716968" y="632415"/>
                </a:cubicBezTo>
                <a:cubicBezTo>
                  <a:pt x="4605183" y="644329"/>
                  <a:pt x="4408816" y="587999"/>
                  <a:pt x="4296016" y="632415"/>
                </a:cubicBezTo>
                <a:cubicBezTo>
                  <a:pt x="4183216" y="676831"/>
                  <a:pt x="3775526" y="573670"/>
                  <a:pt x="3615573" y="632415"/>
                </a:cubicBezTo>
                <a:cubicBezTo>
                  <a:pt x="3455620" y="691160"/>
                  <a:pt x="3128828" y="628708"/>
                  <a:pt x="2935130" y="632415"/>
                </a:cubicBezTo>
                <a:cubicBezTo>
                  <a:pt x="2741432" y="636122"/>
                  <a:pt x="2578515" y="617436"/>
                  <a:pt x="2358484" y="632415"/>
                </a:cubicBezTo>
                <a:cubicBezTo>
                  <a:pt x="2138453" y="647394"/>
                  <a:pt x="2094297" y="596907"/>
                  <a:pt x="1833736" y="632415"/>
                </a:cubicBezTo>
                <a:cubicBezTo>
                  <a:pt x="1573175" y="667923"/>
                  <a:pt x="1488305" y="603266"/>
                  <a:pt x="1308987" y="632415"/>
                </a:cubicBezTo>
                <a:cubicBezTo>
                  <a:pt x="1129669" y="661564"/>
                  <a:pt x="883858" y="615433"/>
                  <a:pt x="680443" y="632415"/>
                </a:cubicBezTo>
                <a:cubicBezTo>
                  <a:pt x="477028" y="649397"/>
                  <a:pt x="308565" y="590674"/>
                  <a:pt x="0" y="632415"/>
                </a:cubicBezTo>
                <a:cubicBezTo>
                  <a:pt x="-21142" y="528577"/>
                  <a:pt x="24665" y="424900"/>
                  <a:pt x="0" y="335180"/>
                </a:cubicBezTo>
                <a:cubicBezTo>
                  <a:pt x="-24665" y="245461"/>
                  <a:pt x="30297" y="82981"/>
                  <a:pt x="0" y="0"/>
                </a:cubicBezTo>
                <a:close/>
              </a:path>
            </a:pathLst>
          </a:custGeom>
          <a:ln w="38100">
            <a:solidFill>
              <a:schemeClr val="accent6"/>
            </a:solidFill>
            <a:extLst>
              <a:ext uri="{C807C97D-BFC1-408E-A445-0C87EB9F89A2}">
                <ask:lineSketchStyleProps xmlns:ask="http://schemas.microsoft.com/office/drawing/2018/sketchyshapes" sd="3397973131">
                  <a:prstGeom prst="rect">
                    <a:avLst/>
                  </a:prstGeom>
                  <ask:type>
                    <ask:lineSketchScribble/>
                  </ask:type>
                </ask:lineSketchStyleProps>
              </a:ext>
            </a:extLst>
          </a:ln>
        </p:spPr>
      </p:pic>
      <p:pic>
        <p:nvPicPr>
          <p:cNvPr id="8" name="Picture 7">
            <a:extLst>
              <a:ext uri="{FF2B5EF4-FFF2-40B4-BE49-F238E27FC236}">
                <a16:creationId xmlns:a16="http://schemas.microsoft.com/office/drawing/2014/main" id="{ACAA83CD-D77F-306D-0D4A-B583C4BFAEFB}"/>
              </a:ext>
            </a:extLst>
          </p:cNvPr>
          <p:cNvPicPr>
            <a:picLocks noChangeAspect="1"/>
          </p:cNvPicPr>
          <p:nvPr/>
        </p:nvPicPr>
        <p:blipFill rotWithShape="1">
          <a:blip r:embed="rId4"/>
          <a:srcRect l="37222" t="45259" r="16111" b="39172"/>
          <a:stretch/>
        </p:blipFill>
        <p:spPr>
          <a:xfrm>
            <a:off x="2799080" y="5865417"/>
            <a:ext cx="5059320" cy="948932"/>
          </a:xfrm>
          <a:custGeom>
            <a:avLst/>
            <a:gdLst>
              <a:gd name="connsiteX0" fmla="*/ 0 w 5059320"/>
              <a:gd name="connsiteY0" fmla="*/ 0 h 948932"/>
              <a:gd name="connsiteX1" fmla="*/ 612740 w 5059320"/>
              <a:gd name="connsiteY1" fmla="*/ 0 h 948932"/>
              <a:gd name="connsiteX2" fmla="*/ 1174887 w 5059320"/>
              <a:gd name="connsiteY2" fmla="*/ 0 h 948932"/>
              <a:gd name="connsiteX3" fmla="*/ 1787626 w 5059320"/>
              <a:gd name="connsiteY3" fmla="*/ 0 h 948932"/>
              <a:gd name="connsiteX4" fmla="*/ 2400366 w 5059320"/>
              <a:gd name="connsiteY4" fmla="*/ 0 h 948932"/>
              <a:gd name="connsiteX5" fmla="*/ 2911920 w 5059320"/>
              <a:gd name="connsiteY5" fmla="*/ 0 h 948932"/>
              <a:gd name="connsiteX6" fmla="*/ 3372880 w 5059320"/>
              <a:gd name="connsiteY6" fmla="*/ 0 h 948932"/>
              <a:gd name="connsiteX7" fmla="*/ 3935027 w 5059320"/>
              <a:gd name="connsiteY7" fmla="*/ 0 h 948932"/>
              <a:gd name="connsiteX8" fmla="*/ 4497173 w 5059320"/>
              <a:gd name="connsiteY8" fmla="*/ 0 h 948932"/>
              <a:gd name="connsiteX9" fmla="*/ 5059320 w 5059320"/>
              <a:gd name="connsiteY9" fmla="*/ 0 h 948932"/>
              <a:gd name="connsiteX10" fmla="*/ 5059320 w 5059320"/>
              <a:gd name="connsiteY10" fmla="*/ 464977 h 948932"/>
              <a:gd name="connsiteX11" fmla="*/ 5059320 w 5059320"/>
              <a:gd name="connsiteY11" fmla="*/ 948932 h 948932"/>
              <a:gd name="connsiteX12" fmla="*/ 4395987 w 5059320"/>
              <a:gd name="connsiteY12" fmla="*/ 948932 h 948932"/>
              <a:gd name="connsiteX13" fmla="*/ 3833840 w 5059320"/>
              <a:gd name="connsiteY13" fmla="*/ 948932 h 948932"/>
              <a:gd name="connsiteX14" fmla="*/ 3170507 w 5059320"/>
              <a:gd name="connsiteY14" fmla="*/ 948932 h 948932"/>
              <a:gd name="connsiteX15" fmla="*/ 2507174 w 5059320"/>
              <a:gd name="connsiteY15" fmla="*/ 948932 h 948932"/>
              <a:gd name="connsiteX16" fmla="*/ 2046214 w 5059320"/>
              <a:gd name="connsiteY16" fmla="*/ 948932 h 948932"/>
              <a:gd name="connsiteX17" fmla="*/ 1382881 w 5059320"/>
              <a:gd name="connsiteY17" fmla="*/ 948932 h 948932"/>
              <a:gd name="connsiteX18" fmla="*/ 871327 w 5059320"/>
              <a:gd name="connsiteY18" fmla="*/ 948932 h 948932"/>
              <a:gd name="connsiteX19" fmla="*/ 0 w 5059320"/>
              <a:gd name="connsiteY19" fmla="*/ 948932 h 948932"/>
              <a:gd name="connsiteX20" fmla="*/ 0 w 5059320"/>
              <a:gd name="connsiteY20" fmla="*/ 474466 h 948932"/>
              <a:gd name="connsiteX21" fmla="*/ 0 w 5059320"/>
              <a:gd name="connsiteY21" fmla="*/ 0 h 9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59320" h="948932" fill="none" extrusionOk="0">
                <a:moveTo>
                  <a:pt x="0" y="0"/>
                </a:moveTo>
                <a:cubicBezTo>
                  <a:pt x="304258" y="-35184"/>
                  <a:pt x="414386" y="28744"/>
                  <a:pt x="612740" y="0"/>
                </a:cubicBezTo>
                <a:cubicBezTo>
                  <a:pt x="811094" y="-28744"/>
                  <a:pt x="1012514" y="61063"/>
                  <a:pt x="1174887" y="0"/>
                </a:cubicBezTo>
                <a:cubicBezTo>
                  <a:pt x="1337260" y="-61063"/>
                  <a:pt x="1531880" y="35473"/>
                  <a:pt x="1787626" y="0"/>
                </a:cubicBezTo>
                <a:cubicBezTo>
                  <a:pt x="2043372" y="-35473"/>
                  <a:pt x="2191692" y="12657"/>
                  <a:pt x="2400366" y="0"/>
                </a:cubicBezTo>
                <a:cubicBezTo>
                  <a:pt x="2609040" y="-12657"/>
                  <a:pt x="2756669" y="57974"/>
                  <a:pt x="2911920" y="0"/>
                </a:cubicBezTo>
                <a:cubicBezTo>
                  <a:pt x="3067171" y="-57974"/>
                  <a:pt x="3257311" y="9121"/>
                  <a:pt x="3372880" y="0"/>
                </a:cubicBezTo>
                <a:cubicBezTo>
                  <a:pt x="3488449" y="-9121"/>
                  <a:pt x="3816154" y="28899"/>
                  <a:pt x="3935027" y="0"/>
                </a:cubicBezTo>
                <a:cubicBezTo>
                  <a:pt x="4053900" y="-28899"/>
                  <a:pt x="4326721" y="44220"/>
                  <a:pt x="4497173" y="0"/>
                </a:cubicBezTo>
                <a:cubicBezTo>
                  <a:pt x="4667625" y="-44220"/>
                  <a:pt x="4806318" y="7606"/>
                  <a:pt x="5059320" y="0"/>
                </a:cubicBezTo>
                <a:cubicBezTo>
                  <a:pt x="5059783" y="146879"/>
                  <a:pt x="5014130" y="310426"/>
                  <a:pt x="5059320" y="464977"/>
                </a:cubicBezTo>
                <a:cubicBezTo>
                  <a:pt x="5104510" y="619528"/>
                  <a:pt x="5020673" y="831283"/>
                  <a:pt x="5059320" y="948932"/>
                </a:cubicBezTo>
                <a:cubicBezTo>
                  <a:pt x="4765174" y="981177"/>
                  <a:pt x="4712781" y="924693"/>
                  <a:pt x="4395987" y="948932"/>
                </a:cubicBezTo>
                <a:cubicBezTo>
                  <a:pt x="4079193" y="973171"/>
                  <a:pt x="3953255" y="894644"/>
                  <a:pt x="3833840" y="948932"/>
                </a:cubicBezTo>
                <a:cubicBezTo>
                  <a:pt x="3714425" y="1003220"/>
                  <a:pt x="3343575" y="939035"/>
                  <a:pt x="3170507" y="948932"/>
                </a:cubicBezTo>
                <a:cubicBezTo>
                  <a:pt x="2997439" y="958829"/>
                  <a:pt x="2831827" y="917645"/>
                  <a:pt x="2507174" y="948932"/>
                </a:cubicBezTo>
                <a:cubicBezTo>
                  <a:pt x="2182521" y="980219"/>
                  <a:pt x="2150726" y="915463"/>
                  <a:pt x="2046214" y="948932"/>
                </a:cubicBezTo>
                <a:cubicBezTo>
                  <a:pt x="1941702" y="982401"/>
                  <a:pt x="1575103" y="945124"/>
                  <a:pt x="1382881" y="948932"/>
                </a:cubicBezTo>
                <a:cubicBezTo>
                  <a:pt x="1190659" y="952740"/>
                  <a:pt x="1065604" y="942215"/>
                  <a:pt x="871327" y="948932"/>
                </a:cubicBezTo>
                <a:cubicBezTo>
                  <a:pt x="677050" y="955649"/>
                  <a:pt x="423448" y="938454"/>
                  <a:pt x="0" y="948932"/>
                </a:cubicBezTo>
                <a:cubicBezTo>
                  <a:pt x="-56274" y="780588"/>
                  <a:pt x="37278" y="659411"/>
                  <a:pt x="0" y="474466"/>
                </a:cubicBezTo>
                <a:cubicBezTo>
                  <a:pt x="-37278" y="289521"/>
                  <a:pt x="40559" y="202335"/>
                  <a:pt x="0" y="0"/>
                </a:cubicBezTo>
                <a:close/>
              </a:path>
              <a:path w="5059320" h="948932" stroke="0" extrusionOk="0">
                <a:moveTo>
                  <a:pt x="0" y="0"/>
                </a:moveTo>
                <a:cubicBezTo>
                  <a:pt x="250688" y="-4783"/>
                  <a:pt x="387068" y="60762"/>
                  <a:pt x="511553" y="0"/>
                </a:cubicBezTo>
                <a:cubicBezTo>
                  <a:pt x="636038" y="-60762"/>
                  <a:pt x="841235" y="44962"/>
                  <a:pt x="972514" y="0"/>
                </a:cubicBezTo>
                <a:cubicBezTo>
                  <a:pt x="1103793" y="-44962"/>
                  <a:pt x="1324633" y="10745"/>
                  <a:pt x="1433474" y="0"/>
                </a:cubicBezTo>
                <a:cubicBezTo>
                  <a:pt x="1542315" y="-10745"/>
                  <a:pt x="1785567" y="44588"/>
                  <a:pt x="2096807" y="0"/>
                </a:cubicBezTo>
                <a:cubicBezTo>
                  <a:pt x="2408047" y="-44588"/>
                  <a:pt x="2449856" y="33881"/>
                  <a:pt x="2760140" y="0"/>
                </a:cubicBezTo>
                <a:cubicBezTo>
                  <a:pt x="3070424" y="-33881"/>
                  <a:pt x="3215350" y="34218"/>
                  <a:pt x="3372880" y="0"/>
                </a:cubicBezTo>
                <a:cubicBezTo>
                  <a:pt x="3530410" y="-34218"/>
                  <a:pt x="3738042" y="40835"/>
                  <a:pt x="3884433" y="0"/>
                </a:cubicBezTo>
                <a:cubicBezTo>
                  <a:pt x="4030824" y="-40835"/>
                  <a:pt x="4227924" y="40394"/>
                  <a:pt x="4497173" y="0"/>
                </a:cubicBezTo>
                <a:cubicBezTo>
                  <a:pt x="4766422" y="-40394"/>
                  <a:pt x="4946540" y="49234"/>
                  <a:pt x="5059320" y="0"/>
                </a:cubicBezTo>
                <a:cubicBezTo>
                  <a:pt x="5062652" y="190867"/>
                  <a:pt x="5020309" y="241152"/>
                  <a:pt x="5059320" y="445998"/>
                </a:cubicBezTo>
                <a:cubicBezTo>
                  <a:pt x="5098331" y="650844"/>
                  <a:pt x="5041091" y="729396"/>
                  <a:pt x="5059320" y="948932"/>
                </a:cubicBezTo>
                <a:cubicBezTo>
                  <a:pt x="4857377" y="955544"/>
                  <a:pt x="4757390" y="916171"/>
                  <a:pt x="4497173" y="948932"/>
                </a:cubicBezTo>
                <a:cubicBezTo>
                  <a:pt x="4236956" y="981693"/>
                  <a:pt x="4171211" y="901837"/>
                  <a:pt x="4036213" y="948932"/>
                </a:cubicBezTo>
                <a:cubicBezTo>
                  <a:pt x="3901215" y="996027"/>
                  <a:pt x="3713997" y="905227"/>
                  <a:pt x="3575253" y="948932"/>
                </a:cubicBezTo>
                <a:cubicBezTo>
                  <a:pt x="3436509" y="992637"/>
                  <a:pt x="3176478" y="909961"/>
                  <a:pt x="2962513" y="948932"/>
                </a:cubicBezTo>
                <a:cubicBezTo>
                  <a:pt x="2748548" y="987903"/>
                  <a:pt x="2704136" y="917780"/>
                  <a:pt x="2552146" y="948932"/>
                </a:cubicBezTo>
                <a:cubicBezTo>
                  <a:pt x="2400156" y="980084"/>
                  <a:pt x="2191548" y="927066"/>
                  <a:pt x="2091186" y="948932"/>
                </a:cubicBezTo>
                <a:cubicBezTo>
                  <a:pt x="1990824" y="970798"/>
                  <a:pt x="1685880" y="940116"/>
                  <a:pt x="1478446" y="948932"/>
                </a:cubicBezTo>
                <a:cubicBezTo>
                  <a:pt x="1271012" y="957748"/>
                  <a:pt x="1160173" y="937351"/>
                  <a:pt x="1017485" y="948932"/>
                </a:cubicBezTo>
                <a:cubicBezTo>
                  <a:pt x="874797" y="960513"/>
                  <a:pt x="471468" y="918524"/>
                  <a:pt x="0" y="948932"/>
                </a:cubicBezTo>
                <a:cubicBezTo>
                  <a:pt x="-30082" y="760248"/>
                  <a:pt x="11010" y="708126"/>
                  <a:pt x="0" y="493445"/>
                </a:cubicBezTo>
                <a:cubicBezTo>
                  <a:pt x="-11010" y="278764"/>
                  <a:pt x="7660" y="221937"/>
                  <a:pt x="0" y="0"/>
                </a:cubicBezTo>
                <a:close/>
              </a:path>
            </a:pathLst>
          </a:custGeom>
          <a:ln w="38100">
            <a:solidFill>
              <a:srgbClr val="FF0000"/>
            </a:solidFill>
            <a:extLst>
              <a:ext uri="{C807C97D-BFC1-408E-A445-0C87EB9F89A2}">
                <ask:lineSketchStyleProps xmlns:ask="http://schemas.microsoft.com/office/drawing/2018/sketchyshapes" sd="3138067467">
                  <a:prstGeom prst="rect">
                    <a:avLst/>
                  </a:prstGeom>
                  <ask:type>
                    <ask:lineSketchScribble/>
                  </ask:type>
                </ask:lineSketchStyleProps>
              </a:ext>
            </a:extLst>
          </a:ln>
        </p:spPr>
      </p:pic>
    </p:spTree>
    <p:extLst>
      <p:ext uri="{BB962C8B-B14F-4D97-AF65-F5344CB8AC3E}">
        <p14:creationId xmlns:p14="http://schemas.microsoft.com/office/powerpoint/2010/main" val="3803144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4266A9-0D23-0652-AEBF-A21D154F77DD}"/>
              </a:ext>
            </a:extLst>
          </p:cNvPr>
          <p:cNvPicPr>
            <a:picLocks noChangeAspect="1"/>
          </p:cNvPicPr>
          <p:nvPr/>
        </p:nvPicPr>
        <p:blipFill>
          <a:blip r:embed="rId2"/>
          <a:stretch>
            <a:fillRect/>
          </a:stretch>
        </p:blipFill>
        <p:spPr>
          <a:xfrm>
            <a:off x="1059815" y="1311810"/>
            <a:ext cx="4284504" cy="711803"/>
          </a:xfrm>
          <a:prstGeom prst="rect">
            <a:avLst/>
          </a:prstGeom>
        </p:spPr>
      </p:pic>
      <p:grpSp>
        <p:nvGrpSpPr>
          <p:cNvPr id="23" name="Group 22">
            <a:extLst>
              <a:ext uri="{FF2B5EF4-FFF2-40B4-BE49-F238E27FC236}">
                <a16:creationId xmlns:a16="http://schemas.microsoft.com/office/drawing/2014/main" id="{792249D9-EC4A-B0F1-D6C9-B74F385BC1A5}"/>
              </a:ext>
            </a:extLst>
          </p:cNvPr>
          <p:cNvGrpSpPr/>
          <p:nvPr/>
        </p:nvGrpSpPr>
        <p:grpSpPr>
          <a:xfrm>
            <a:off x="1059815" y="2805637"/>
            <a:ext cx="7366803" cy="2041019"/>
            <a:chOff x="949483" y="3107816"/>
            <a:chExt cx="7366803" cy="2041019"/>
          </a:xfrm>
        </p:grpSpPr>
        <p:pic>
          <p:nvPicPr>
            <p:cNvPr id="17" name="Picture 16">
              <a:extLst>
                <a:ext uri="{FF2B5EF4-FFF2-40B4-BE49-F238E27FC236}">
                  <a16:creationId xmlns:a16="http://schemas.microsoft.com/office/drawing/2014/main" id="{8A848FFB-25CB-8E07-1665-C6E060015AC7}"/>
                </a:ext>
              </a:extLst>
            </p:cNvPr>
            <p:cNvPicPr>
              <a:picLocks noChangeAspect="1"/>
            </p:cNvPicPr>
            <p:nvPr/>
          </p:nvPicPr>
          <p:blipFill>
            <a:blip r:embed="rId3"/>
            <a:stretch>
              <a:fillRect/>
            </a:stretch>
          </p:blipFill>
          <p:spPr>
            <a:xfrm>
              <a:off x="949483" y="3107816"/>
              <a:ext cx="7366803" cy="2041019"/>
            </a:xfrm>
            <a:prstGeom prst="rect">
              <a:avLst/>
            </a:prstGeom>
          </p:spPr>
        </p:pic>
        <p:sp>
          <p:nvSpPr>
            <p:cNvPr id="15" name="TextBox 14">
              <a:extLst>
                <a:ext uri="{FF2B5EF4-FFF2-40B4-BE49-F238E27FC236}">
                  <a16:creationId xmlns:a16="http://schemas.microsoft.com/office/drawing/2014/main" id="{8244FFE9-303B-C19A-D3B0-C0D3DDD3C924}"/>
                </a:ext>
              </a:extLst>
            </p:cNvPr>
            <p:cNvSpPr txBox="1"/>
            <p:nvPr/>
          </p:nvSpPr>
          <p:spPr>
            <a:xfrm>
              <a:off x="2052882" y="4591197"/>
              <a:ext cx="319470" cy="338554"/>
            </a:xfrm>
            <a:prstGeom prst="rect">
              <a:avLst/>
            </a:prstGeom>
            <a:solidFill>
              <a:schemeClr val="bg1"/>
            </a:solidFill>
            <a:ln>
              <a:solidFill>
                <a:schemeClr val="bg1"/>
              </a:solidFill>
            </a:ln>
          </p:spPr>
          <p:txBody>
            <a:bodyPr wrap="square" rtlCol="0">
              <a:spAutoFit/>
            </a:bodyPr>
            <a:lstStyle/>
            <a:p>
              <a:endParaRPr lang="id-ID" sz="1600" dirty="0"/>
            </a:p>
          </p:txBody>
        </p:sp>
        <p:sp>
          <p:nvSpPr>
            <p:cNvPr id="18" name="TextBox 17">
              <a:extLst>
                <a:ext uri="{FF2B5EF4-FFF2-40B4-BE49-F238E27FC236}">
                  <a16:creationId xmlns:a16="http://schemas.microsoft.com/office/drawing/2014/main" id="{4335CA41-3B82-C004-FB24-D011BEBB9E23}"/>
                </a:ext>
              </a:extLst>
            </p:cNvPr>
            <p:cNvSpPr txBox="1"/>
            <p:nvPr/>
          </p:nvSpPr>
          <p:spPr>
            <a:xfrm>
              <a:off x="6156239" y="4591197"/>
              <a:ext cx="210232" cy="338554"/>
            </a:xfrm>
            <a:prstGeom prst="rect">
              <a:avLst/>
            </a:prstGeom>
            <a:solidFill>
              <a:schemeClr val="bg1"/>
            </a:solidFill>
            <a:ln>
              <a:solidFill>
                <a:schemeClr val="bg1"/>
              </a:solidFill>
            </a:ln>
          </p:spPr>
          <p:txBody>
            <a:bodyPr wrap="square" rtlCol="0">
              <a:spAutoFit/>
            </a:bodyPr>
            <a:lstStyle/>
            <a:p>
              <a:endParaRPr lang="id-ID" sz="1600" dirty="0"/>
            </a:p>
          </p:txBody>
        </p:sp>
        <p:sp>
          <p:nvSpPr>
            <p:cNvPr id="19" name="TextBox 18">
              <a:extLst>
                <a:ext uri="{FF2B5EF4-FFF2-40B4-BE49-F238E27FC236}">
                  <a16:creationId xmlns:a16="http://schemas.microsoft.com/office/drawing/2014/main" id="{FF8BC5E2-ECAE-2922-1849-F3EE3D19EC0A}"/>
                </a:ext>
              </a:extLst>
            </p:cNvPr>
            <p:cNvSpPr txBox="1"/>
            <p:nvPr/>
          </p:nvSpPr>
          <p:spPr>
            <a:xfrm>
              <a:off x="6156239" y="3538961"/>
              <a:ext cx="182145" cy="338554"/>
            </a:xfrm>
            <a:prstGeom prst="rect">
              <a:avLst/>
            </a:prstGeom>
            <a:solidFill>
              <a:schemeClr val="bg1"/>
            </a:solidFill>
            <a:ln>
              <a:solidFill>
                <a:schemeClr val="bg1"/>
              </a:solidFill>
            </a:ln>
          </p:spPr>
          <p:txBody>
            <a:bodyPr wrap="square" rtlCol="0">
              <a:spAutoFit/>
            </a:bodyPr>
            <a:lstStyle/>
            <a:p>
              <a:endParaRPr lang="id-ID" sz="1600" dirty="0"/>
            </a:p>
          </p:txBody>
        </p:sp>
        <p:sp>
          <p:nvSpPr>
            <p:cNvPr id="20" name="TextBox 19">
              <a:extLst>
                <a:ext uri="{FF2B5EF4-FFF2-40B4-BE49-F238E27FC236}">
                  <a16:creationId xmlns:a16="http://schemas.microsoft.com/office/drawing/2014/main" id="{AE82B106-08C3-07D4-F83B-845D4C8F394E}"/>
                </a:ext>
              </a:extLst>
            </p:cNvPr>
            <p:cNvSpPr txBox="1"/>
            <p:nvPr/>
          </p:nvSpPr>
          <p:spPr>
            <a:xfrm>
              <a:off x="1998547" y="4505046"/>
              <a:ext cx="319470" cy="338554"/>
            </a:xfrm>
            <a:prstGeom prst="rect">
              <a:avLst/>
            </a:prstGeom>
            <a:noFill/>
            <a:ln>
              <a:noFill/>
            </a:ln>
          </p:spPr>
          <p:txBody>
            <a:bodyPr wrap="square" rtlCol="0">
              <a:spAutoFit/>
            </a:bodyPr>
            <a:lstStyle/>
            <a:p>
              <a:r>
                <a:rPr lang="id-ID" sz="1600" dirty="0"/>
                <a:t>2</a:t>
              </a:r>
            </a:p>
          </p:txBody>
        </p:sp>
        <p:sp>
          <p:nvSpPr>
            <p:cNvPr id="21" name="TextBox 20">
              <a:extLst>
                <a:ext uri="{FF2B5EF4-FFF2-40B4-BE49-F238E27FC236}">
                  <a16:creationId xmlns:a16="http://schemas.microsoft.com/office/drawing/2014/main" id="{4A77DD1C-E202-8BB1-EBAC-825CF8F81DA4}"/>
                </a:ext>
              </a:extLst>
            </p:cNvPr>
            <p:cNvSpPr txBox="1"/>
            <p:nvPr/>
          </p:nvSpPr>
          <p:spPr>
            <a:xfrm>
              <a:off x="6101620" y="3459274"/>
              <a:ext cx="319470" cy="338554"/>
            </a:xfrm>
            <a:prstGeom prst="rect">
              <a:avLst/>
            </a:prstGeom>
            <a:noFill/>
            <a:ln>
              <a:noFill/>
            </a:ln>
          </p:spPr>
          <p:txBody>
            <a:bodyPr wrap="square" rtlCol="0">
              <a:spAutoFit/>
            </a:bodyPr>
            <a:lstStyle/>
            <a:p>
              <a:r>
                <a:rPr lang="id-ID" sz="1600" dirty="0"/>
                <a:t>2</a:t>
              </a:r>
            </a:p>
          </p:txBody>
        </p:sp>
        <p:sp>
          <p:nvSpPr>
            <p:cNvPr id="22" name="TextBox 21">
              <a:extLst>
                <a:ext uri="{FF2B5EF4-FFF2-40B4-BE49-F238E27FC236}">
                  <a16:creationId xmlns:a16="http://schemas.microsoft.com/office/drawing/2014/main" id="{C07A37C3-4154-3D9C-0A7E-5BD00AEA47BC}"/>
                </a:ext>
              </a:extLst>
            </p:cNvPr>
            <p:cNvSpPr txBox="1"/>
            <p:nvPr/>
          </p:nvSpPr>
          <p:spPr>
            <a:xfrm>
              <a:off x="6094285" y="4501607"/>
              <a:ext cx="319470" cy="338554"/>
            </a:xfrm>
            <a:prstGeom prst="rect">
              <a:avLst/>
            </a:prstGeom>
            <a:noFill/>
            <a:ln>
              <a:noFill/>
            </a:ln>
          </p:spPr>
          <p:txBody>
            <a:bodyPr wrap="square" rtlCol="0">
              <a:spAutoFit/>
            </a:bodyPr>
            <a:lstStyle/>
            <a:p>
              <a:r>
                <a:rPr lang="id-ID" sz="1600" dirty="0"/>
                <a:t>2</a:t>
              </a:r>
            </a:p>
          </p:txBody>
        </p:sp>
      </p:grpSp>
    </p:spTree>
    <p:extLst>
      <p:ext uri="{BB962C8B-B14F-4D97-AF65-F5344CB8AC3E}">
        <p14:creationId xmlns:p14="http://schemas.microsoft.com/office/powerpoint/2010/main" val="448137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90E0-0FBA-38AF-308C-66E496AE45CD}"/>
              </a:ext>
            </a:extLst>
          </p:cNvPr>
          <p:cNvSpPr>
            <a:spLocks noGrp="1"/>
          </p:cNvSpPr>
          <p:nvPr>
            <p:ph type="title"/>
          </p:nvPr>
        </p:nvSpPr>
        <p:spPr>
          <a:xfrm>
            <a:off x="457200" y="228600"/>
            <a:ext cx="8229600" cy="1143000"/>
          </a:xfrm>
        </p:spPr>
        <p:txBody>
          <a:bodyPr/>
          <a:lstStyle/>
          <a:p>
            <a:pPr algn="r"/>
            <a:r>
              <a:rPr lang="en-US" sz="3200" b="1" dirty="0">
                <a:solidFill>
                  <a:srgbClr val="0070C0"/>
                </a:solidFill>
                <a:latin typeface="+mj-lt"/>
                <a:cs typeface="Arial" pitchFamily="34" charset="0"/>
              </a:rPr>
              <a:t>Example 5</a:t>
            </a:r>
            <a:endParaRPr lang="id-ID" sz="3200" b="1" dirty="0">
              <a:solidFill>
                <a:srgbClr val="0070C0"/>
              </a:solidFill>
              <a:latin typeface="+mj-lt"/>
              <a:cs typeface="Arial" pitchFamily="34" charset="0"/>
            </a:endParaRPr>
          </a:p>
        </p:txBody>
      </p:sp>
      <p:pic>
        <p:nvPicPr>
          <p:cNvPr id="3" name="Picture 2">
            <a:extLst>
              <a:ext uri="{FF2B5EF4-FFF2-40B4-BE49-F238E27FC236}">
                <a16:creationId xmlns:a16="http://schemas.microsoft.com/office/drawing/2014/main" id="{67D60B75-D79B-8AB9-4B22-8403C89F9ED7}"/>
              </a:ext>
            </a:extLst>
          </p:cNvPr>
          <p:cNvPicPr>
            <a:picLocks noChangeAspect="1"/>
          </p:cNvPicPr>
          <p:nvPr/>
        </p:nvPicPr>
        <p:blipFill>
          <a:blip r:embed="rId2"/>
          <a:stretch>
            <a:fillRect/>
          </a:stretch>
        </p:blipFill>
        <p:spPr>
          <a:xfrm>
            <a:off x="3938693" y="1692413"/>
            <a:ext cx="3321231" cy="2477363"/>
          </a:xfrm>
          <a:prstGeom prst="rect">
            <a:avLst/>
          </a:prstGeom>
        </p:spPr>
      </p:pic>
      <p:sp>
        <p:nvSpPr>
          <p:cNvPr id="4" name="TextBox 3">
            <a:extLst>
              <a:ext uri="{FF2B5EF4-FFF2-40B4-BE49-F238E27FC236}">
                <a16:creationId xmlns:a16="http://schemas.microsoft.com/office/drawing/2014/main" id="{D9E91C3A-D601-598C-1EE0-5C886565B027}"/>
              </a:ext>
            </a:extLst>
          </p:cNvPr>
          <p:cNvSpPr txBox="1"/>
          <p:nvPr/>
        </p:nvSpPr>
        <p:spPr>
          <a:xfrm>
            <a:off x="1027309" y="4490590"/>
            <a:ext cx="4572000" cy="430887"/>
          </a:xfrm>
          <a:prstGeom prst="rect">
            <a:avLst/>
          </a:prstGeom>
          <a:noFill/>
        </p:spPr>
        <p:txBody>
          <a:bodyPr wrap="square">
            <a:spAutoFit/>
          </a:bodyPr>
          <a:lstStyle/>
          <a:p>
            <a:r>
              <a:rPr lang="en-US" sz="2200" b="0" i="0" u="none" strike="noStrike" baseline="0" dirty="0">
                <a:latin typeface="+mn-lt"/>
              </a:rPr>
              <a:t>See the graphs of </a:t>
            </a:r>
            <a:r>
              <a:rPr lang="en-US" sz="2200" b="0" i="1" u="none" strike="noStrike" baseline="0" dirty="0">
                <a:latin typeface="+mn-lt"/>
              </a:rPr>
              <a:t>f </a:t>
            </a:r>
            <a:r>
              <a:rPr lang="en-US" sz="2200" b="0" i="0" u="none" strike="noStrike" baseline="0" dirty="0">
                <a:latin typeface="+mn-lt"/>
              </a:rPr>
              <a:t>and g in Figure</a:t>
            </a:r>
            <a:endParaRPr lang="id-ID" sz="2200" dirty="0">
              <a:latin typeface="+mn-lt"/>
            </a:endParaRPr>
          </a:p>
        </p:txBody>
      </p:sp>
      <p:pic>
        <p:nvPicPr>
          <p:cNvPr id="5" name="Picture 4">
            <a:extLst>
              <a:ext uri="{FF2B5EF4-FFF2-40B4-BE49-F238E27FC236}">
                <a16:creationId xmlns:a16="http://schemas.microsoft.com/office/drawing/2014/main" id="{8A18269C-6802-ADC1-FB51-2724B4D9D7D1}"/>
              </a:ext>
            </a:extLst>
          </p:cNvPr>
          <p:cNvPicPr>
            <a:picLocks noChangeAspect="1"/>
          </p:cNvPicPr>
          <p:nvPr/>
        </p:nvPicPr>
        <p:blipFill>
          <a:blip r:embed="rId3"/>
          <a:stretch>
            <a:fillRect/>
          </a:stretch>
        </p:blipFill>
        <p:spPr>
          <a:xfrm>
            <a:off x="1987973" y="5141157"/>
            <a:ext cx="7222672" cy="1575354"/>
          </a:xfrm>
          <a:prstGeom prst="rect">
            <a:avLst/>
          </a:prstGeom>
        </p:spPr>
      </p:pic>
    </p:spTree>
    <p:extLst>
      <p:ext uri="{BB962C8B-B14F-4D97-AF65-F5344CB8AC3E}">
        <p14:creationId xmlns:p14="http://schemas.microsoft.com/office/powerpoint/2010/main" val="967892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F2C9-3A02-C784-E484-9DA0C97D4361}"/>
              </a:ext>
            </a:extLst>
          </p:cNvPr>
          <p:cNvSpPr>
            <a:spLocks noGrp="1"/>
          </p:cNvSpPr>
          <p:nvPr>
            <p:ph type="title"/>
          </p:nvPr>
        </p:nvSpPr>
        <p:spPr>
          <a:xfrm>
            <a:off x="457200" y="228600"/>
            <a:ext cx="8229600" cy="1143000"/>
          </a:xfrm>
        </p:spPr>
        <p:txBody>
          <a:bodyPr/>
          <a:lstStyle/>
          <a:p>
            <a:pPr algn="r"/>
            <a:r>
              <a:rPr lang="id-ID" sz="3200" b="1" i="0" u="none" strike="noStrike" baseline="0" dirty="0">
                <a:solidFill>
                  <a:srgbClr val="0070C0"/>
                </a:solidFill>
                <a:latin typeface="+mn-lt"/>
              </a:rPr>
              <a:t>Direct Substitution Property</a:t>
            </a:r>
            <a:endParaRPr lang="id-ID" sz="3200" b="1" dirty="0">
              <a:solidFill>
                <a:srgbClr val="0070C0"/>
              </a:solidFill>
              <a:latin typeface="+mn-lt"/>
              <a:cs typeface="Arial" pitchFamily="34" charset="0"/>
            </a:endParaRPr>
          </a:p>
        </p:txBody>
      </p:sp>
      <p:grpSp>
        <p:nvGrpSpPr>
          <p:cNvPr id="3" name="Group 2">
            <a:extLst>
              <a:ext uri="{FF2B5EF4-FFF2-40B4-BE49-F238E27FC236}">
                <a16:creationId xmlns:a16="http://schemas.microsoft.com/office/drawing/2014/main" id="{FEB5061D-0695-6C89-1F48-13CF7DE48CC5}"/>
              </a:ext>
            </a:extLst>
          </p:cNvPr>
          <p:cNvGrpSpPr/>
          <p:nvPr/>
        </p:nvGrpSpPr>
        <p:grpSpPr>
          <a:xfrm>
            <a:off x="1324500" y="1555134"/>
            <a:ext cx="7636620" cy="5402539"/>
            <a:chOff x="1143000" y="1211246"/>
            <a:chExt cx="7636620" cy="540253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9A5B02-DABE-4492-70AC-39F85FFC3516}"/>
                    </a:ext>
                  </a:extLst>
                </p:cNvPr>
                <p:cNvSpPr txBox="1"/>
                <p:nvPr/>
              </p:nvSpPr>
              <p:spPr>
                <a:xfrm>
                  <a:off x="1219200" y="1871871"/>
                  <a:ext cx="7560420" cy="871329"/>
                </a:xfrm>
                <a:prstGeom prst="rect">
                  <a:avLst/>
                </a:prstGeom>
                <a:noFill/>
              </p:spPr>
              <p:txBody>
                <a:bodyPr wrap="square">
                  <a:spAutoFit/>
                </a:bodyPr>
                <a:lstStyle/>
                <a:p>
                  <a:pPr algn="l"/>
                  <a:r>
                    <a:rPr lang="en-US" sz="2200" b="0" i="0" u="none" strike="noStrike" baseline="0" dirty="0">
                      <a:latin typeface="+mn-lt"/>
                    </a:rPr>
                    <a:t>If </a:t>
                  </a:r>
                  <a:r>
                    <a:rPr lang="en-US" sz="2200" b="0" i="1" u="none" strike="noStrike" baseline="0" dirty="0">
                      <a:latin typeface="+mn-lt"/>
                    </a:rPr>
                    <a:t>f </a:t>
                  </a:r>
                  <a:r>
                    <a:rPr lang="en-US" sz="2200" b="0" i="0" u="none" strike="noStrike" baseline="0" dirty="0">
                      <a:latin typeface="+mn-lt"/>
                    </a:rPr>
                    <a:t>is a polynomial or a rational function and </a:t>
                  </a:r>
                  <a:r>
                    <a:rPr lang="en-US" sz="2200" b="0" i="1" u="none" strike="noStrike" baseline="0" dirty="0">
                      <a:latin typeface="+mn-lt"/>
                    </a:rPr>
                    <a:t>a </a:t>
                  </a:r>
                  <a:r>
                    <a:rPr lang="en-US" sz="2200" b="0" i="0" u="none" strike="noStrike" baseline="0" dirty="0">
                      <a:latin typeface="+mn-lt"/>
                    </a:rPr>
                    <a:t>is in the domain of </a:t>
                  </a:r>
                  <a:r>
                    <a:rPr lang="en-US" sz="2200" b="0" i="1" u="none" strike="noStrike" baseline="0" dirty="0">
                      <a:latin typeface="+mn-lt"/>
                    </a:rPr>
                    <a:t>f </a:t>
                  </a:r>
                  <a:r>
                    <a:rPr lang="en-US" sz="2200" b="0" i="0" u="none" strike="noStrike" baseline="0" dirty="0">
                      <a:latin typeface="+mn-lt"/>
                    </a:rPr>
                    <a:t>, then </a:t>
                  </a:r>
                  <a14:m>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𝑎</m:t>
                              </m:r>
                            </m:lim>
                          </m:limLow>
                        </m:fName>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r>
                            <a:rPr lang="en-US" sz="2200" b="0" i="1" smtClean="0">
                              <a:latin typeface="Cambria Math" panose="02040503050406030204" pitchFamily="18" charset="0"/>
                            </a:rPr>
                            <m:t>=</m:t>
                          </m:r>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𝑎</m:t>
                          </m:r>
                          <m:r>
                            <a:rPr lang="en-US" sz="2200" b="0" i="1" smtClean="0">
                              <a:latin typeface="Cambria Math" panose="02040503050406030204" pitchFamily="18" charset="0"/>
                            </a:rPr>
                            <m:t>)</m:t>
                          </m:r>
                        </m:e>
                      </m:func>
                    </m:oMath>
                  </a14:m>
                  <a:endParaRPr lang="id-ID" sz="2200" dirty="0">
                    <a:latin typeface="+mn-lt"/>
                  </a:endParaRPr>
                </a:p>
              </p:txBody>
            </p:sp>
          </mc:Choice>
          <mc:Fallback xmlns="">
            <p:sp>
              <p:nvSpPr>
                <p:cNvPr id="4" name="TextBox 3">
                  <a:extLst>
                    <a:ext uri="{FF2B5EF4-FFF2-40B4-BE49-F238E27FC236}">
                      <a16:creationId xmlns:a16="http://schemas.microsoft.com/office/drawing/2014/main" id="{329A5B02-DABE-4492-70AC-39F85FFC3516}"/>
                    </a:ext>
                  </a:extLst>
                </p:cNvPr>
                <p:cNvSpPr txBox="1">
                  <a:spLocks noRot="1" noChangeAspect="1" noMove="1" noResize="1" noEditPoints="1" noAdjustHandles="1" noChangeArrowheads="1" noChangeShapeType="1" noTextEdit="1"/>
                </p:cNvSpPr>
                <p:nvPr/>
              </p:nvSpPr>
              <p:spPr>
                <a:xfrm>
                  <a:off x="1219200" y="1871871"/>
                  <a:ext cx="7560420" cy="871329"/>
                </a:xfrm>
                <a:prstGeom prst="rect">
                  <a:avLst/>
                </a:prstGeom>
                <a:blipFill>
                  <a:blip r:embed="rId2"/>
                  <a:stretch>
                    <a:fillRect l="-1048" t="-4196" b="-2797"/>
                  </a:stretch>
                </a:blipFill>
              </p:spPr>
              <p:txBody>
                <a:bodyPr/>
                <a:lstStyle/>
                <a:p>
                  <a:r>
                    <a:rPr lang="id-ID">
                      <a:noFill/>
                    </a:rPr>
                    <a:t> </a:t>
                  </a:r>
                </a:p>
              </p:txBody>
            </p:sp>
          </mc:Fallback>
        </mc:AlternateContent>
        <p:grpSp>
          <p:nvGrpSpPr>
            <p:cNvPr id="5" name="Group 4">
              <a:extLst>
                <a:ext uri="{FF2B5EF4-FFF2-40B4-BE49-F238E27FC236}">
                  <a16:creationId xmlns:a16="http://schemas.microsoft.com/office/drawing/2014/main" id="{5D382BB5-6D68-FEE8-753B-785CC3A1732F}"/>
                </a:ext>
              </a:extLst>
            </p:cNvPr>
            <p:cNvGrpSpPr/>
            <p:nvPr/>
          </p:nvGrpSpPr>
          <p:grpSpPr>
            <a:xfrm>
              <a:off x="1143000" y="1211246"/>
              <a:ext cx="7620000" cy="5402539"/>
              <a:chOff x="1143000" y="1211246"/>
              <a:chExt cx="7620000" cy="5402539"/>
            </a:xfrm>
          </p:grpSpPr>
          <p:pic>
            <p:nvPicPr>
              <p:cNvPr id="6" name="Picture 5">
                <a:extLst>
                  <a:ext uri="{FF2B5EF4-FFF2-40B4-BE49-F238E27FC236}">
                    <a16:creationId xmlns:a16="http://schemas.microsoft.com/office/drawing/2014/main" id="{5DF2AC61-1ABD-5EC9-BC25-51C876E4883F}"/>
                  </a:ext>
                </a:extLst>
              </p:cNvPr>
              <p:cNvPicPr>
                <a:picLocks noChangeAspect="1"/>
              </p:cNvPicPr>
              <p:nvPr/>
            </p:nvPicPr>
            <p:blipFill rotWithShape="1">
              <a:blip r:embed="rId3"/>
              <a:srcRect l="35000" t="33816" r="10000" b="20356"/>
              <a:stretch/>
            </p:blipFill>
            <p:spPr>
              <a:xfrm>
                <a:off x="1324500" y="3200400"/>
                <a:ext cx="7286100" cy="3413385"/>
              </a:xfrm>
              <a:prstGeom prst="rect">
                <a:avLst/>
              </a:prstGeom>
            </p:spPr>
          </p:pic>
          <p:grpSp>
            <p:nvGrpSpPr>
              <p:cNvPr id="7" name="Group 6">
                <a:extLst>
                  <a:ext uri="{FF2B5EF4-FFF2-40B4-BE49-F238E27FC236}">
                    <a16:creationId xmlns:a16="http://schemas.microsoft.com/office/drawing/2014/main" id="{73B096A9-A38A-AFCA-7DB8-3D6AFA8C18D1}"/>
                  </a:ext>
                </a:extLst>
              </p:cNvPr>
              <p:cNvGrpSpPr/>
              <p:nvPr/>
            </p:nvGrpSpPr>
            <p:grpSpPr>
              <a:xfrm>
                <a:off x="1143000" y="1211246"/>
                <a:ext cx="7620000" cy="2154141"/>
                <a:chOff x="1066800" y="1527191"/>
                <a:chExt cx="7391400" cy="2887821"/>
              </a:xfrm>
            </p:grpSpPr>
            <p:sp>
              <p:nvSpPr>
                <p:cNvPr id="8" name="Straight Connector 7">
                  <a:extLst>
                    <a:ext uri="{FF2B5EF4-FFF2-40B4-BE49-F238E27FC236}">
                      <a16:creationId xmlns:a16="http://schemas.microsoft.com/office/drawing/2014/main" id="{17F6F68F-1059-9E49-217B-E7DCA4B2E2E5}"/>
                    </a:ext>
                  </a:extLst>
                </p:cNvPr>
                <p:cNvSpPr/>
                <p:nvPr/>
              </p:nvSpPr>
              <p:spPr>
                <a:xfrm>
                  <a:off x="1066800" y="4295985"/>
                  <a:ext cx="7391400" cy="0"/>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9" name="Straight Connector 8">
                  <a:extLst>
                    <a:ext uri="{FF2B5EF4-FFF2-40B4-BE49-F238E27FC236}">
                      <a16:creationId xmlns:a16="http://schemas.microsoft.com/office/drawing/2014/main" id="{6C72F9E1-E3CC-7241-B65E-0FF8ACEA6148}"/>
                    </a:ext>
                  </a:extLst>
                </p:cNvPr>
                <p:cNvSpPr/>
                <p:nvPr/>
              </p:nvSpPr>
              <p:spPr>
                <a:xfrm>
                  <a:off x="1066800" y="2361289"/>
                  <a:ext cx="7391400" cy="0"/>
                </a:xfrm>
                <a:prstGeom prst="line">
                  <a:avLst/>
                </a:prstGeom>
              </p:spPr>
              <p:style>
                <a:lnRef idx="2">
                  <a:schemeClr val="accent1">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BE2576E4-0A22-E04A-2E6F-9DFD3B0641B6}"/>
                    </a:ext>
                  </a:extLst>
                </p:cNvPr>
                <p:cNvSpPr/>
                <p:nvPr/>
              </p:nvSpPr>
              <p:spPr>
                <a:xfrm>
                  <a:off x="2988564" y="1527191"/>
                  <a:ext cx="5469636" cy="834098"/>
                </a:xfrm>
                <a:custGeom>
                  <a:avLst/>
                  <a:gdLst>
                    <a:gd name="connsiteX0" fmla="*/ 0 w 5469636"/>
                    <a:gd name="connsiteY0" fmla="*/ 0 h 834098"/>
                    <a:gd name="connsiteX1" fmla="*/ 5469636 w 5469636"/>
                    <a:gd name="connsiteY1" fmla="*/ 0 h 834098"/>
                    <a:gd name="connsiteX2" fmla="*/ 5469636 w 5469636"/>
                    <a:gd name="connsiteY2" fmla="*/ 834098 h 834098"/>
                    <a:gd name="connsiteX3" fmla="*/ 0 w 5469636"/>
                    <a:gd name="connsiteY3" fmla="*/ 834098 h 834098"/>
                    <a:gd name="connsiteX4" fmla="*/ 0 w 5469636"/>
                    <a:gd name="connsiteY4" fmla="*/ 0 h 83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9636" h="834098">
                      <a:moveTo>
                        <a:pt x="0" y="0"/>
                      </a:moveTo>
                      <a:lnTo>
                        <a:pt x="5469636" y="0"/>
                      </a:lnTo>
                      <a:lnTo>
                        <a:pt x="5469636" y="834098"/>
                      </a:lnTo>
                      <a:lnTo>
                        <a:pt x="0" y="8340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endParaRPr lang="en-US" sz="2200" b="1" kern="1200" dirty="0">
                    <a:solidFill>
                      <a:srgbClr val="C00000"/>
                    </a:solidFill>
                    <a:latin typeface="+mn-lt"/>
                  </a:endParaRPr>
                </a:p>
              </p:txBody>
            </p:sp>
            <p:sp>
              <p:nvSpPr>
                <p:cNvPr id="11" name="Freeform: Shape 10">
                  <a:extLst>
                    <a:ext uri="{FF2B5EF4-FFF2-40B4-BE49-F238E27FC236}">
                      <a16:creationId xmlns:a16="http://schemas.microsoft.com/office/drawing/2014/main" id="{41AEF8DF-360E-A861-FE50-C47F9DFEDEEC}"/>
                    </a:ext>
                  </a:extLst>
                </p:cNvPr>
                <p:cNvSpPr/>
                <p:nvPr/>
              </p:nvSpPr>
              <p:spPr>
                <a:xfrm>
                  <a:off x="1066800" y="1808181"/>
                  <a:ext cx="1921764" cy="553107"/>
                </a:xfrm>
                <a:custGeom>
                  <a:avLst/>
                  <a:gdLst>
                    <a:gd name="connsiteX0" fmla="*/ 139044 w 1921764"/>
                    <a:gd name="connsiteY0" fmla="*/ 0 h 834098"/>
                    <a:gd name="connsiteX1" fmla="*/ 1782720 w 1921764"/>
                    <a:gd name="connsiteY1" fmla="*/ 0 h 834098"/>
                    <a:gd name="connsiteX2" fmla="*/ 1921764 w 1921764"/>
                    <a:gd name="connsiteY2" fmla="*/ 139044 h 834098"/>
                    <a:gd name="connsiteX3" fmla="*/ 1921764 w 1921764"/>
                    <a:gd name="connsiteY3" fmla="*/ 834098 h 834098"/>
                    <a:gd name="connsiteX4" fmla="*/ 1921764 w 1921764"/>
                    <a:gd name="connsiteY4" fmla="*/ 834098 h 834098"/>
                    <a:gd name="connsiteX5" fmla="*/ 0 w 1921764"/>
                    <a:gd name="connsiteY5" fmla="*/ 834098 h 834098"/>
                    <a:gd name="connsiteX6" fmla="*/ 0 w 1921764"/>
                    <a:gd name="connsiteY6" fmla="*/ 834098 h 834098"/>
                    <a:gd name="connsiteX7" fmla="*/ 0 w 1921764"/>
                    <a:gd name="connsiteY7" fmla="*/ 139044 h 834098"/>
                    <a:gd name="connsiteX8" fmla="*/ 139044 w 1921764"/>
                    <a:gd name="connsiteY8" fmla="*/ 0 h 83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764" h="834098">
                      <a:moveTo>
                        <a:pt x="139044" y="0"/>
                      </a:moveTo>
                      <a:lnTo>
                        <a:pt x="1782720" y="0"/>
                      </a:lnTo>
                      <a:cubicBezTo>
                        <a:pt x="1859512" y="0"/>
                        <a:pt x="1921764" y="62252"/>
                        <a:pt x="1921764" y="139044"/>
                      </a:cubicBezTo>
                      <a:lnTo>
                        <a:pt x="1921764" y="834098"/>
                      </a:lnTo>
                      <a:lnTo>
                        <a:pt x="1921764" y="834098"/>
                      </a:lnTo>
                      <a:lnTo>
                        <a:pt x="0" y="834098"/>
                      </a:lnTo>
                      <a:lnTo>
                        <a:pt x="0" y="834098"/>
                      </a:lnTo>
                      <a:lnTo>
                        <a:pt x="0" y="139044"/>
                      </a:lnTo>
                      <a:cubicBezTo>
                        <a:pt x="0" y="62252"/>
                        <a:pt x="62252" y="0"/>
                        <a:pt x="139044" y="0"/>
                      </a:cubicBezTo>
                      <a:close/>
                    </a:path>
                  </a:pathLst>
                </a:custGeom>
                <a:solidFill>
                  <a:schemeClr val="accent4">
                    <a:lumMod val="75000"/>
                  </a:schemeClr>
                </a:solidFill>
                <a:ln>
                  <a:solidFill>
                    <a:schemeClr val="accent4">
                      <a:lumMod val="50000"/>
                    </a:schemeClr>
                  </a:solidFill>
                </a:ln>
              </p:spPr>
              <p:style>
                <a:lnRef idx="1">
                  <a:schemeClr val="accent2">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82635" tIns="82635" rIns="82635" bIns="4191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n-lt"/>
                    </a:rPr>
                    <a:t>Property</a:t>
                  </a:r>
                </a:p>
              </p:txBody>
            </p:sp>
            <p:sp>
              <p:nvSpPr>
                <p:cNvPr id="12" name="Freeform: Shape 11">
                  <a:extLst>
                    <a:ext uri="{FF2B5EF4-FFF2-40B4-BE49-F238E27FC236}">
                      <a16:creationId xmlns:a16="http://schemas.microsoft.com/office/drawing/2014/main" id="{C1D9FCED-2674-4FF0-29FB-AA034BED4B58}"/>
                    </a:ext>
                  </a:extLst>
                </p:cNvPr>
                <p:cNvSpPr/>
                <p:nvPr/>
              </p:nvSpPr>
              <p:spPr>
                <a:xfrm>
                  <a:off x="2988564" y="3580914"/>
                  <a:ext cx="5469636" cy="834098"/>
                </a:xfrm>
                <a:custGeom>
                  <a:avLst/>
                  <a:gdLst>
                    <a:gd name="connsiteX0" fmla="*/ 0 w 5469636"/>
                    <a:gd name="connsiteY0" fmla="*/ 0 h 834098"/>
                    <a:gd name="connsiteX1" fmla="*/ 5469636 w 5469636"/>
                    <a:gd name="connsiteY1" fmla="*/ 0 h 834098"/>
                    <a:gd name="connsiteX2" fmla="*/ 5469636 w 5469636"/>
                    <a:gd name="connsiteY2" fmla="*/ 834098 h 834098"/>
                    <a:gd name="connsiteX3" fmla="*/ 0 w 5469636"/>
                    <a:gd name="connsiteY3" fmla="*/ 834098 h 834098"/>
                    <a:gd name="connsiteX4" fmla="*/ 0 w 5469636"/>
                    <a:gd name="connsiteY4" fmla="*/ 0 h 83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9636" h="834098">
                      <a:moveTo>
                        <a:pt x="0" y="0"/>
                      </a:moveTo>
                      <a:lnTo>
                        <a:pt x="5469636" y="0"/>
                      </a:lnTo>
                      <a:lnTo>
                        <a:pt x="5469636" y="834098"/>
                      </a:lnTo>
                      <a:lnTo>
                        <a:pt x="0" y="8340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endParaRPr lang="en-US" sz="2200" b="1" kern="1200" dirty="0">
                    <a:solidFill>
                      <a:schemeClr val="accent3">
                        <a:lumMod val="50000"/>
                      </a:schemeClr>
                    </a:solidFill>
                    <a:latin typeface="+mn-lt"/>
                  </a:endParaRPr>
                </a:p>
              </p:txBody>
            </p:sp>
            <p:sp>
              <p:nvSpPr>
                <p:cNvPr id="13" name="Freeform: Shape 12">
                  <a:extLst>
                    <a:ext uri="{FF2B5EF4-FFF2-40B4-BE49-F238E27FC236}">
                      <a16:creationId xmlns:a16="http://schemas.microsoft.com/office/drawing/2014/main" id="{34D883EB-059E-BC90-C09C-A5C3868A1260}"/>
                    </a:ext>
                  </a:extLst>
                </p:cNvPr>
                <p:cNvSpPr/>
                <p:nvPr/>
              </p:nvSpPr>
              <p:spPr>
                <a:xfrm>
                  <a:off x="1066800" y="3782940"/>
                  <a:ext cx="1921764" cy="553106"/>
                </a:xfrm>
                <a:custGeom>
                  <a:avLst/>
                  <a:gdLst>
                    <a:gd name="connsiteX0" fmla="*/ 139044 w 1921764"/>
                    <a:gd name="connsiteY0" fmla="*/ 0 h 834098"/>
                    <a:gd name="connsiteX1" fmla="*/ 1782720 w 1921764"/>
                    <a:gd name="connsiteY1" fmla="*/ 0 h 834098"/>
                    <a:gd name="connsiteX2" fmla="*/ 1921764 w 1921764"/>
                    <a:gd name="connsiteY2" fmla="*/ 139044 h 834098"/>
                    <a:gd name="connsiteX3" fmla="*/ 1921764 w 1921764"/>
                    <a:gd name="connsiteY3" fmla="*/ 834098 h 834098"/>
                    <a:gd name="connsiteX4" fmla="*/ 1921764 w 1921764"/>
                    <a:gd name="connsiteY4" fmla="*/ 834098 h 834098"/>
                    <a:gd name="connsiteX5" fmla="*/ 0 w 1921764"/>
                    <a:gd name="connsiteY5" fmla="*/ 834098 h 834098"/>
                    <a:gd name="connsiteX6" fmla="*/ 0 w 1921764"/>
                    <a:gd name="connsiteY6" fmla="*/ 834098 h 834098"/>
                    <a:gd name="connsiteX7" fmla="*/ 0 w 1921764"/>
                    <a:gd name="connsiteY7" fmla="*/ 139044 h 834098"/>
                    <a:gd name="connsiteX8" fmla="*/ 139044 w 1921764"/>
                    <a:gd name="connsiteY8" fmla="*/ 0 h 83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764" h="834098">
                      <a:moveTo>
                        <a:pt x="139044" y="0"/>
                      </a:moveTo>
                      <a:lnTo>
                        <a:pt x="1782720" y="0"/>
                      </a:lnTo>
                      <a:cubicBezTo>
                        <a:pt x="1859512" y="0"/>
                        <a:pt x="1921764" y="62252"/>
                        <a:pt x="1921764" y="139044"/>
                      </a:cubicBezTo>
                      <a:lnTo>
                        <a:pt x="1921764" y="834098"/>
                      </a:lnTo>
                      <a:lnTo>
                        <a:pt x="1921764" y="834098"/>
                      </a:lnTo>
                      <a:lnTo>
                        <a:pt x="0" y="834098"/>
                      </a:lnTo>
                      <a:lnTo>
                        <a:pt x="0" y="834098"/>
                      </a:lnTo>
                      <a:lnTo>
                        <a:pt x="0" y="139044"/>
                      </a:lnTo>
                      <a:cubicBezTo>
                        <a:pt x="0" y="62252"/>
                        <a:pt x="62252" y="0"/>
                        <a:pt x="139044" y="0"/>
                      </a:cubicBezTo>
                      <a:close/>
                    </a:path>
                  </a:pathLst>
                </a:custGeom>
                <a:solidFill>
                  <a:srgbClr val="CC0066"/>
                </a:solidFill>
                <a:ln>
                  <a:solidFill>
                    <a:srgbClr val="660033"/>
                  </a:solidFill>
                </a:ln>
              </p:spPr>
              <p:style>
                <a:lnRef idx="1">
                  <a:schemeClr val="accent3">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82635" tIns="82635" rIns="82635" bIns="4191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n-lt"/>
                    </a:rPr>
                    <a:t>Example</a:t>
                  </a:r>
                </a:p>
              </p:txBody>
            </p:sp>
          </p:grpSp>
        </p:grpSp>
      </p:grpSp>
    </p:spTree>
    <p:extLst>
      <p:ext uri="{BB962C8B-B14F-4D97-AF65-F5344CB8AC3E}">
        <p14:creationId xmlns:p14="http://schemas.microsoft.com/office/powerpoint/2010/main" val="368903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0B65667-2742-783E-0457-2C67EA0A6E3D}"/>
              </a:ext>
            </a:extLst>
          </p:cNvPr>
          <p:cNvGrpSpPr/>
          <p:nvPr/>
        </p:nvGrpSpPr>
        <p:grpSpPr>
          <a:xfrm>
            <a:off x="1430360" y="1929384"/>
            <a:ext cx="3913962" cy="3556675"/>
            <a:chOff x="1124709" y="1651691"/>
            <a:chExt cx="3513651" cy="3156397"/>
          </a:xfrm>
        </p:grpSpPr>
        <p:pic>
          <p:nvPicPr>
            <p:cNvPr id="7" name="Picture 6">
              <a:extLst>
                <a:ext uri="{FF2B5EF4-FFF2-40B4-BE49-F238E27FC236}">
                  <a16:creationId xmlns:a16="http://schemas.microsoft.com/office/drawing/2014/main" id="{ABB7A9B9-700A-907F-46F6-FD94CA8AF4CD}"/>
                </a:ext>
              </a:extLst>
            </p:cNvPr>
            <p:cNvPicPr>
              <a:picLocks noChangeAspect="1"/>
            </p:cNvPicPr>
            <p:nvPr/>
          </p:nvPicPr>
          <p:blipFill>
            <a:blip r:embed="rId2"/>
            <a:stretch>
              <a:fillRect/>
            </a:stretch>
          </p:blipFill>
          <p:spPr>
            <a:xfrm>
              <a:off x="1578229" y="1651691"/>
              <a:ext cx="3060131" cy="1412368"/>
            </a:xfrm>
            <a:prstGeom prst="rect">
              <a:avLst/>
            </a:prstGeom>
          </p:spPr>
        </p:pic>
        <p:pic>
          <p:nvPicPr>
            <p:cNvPr id="9" name="Picture 8">
              <a:extLst>
                <a:ext uri="{FF2B5EF4-FFF2-40B4-BE49-F238E27FC236}">
                  <a16:creationId xmlns:a16="http://schemas.microsoft.com/office/drawing/2014/main" id="{E0132868-1178-4053-85F2-AD6B57F057BB}"/>
                </a:ext>
              </a:extLst>
            </p:cNvPr>
            <p:cNvPicPr>
              <a:picLocks noChangeAspect="1"/>
            </p:cNvPicPr>
            <p:nvPr/>
          </p:nvPicPr>
          <p:blipFill>
            <a:blip r:embed="rId3"/>
            <a:stretch>
              <a:fillRect/>
            </a:stretch>
          </p:blipFill>
          <p:spPr>
            <a:xfrm>
              <a:off x="1430357" y="3182931"/>
              <a:ext cx="3143995" cy="1625157"/>
            </a:xfrm>
            <a:prstGeom prst="rect">
              <a:avLst/>
            </a:prstGeom>
          </p:spPr>
        </p:pic>
        <p:sp>
          <p:nvSpPr>
            <p:cNvPr id="10" name="TextBox 9">
              <a:extLst>
                <a:ext uri="{FF2B5EF4-FFF2-40B4-BE49-F238E27FC236}">
                  <a16:creationId xmlns:a16="http://schemas.microsoft.com/office/drawing/2014/main" id="{0A06ECEC-AEE9-DADB-C1E8-A3F6DF1CE1E9}"/>
                </a:ext>
              </a:extLst>
            </p:cNvPr>
            <p:cNvSpPr txBox="1"/>
            <p:nvPr/>
          </p:nvSpPr>
          <p:spPr>
            <a:xfrm>
              <a:off x="1124712" y="1743131"/>
              <a:ext cx="453517" cy="400110"/>
            </a:xfrm>
            <a:prstGeom prst="rect">
              <a:avLst/>
            </a:prstGeom>
            <a:noFill/>
            <a:ln>
              <a:noFill/>
            </a:ln>
          </p:spPr>
          <p:txBody>
            <a:bodyPr wrap="square" rtlCol="0">
              <a:spAutoFit/>
            </a:bodyPr>
            <a:lstStyle/>
            <a:p>
              <a:r>
                <a:rPr lang="id-ID" sz="2000" dirty="0"/>
                <a:t>a.</a:t>
              </a:r>
            </a:p>
          </p:txBody>
        </p:sp>
        <p:sp>
          <p:nvSpPr>
            <p:cNvPr id="11" name="TextBox 10">
              <a:extLst>
                <a:ext uri="{FF2B5EF4-FFF2-40B4-BE49-F238E27FC236}">
                  <a16:creationId xmlns:a16="http://schemas.microsoft.com/office/drawing/2014/main" id="{723F5930-27CD-DABB-D105-724A3A4A9525}"/>
                </a:ext>
              </a:extLst>
            </p:cNvPr>
            <p:cNvSpPr txBox="1"/>
            <p:nvPr/>
          </p:nvSpPr>
          <p:spPr>
            <a:xfrm>
              <a:off x="1124711" y="2515713"/>
              <a:ext cx="453517" cy="400110"/>
            </a:xfrm>
            <a:prstGeom prst="rect">
              <a:avLst/>
            </a:prstGeom>
            <a:noFill/>
            <a:ln>
              <a:noFill/>
            </a:ln>
          </p:spPr>
          <p:txBody>
            <a:bodyPr wrap="square" rtlCol="0">
              <a:spAutoFit/>
            </a:bodyPr>
            <a:lstStyle/>
            <a:p>
              <a:r>
                <a:rPr lang="id-ID" sz="2000" dirty="0"/>
                <a:t>b.</a:t>
              </a:r>
            </a:p>
          </p:txBody>
        </p:sp>
        <p:sp>
          <p:nvSpPr>
            <p:cNvPr id="12" name="TextBox 11">
              <a:extLst>
                <a:ext uri="{FF2B5EF4-FFF2-40B4-BE49-F238E27FC236}">
                  <a16:creationId xmlns:a16="http://schemas.microsoft.com/office/drawing/2014/main" id="{C7B3F236-1420-16FE-3E46-3B8111B643B3}"/>
                </a:ext>
              </a:extLst>
            </p:cNvPr>
            <p:cNvSpPr txBox="1"/>
            <p:nvPr/>
          </p:nvSpPr>
          <p:spPr>
            <a:xfrm>
              <a:off x="1124710" y="3288295"/>
              <a:ext cx="453517" cy="400110"/>
            </a:xfrm>
            <a:prstGeom prst="rect">
              <a:avLst/>
            </a:prstGeom>
            <a:noFill/>
            <a:ln>
              <a:noFill/>
            </a:ln>
          </p:spPr>
          <p:txBody>
            <a:bodyPr wrap="square" rtlCol="0">
              <a:spAutoFit/>
            </a:bodyPr>
            <a:lstStyle/>
            <a:p>
              <a:r>
                <a:rPr lang="id-ID" sz="2000" dirty="0"/>
                <a:t>c.</a:t>
              </a:r>
            </a:p>
          </p:txBody>
        </p:sp>
        <p:sp>
          <p:nvSpPr>
            <p:cNvPr id="13" name="TextBox 12">
              <a:extLst>
                <a:ext uri="{FF2B5EF4-FFF2-40B4-BE49-F238E27FC236}">
                  <a16:creationId xmlns:a16="http://schemas.microsoft.com/office/drawing/2014/main" id="{04E49EEA-D82F-C8CE-DB70-7D6FB3A51F6D}"/>
                </a:ext>
              </a:extLst>
            </p:cNvPr>
            <p:cNvSpPr txBox="1"/>
            <p:nvPr/>
          </p:nvSpPr>
          <p:spPr>
            <a:xfrm>
              <a:off x="1124709" y="4209113"/>
              <a:ext cx="453517" cy="400110"/>
            </a:xfrm>
            <a:prstGeom prst="rect">
              <a:avLst/>
            </a:prstGeom>
            <a:noFill/>
            <a:ln>
              <a:noFill/>
            </a:ln>
          </p:spPr>
          <p:txBody>
            <a:bodyPr wrap="square" rtlCol="0">
              <a:spAutoFit/>
            </a:bodyPr>
            <a:lstStyle/>
            <a:p>
              <a:r>
                <a:rPr lang="id-ID" sz="2000" dirty="0"/>
                <a:t>d.</a:t>
              </a:r>
            </a:p>
          </p:txBody>
        </p:sp>
      </p:grpSp>
    </p:spTree>
    <p:extLst>
      <p:ext uri="{BB962C8B-B14F-4D97-AF65-F5344CB8AC3E}">
        <p14:creationId xmlns:p14="http://schemas.microsoft.com/office/powerpoint/2010/main" val="295722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9470-27AB-9E29-77FE-C56893A1A002}"/>
              </a:ext>
            </a:extLst>
          </p:cNvPr>
          <p:cNvSpPr>
            <a:spLocks noGrp="1"/>
          </p:cNvSpPr>
          <p:nvPr>
            <p:ph type="title"/>
          </p:nvPr>
        </p:nvSpPr>
        <p:spPr>
          <a:xfrm>
            <a:off x="457200" y="228600"/>
            <a:ext cx="8229600" cy="1143000"/>
          </a:xfrm>
        </p:spPr>
        <p:txBody>
          <a:bodyPr/>
          <a:lstStyle/>
          <a:p>
            <a:pPr algn="r"/>
            <a:r>
              <a:rPr lang="en-US" sz="3200" b="1" dirty="0">
                <a:solidFill>
                  <a:srgbClr val="0070C0"/>
                </a:solidFill>
                <a:latin typeface="+mj-lt"/>
                <a:cs typeface="Arial" pitchFamily="34" charset="0"/>
              </a:rPr>
              <a:t>Example 6: </a:t>
            </a:r>
            <a:br>
              <a:rPr lang="en-US" sz="3200" b="1" dirty="0">
                <a:solidFill>
                  <a:srgbClr val="0070C0"/>
                </a:solidFill>
                <a:latin typeface="+mj-lt"/>
                <a:cs typeface="Arial" pitchFamily="34" charset="0"/>
              </a:rPr>
            </a:br>
            <a:r>
              <a:rPr lang="en-US" sz="3200" b="1" dirty="0">
                <a:solidFill>
                  <a:srgbClr val="0070C0"/>
                </a:solidFill>
                <a:latin typeface="+mj-lt"/>
                <a:cs typeface="Arial" pitchFamily="34" charset="0"/>
              </a:rPr>
              <a:t>Limit by Preliminary Algebra</a:t>
            </a:r>
            <a:endParaRPr lang="id-ID" sz="3200" b="1" dirty="0">
              <a:solidFill>
                <a:srgbClr val="0070C0"/>
              </a:solidFill>
              <a:latin typeface="+mj-lt"/>
              <a:cs typeface="Arial" pitchFamily="34" charset="0"/>
            </a:endParaRPr>
          </a:p>
        </p:txBody>
      </p:sp>
      <p:grpSp>
        <p:nvGrpSpPr>
          <p:cNvPr id="3" name="Group 2">
            <a:extLst>
              <a:ext uri="{FF2B5EF4-FFF2-40B4-BE49-F238E27FC236}">
                <a16:creationId xmlns:a16="http://schemas.microsoft.com/office/drawing/2014/main" id="{E09E1056-4128-DC8D-4F78-A566BEDCAA01}"/>
              </a:ext>
            </a:extLst>
          </p:cNvPr>
          <p:cNvGrpSpPr/>
          <p:nvPr/>
        </p:nvGrpSpPr>
        <p:grpSpPr>
          <a:xfrm>
            <a:off x="1499553" y="2092337"/>
            <a:ext cx="7680007" cy="4488804"/>
            <a:chOff x="930593" y="1767217"/>
            <a:chExt cx="7680007" cy="4488804"/>
          </a:xfrm>
        </p:grpSpPr>
        <p:grpSp>
          <p:nvGrpSpPr>
            <p:cNvPr id="4" name="Group 3">
              <a:extLst>
                <a:ext uri="{FF2B5EF4-FFF2-40B4-BE49-F238E27FC236}">
                  <a16:creationId xmlns:a16="http://schemas.microsoft.com/office/drawing/2014/main" id="{515AB75C-7CA9-F021-75BC-E0E919166D46}"/>
                </a:ext>
              </a:extLst>
            </p:cNvPr>
            <p:cNvGrpSpPr/>
            <p:nvPr/>
          </p:nvGrpSpPr>
          <p:grpSpPr>
            <a:xfrm>
              <a:off x="930593" y="1767217"/>
              <a:ext cx="7680007" cy="4488804"/>
              <a:chOff x="1006792" y="1767217"/>
              <a:chExt cx="7680007" cy="4488804"/>
            </a:xfrm>
          </p:grpSpPr>
          <p:sp>
            <p:nvSpPr>
              <p:cNvPr id="7" name="Freeform: Shape 6">
                <a:extLst>
                  <a:ext uri="{FF2B5EF4-FFF2-40B4-BE49-F238E27FC236}">
                    <a16:creationId xmlns:a16="http://schemas.microsoft.com/office/drawing/2014/main" id="{C377AA8A-8357-13DA-657B-4D1F478076B2}"/>
                  </a:ext>
                </a:extLst>
              </p:cNvPr>
              <p:cNvSpPr/>
              <p:nvPr/>
            </p:nvSpPr>
            <p:spPr>
              <a:xfrm>
                <a:off x="1534756" y="2305989"/>
                <a:ext cx="2732444" cy="3950032"/>
              </a:xfrm>
              <a:custGeom>
                <a:avLst/>
                <a:gdLst>
                  <a:gd name="connsiteX0" fmla="*/ 0 w 2961044"/>
                  <a:gd name="connsiteY0" fmla="*/ 0 h 1975016"/>
                  <a:gd name="connsiteX1" fmla="*/ 2961044 w 2961044"/>
                  <a:gd name="connsiteY1" fmla="*/ 0 h 1975016"/>
                  <a:gd name="connsiteX2" fmla="*/ 2961044 w 2961044"/>
                  <a:gd name="connsiteY2" fmla="*/ 1975016 h 1975016"/>
                  <a:gd name="connsiteX3" fmla="*/ 0 w 2961044"/>
                  <a:gd name="connsiteY3" fmla="*/ 1975016 h 1975016"/>
                  <a:gd name="connsiteX4" fmla="*/ 0 w 2961044"/>
                  <a:gd name="connsiteY4" fmla="*/ 0 h 19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044" h="1975016">
                    <a:moveTo>
                      <a:pt x="0" y="0"/>
                    </a:moveTo>
                    <a:lnTo>
                      <a:pt x="2961044" y="0"/>
                    </a:lnTo>
                    <a:lnTo>
                      <a:pt x="2961044" y="1975016"/>
                    </a:lnTo>
                    <a:lnTo>
                      <a:pt x="0" y="1975016"/>
                    </a:lnTo>
                    <a:lnTo>
                      <a:pt x="0" y="0"/>
                    </a:lnTo>
                    <a:close/>
                  </a:path>
                </a:pathLst>
              </a:custGeom>
              <a:scene3d>
                <a:camera prst="orthographicFront"/>
                <a:lightRig rig="flat" dir="t"/>
              </a:scene3d>
              <a:sp3d z="-190500" extrusionH="12700" prstMaterial="plastic">
                <a:bevelT w="50800" h="50800"/>
              </a:sp3d>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73767" tIns="462280" rIns="462280" bIns="462280" numCol="1" spcCol="1270" anchor="ctr" anchorCtr="0">
                <a:noAutofit/>
              </a:bodyPr>
              <a:lstStyle/>
              <a:p>
                <a:pPr marL="0" lvl="0" indent="0" algn="l" defTabSz="2889250">
                  <a:lnSpc>
                    <a:spcPct val="90000"/>
                  </a:lnSpc>
                  <a:spcBef>
                    <a:spcPct val="0"/>
                  </a:spcBef>
                  <a:spcAft>
                    <a:spcPct val="35000"/>
                  </a:spcAft>
                  <a:buNone/>
                </a:pPr>
                <a:endParaRPr lang="en-US" sz="6500" kern="1200" dirty="0"/>
              </a:p>
            </p:txBody>
          </p:sp>
          <p:sp>
            <p:nvSpPr>
              <p:cNvPr id="8" name="Freeform: Shape 7">
                <a:extLst>
                  <a:ext uri="{FF2B5EF4-FFF2-40B4-BE49-F238E27FC236}">
                    <a16:creationId xmlns:a16="http://schemas.microsoft.com/office/drawing/2014/main" id="{937DBB25-26C9-31A2-D545-7758886FDFA6}"/>
                  </a:ext>
                </a:extLst>
              </p:cNvPr>
              <p:cNvSpPr/>
              <p:nvPr/>
            </p:nvSpPr>
            <p:spPr>
              <a:xfrm>
                <a:off x="1006792" y="1767217"/>
                <a:ext cx="1034292" cy="1031410"/>
              </a:xfrm>
              <a:custGeom>
                <a:avLst/>
                <a:gdLst>
                  <a:gd name="connsiteX0" fmla="*/ 0 w 1034292"/>
                  <a:gd name="connsiteY0" fmla="*/ 515705 h 1031410"/>
                  <a:gd name="connsiteX1" fmla="*/ 517146 w 1034292"/>
                  <a:gd name="connsiteY1" fmla="*/ 0 h 1031410"/>
                  <a:gd name="connsiteX2" fmla="*/ 1034292 w 1034292"/>
                  <a:gd name="connsiteY2" fmla="*/ 515705 h 1031410"/>
                  <a:gd name="connsiteX3" fmla="*/ 517146 w 1034292"/>
                  <a:gd name="connsiteY3" fmla="*/ 1031410 h 1031410"/>
                  <a:gd name="connsiteX4" fmla="*/ 0 w 1034292"/>
                  <a:gd name="connsiteY4" fmla="*/ 515705 h 1031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92" h="1031410">
                    <a:moveTo>
                      <a:pt x="0" y="515705"/>
                    </a:moveTo>
                    <a:cubicBezTo>
                      <a:pt x="0" y="230889"/>
                      <a:pt x="231534" y="0"/>
                      <a:pt x="517146" y="0"/>
                    </a:cubicBezTo>
                    <a:cubicBezTo>
                      <a:pt x="802758" y="0"/>
                      <a:pt x="1034292" y="230889"/>
                      <a:pt x="1034292" y="515705"/>
                    </a:cubicBezTo>
                    <a:cubicBezTo>
                      <a:pt x="1034292" y="800521"/>
                      <a:pt x="802758" y="1031410"/>
                      <a:pt x="517146" y="1031410"/>
                    </a:cubicBezTo>
                    <a:cubicBezTo>
                      <a:pt x="231534" y="1031410"/>
                      <a:pt x="0" y="800521"/>
                      <a:pt x="0" y="515705"/>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51469" tIns="151046" rIns="151469" bIns="151046" numCol="1" spcCol="1270" anchor="ctr" anchorCtr="0">
                <a:noAutofit/>
              </a:bodyPr>
              <a:lstStyle/>
              <a:p>
                <a:pPr marL="0" lvl="0" indent="0" algn="ctr" defTabSz="2311400">
                  <a:lnSpc>
                    <a:spcPct val="90000"/>
                  </a:lnSpc>
                  <a:spcBef>
                    <a:spcPct val="0"/>
                  </a:spcBef>
                  <a:spcAft>
                    <a:spcPct val="35000"/>
                  </a:spcAft>
                  <a:buNone/>
                </a:pPr>
                <a:r>
                  <a:rPr lang="en-US" sz="5200" kern="1200" dirty="0"/>
                  <a:t>1</a:t>
                </a:r>
              </a:p>
            </p:txBody>
          </p:sp>
          <p:sp>
            <p:nvSpPr>
              <p:cNvPr id="9" name="Freeform: Shape 8">
                <a:extLst>
                  <a:ext uri="{FF2B5EF4-FFF2-40B4-BE49-F238E27FC236}">
                    <a16:creationId xmlns:a16="http://schemas.microsoft.com/office/drawing/2014/main" id="{018C173D-1E94-521C-0F43-290E220F578F}"/>
                  </a:ext>
                </a:extLst>
              </p:cNvPr>
              <p:cNvSpPr/>
              <p:nvPr/>
            </p:nvSpPr>
            <p:spPr>
              <a:xfrm>
                <a:off x="5023678" y="2305988"/>
                <a:ext cx="3663121" cy="3950031"/>
              </a:xfrm>
              <a:custGeom>
                <a:avLst/>
                <a:gdLst>
                  <a:gd name="connsiteX0" fmla="*/ 0 w 2961044"/>
                  <a:gd name="connsiteY0" fmla="*/ 0 h 1975016"/>
                  <a:gd name="connsiteX1" fmla="*/ 2961044 w 2961044"/>
                  <a:gd name="connsiteY1" fmla="*/ 0 h 1975016"/>
                  <a:gd name="connsiteX2" fmla="*/ 2961044 w 2961044"/>
                  <a:gd name="connsiteY2" fmla="*/ 1975016 h 1975016"/>
                  <a:gd name="connsiteX3" fmla="*/ 0 w 2961044"/>
                  <a:gd name="connsiteY3" fmla="*/ 1975016 h 1975016"/>
                  <a:gd name="connsiteX4" fmla="*/ 0 w 2961044"/>
                  <a:gd name="connsiteY4" fmla="*/ 0 h 19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044" h="1975016">
                    <a:moveTo>
                      <a:pt x="0" y="0"/>
                    </a:moveTo>
                    <a:lnTo>
                      <a:pt x="2961044" y="0"/>
                    </a:lnTo>
                    <a:lnTo>
                      <a:pt x="2961044" y="1975016"/>
                    </a:lnTo>
                    <a:lnTo>
                      <a:pt x="0" y="1975016"/>
                    </a:lnTo>
                    <a:lnTo>
                      <a:pt x="0" y="0"/>
                    </a:lnTo>
                    <a:close/>
                  </a:path>
                </a:pathLst>
              </a:custGeom>
              <a:scene3d>
                <a:camera prst="orthographicFront"/>
                <a:lightRig rig="flat" dir="t"/>
              </a:scene3d>
              <a:sp3d z="-190500" extrusionH="12700" prstMaterial="plastic">
                <a:bevelT w="50800" h="50800"/>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473767" tIns="142240" rIns="142240" bIns="14224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mn-lt"/>
                </a:endParaRPr>
              </a:p>
            </p:txBody>
          </p:sp>
          <p:sp>
            <p:nvSpPr>
              <p:cNvPr id="10" name="Freeform: Shape 9">
                <a:extLst>
                  <a:ext uri="{FF2B5EF4-FFF2-40B4-BE49-F238E27FC236}">
                    <a16:creationId xmlns:a16="http://schemas.microsoft.com/office/drawing/2014/main" id="{2071A49A-2B1F-811F-860D-1DF7879572A3}"/>
                  </a:ext>
                </a:extLst>
              </p:cNvPr>
              <p:cNvSpPr/>
              <p:nvPr/>
            </p:nvSpPr>
            <p:spPr>
              <a:xfrm>
                <a:off x="4495800" y="1767217"/>
                <a:ext cx="1034292" cy="1031410"/>
              </a:xfrm>
              <a:custGeom>
                <a:avLst/>
                <a:gdLst>
                  <a:gd name="connsiteX0" fmla="*/ 0 w 1034292"/>
                  <a:gd name="connsiteY0" fmla="*/ 515705 h 1031410"/>
                  <a:gd name="connsiteX1" fmla="*/ 517146 w 1034292"/>
                  <a:gd name="connsiteY1" fmla="*/ 0 h 1031410"/>
                  <a:gd name="connsiteX2" fmla="*/ 1034292 w 1034292"/>
                  <a:gd name="connsiteY2" fmla="*/ 515705 h 1031410"/>
                  <a:gd name="connsiteX3" fmla="*/ 517146 w 1034292"/>
                  <a:gd name="connsiteY3" fmla="*/ 1031410 h 1031410"/>
                  <a:gd name="connsiteX4" fmla="*/ 0 w 1034292"/>
                  <a:gd name="connsiteY4" fmla="*/ 515705 h 1031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92" h="1031410">
                    <a:moveTo>
                      <a:pt x="0" y="515705"/>
                    </a:moveTo>
                    <a:cubicBezTo>
                      <a:pt x="0" y="230889"/>
                      <a:pt x="231534" y="0"/>
                      <a:pt x="517146" y="0"/>
                    </a:cubicBezTo>
                    <a:cubicBezTo>
                      <a:pt x="802758" y="0"/>
                      <a:pt x="1034292" y="230889"/>
                      <a:pt x="1034292" y="515705"/>
                    </a:cubicBezTo>
                    <a:cubicBezTo>
                      <a:pt x="1034292" y="800521"/>
                      <a:pt x="802758" y="1031410"/>
                      <a:pt x="517146" y="1031410"/>
                    </a:cubicBezTo>
                    <a:cubicBezTo>
                      <a:pt x="231534" y="1031410"/>
                      <a:pt x="0" y="800521"/>
                      <a:pt x="0" y="515705"/>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51469" tIns="151046" rIns="151469" bIns="151046" numCol="1" spcCol="1270" anchor="ctr" anchorCtr="0">
                <a:noAutofit/>
              </a:bodyPr>
              <a:lstStyle/>
              <a:p>
                <a:pPr marL="0" lvl="0" indent="0" algn="ctr" defTabSz="2311400">
                  <a:lnSpc>
                    <a:spcPct val="90000"/>
                  </a:lnSpc>
                  <a:spcBef>
                    <a:spcPct val="0"/>
                  </a:spcBef>
                  <a:spcAft>
                    <a:spcPct val="35000"/>
                  </a:spcAft>
                  <a:buNone/>
                </a:pPr>
                <a:r>
                  <a:rPr lang="en-US" sz="5200" kern="1200" dirty="0"/>
                  <a:t>2</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830C9C-B6B2-181D-98A9-775EB6E3A201}"/>
                    </a:ext>
                  </a:extLst>
                </p:cNvPr>
                <p:cNvSpPr txBox="1"/>
                <p:nvPr/>
              </p:nvSpPr>
              <p:spPr>
                <a:xfrm>
                  <a:off x="1524000" y="2867453"/>
                  <a:ext cx="2476500" cy="25427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200" b="0" i="1" kern="1200" smtClean="0">
                                <a:latin typeface="Cambria Math" panose="02040503050406030204" pitchFamily="18" charset="0"/>
                              </a:rPr>
                            </m:ctrlPr>
                          </m:funcPr>
                          <m:fName>
                            <m:limLow>
                              <m:limLowPr>
                                <m:ctrlPr>
                                  <a:rPr lang="en-US" sz="2200" b="0" i="1" kern="1200" smtClean="0">
                                    <a:latin typeface="Cambria Math" panose="02040503050406030204" pitchFamily="18" charset="0"/>
                                  </a:rPr>
                                </m:ctrlPr>
                              </m:limLowPr>
                              <m:e>
                                <m:r>
                                  <m:rPr>
                                    <m:sty m:val="p"/>
                                  </m:rPr>
                                  <a:rPr lang="en-US" sz="2200" b="0" i="0" kern="1200" smtClean="0">
                                    <a:latin typeface="Cambria Math" panose="02040503050406030204" pitchFamily="18" charset="0"/>
                                  </a:rPr>
                                  <m:t>lim</m:t>
                                </m:r>
                              </m:e>
                              <m:lim>
                                <m:r>
                                  <a:rPr lang="en-US" sz="2200" b="0" i="1" kern="1200" smtClean="0">
                                    <a:latin typeface="Cambria Math" panose="02040503050406030204" pitchFamily="18" charset="0"/>
                                  </a:rPr>
                                  <m:t>𝑥</m:t>
                                </m:r>
                                <m:r>
                                  <a:rPr lang="en-US" sz="2200" b="0" i="1" kern="1200" smtClean="0">
                                    <a:latin typeface="Cambria Math" panose="02040503050406030204" pitchFamily="18" charset="0"/>
                                  </a:rPr>
                                  <m:t>→1</m:t>
                                </m:r>
                              </m:lim>
                            </m:limLow>
                          </m:fName>
                          <m:e>
                            <m:f>
                              <m:fPr>
                                <m:ctrlPr>
                                  <a:rPr lang="en-US" sz="2200" b="0" i="1" kern="1200" smtClean="0">
                                    <a:latin typeface="Cambria Math" panose="02040503050406030204" pitchFamily="18" charset="0"/>
                                  </a:rPr>
                                </m:ctrlPr>
                              </m:fPr>
                              <m:num>
                                <m:sSup>
                                  <m:sSupPr>
                                    <m:ctrlPr>
                                      <a:rPr lang="en-US" sz="2200" b="0" i="1" kern="1200" smtClean="0">
                                        <a:latin typeface="Cambria Math" panose="02040503050406030204" pitchFamily="18" charset="0"/>
                                      </a:rPr>
                                    </m:ctrlPr>
                                  </m:sSupPr>
                                  <m:e>
                                    <m:r>
                                      <a:rPr lang="en-US" sz="2200" b="0" i="1" kern="1200" smtClean="0">
                                        <a:latin typeface="Cambria Math" panose="02040503050406030204" pitchFamily="18" charset="0"/>
                                      </a:rPr>
                                      <m:t>𝑥</m:t>
                                    </m:r>
                                  </m:e>
                                  <m:sup>
                                    <m:r>
                                      <a:rPr lang="en-US" sz="2200" b="0" i="1" kern="1200" smtClean="0">
                                        <a:latin typeface="Cambria Math" panose="02040503050406030204" pitchFamily="18" charset="0"/>
                                      </a:rPr>
                                      <m:t>2</m:t>
                                    </m:r>
                                  </m:sup>
                                </m:sSup>
                                <m:r>
                                  <a:rPr lang="en-US" sz="2200" b="0" i="1" kern="1200" smtClean="0">
                                    <a:latin typeface="Cambria Math" panose="02040503050406030204" pitchFamily="18" charset="0"/>
                                  </a:rPr>
                                  <m:t>−1</m:t>
                                </m:r>
                              </m:num>
                              <m:den>
                                <m:r>
                                  <a:rPr lang="en-US" sz="2200" b="0" i="1" kern="1200" smtClean="0">
                                    <a:latin typeface="Cambria Math" panose="02040503050406030204" pitchFamily="18" charset="0"/>
                                  </a:rPr>
                                  <m:t>𝑥</m:t>
                                </m:r>
                                <m:r>
                                  <a:rPr lang="en-US" sz="2200" b="0" i="1" kern="1200" smtClean="0">
                                    <a:latin typeface="Cambria Math" panose="02040503050406030204" pitchFamily="18" charset="0"/>
                                  </a:rPr>
                                  <m:t>−1</m:t>
                                </m:r>
                              </m:den>
                            </m:f>
                          </m:e>
                        </m:func>
                      </m:oMath>
                    </m:oMathPara>
                  </a14:m>
                  <a:endParaRPr lang="en-US" sz="2200" b="0" kern="1200" dirty="0">
                    <a:latin typeface="+mn-lt"/>
                  </a:endParaRPr>
                </a:p>
                <a:p>
                  <a:endParaRPr lang="en-US" sz="2200" b="0" kern="1200" dirty="0">
                    <a:latin typeface="+mn-lt"/>
                  </a:endParaRPr>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lim</m:t>
                                </m:r>
                              </m:e>
                              <m:lim>
                                <m:r>
                                  <a:rPr lang="en-US" sz="2200" i="1">
                                    <a:latin typeface="Cambria Math" panose="02040503050406030204" pitchFamily="18" charset="0"/>
                                  </a:rPr>
                                  <m:t>𝑥</m:t>
                                </m:r>
                                <m:r>
                                  <a:rPr lang="en-US" sz="2200" i="1">
                                    <a:latin typeface="Cambria Math" panose="02040503050406030204" pitchFamily="18" charset="0"/>
                                  </a:rPr>
                                  <m:t>→1</m:t>
                                </m:r>
                              </m:lim>
                            </m:limLow>
                          </m:fName>
                          <m:e>
                            <m:f>
                              <m:fPr>
                                <m:ctrlPr>
                                  <a:rPr lang="en-US" sz="2200" i="1">
                                    <a:latin typeface="Cambria Math" panose="02040503050406030204" pitchFamily="18" charset="0"/>
                                  </a:rPr>
                                </m:ctrlPr>
                              </m:fPr>
                              <m:num>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+1)(</m:t>
                                </m:r>
                                <m:r>
                                  <a:rPr lang="en-US" sz="2200" b="0" i="1" smtClean="0">
                                    <a:latin typeface="Cambria Math" panose="02040503050406030204" pitchFamily="18" charset="0"/>
                                  </a:rPr>
                                  <m:t>𝑥</m:t>
                                </m:r>
                                <m:r>
                                  <a:rPr lang="en-US" sz="2200" b="0" i="1" smtClean="0">
                                    <a:latin typeface="Cambria Math" panose="02040503050406030204" pitchFamily="18" charset="0"/>
                                  </a:rPr>
                                  <m:t>−1)</m:t>
                                </m:r>
                              </m:num>
                              <m:den>
                                <m:r>
                                  <a:rPr lang="en-US" sz="2200" i="1">
                                    <a:latin typeface="Cambria Math" panose="02040503050406030204" pitchFamily="18" charset="0"/>
                                  </a:rPr>
                                  <m:t>𝑥</m:t>
                                </m:r>
                                <m:r>
                                  <a:rPr lang="en-US" sz="2200" i="1">
                                    <a:latin typeface="Cambria Math" panose="02040503050406030204" pitchFamily="18" charset="0"/>
                                  </a:rPr>
                                  <m:t>−1</m:t>
                                </m:r>
                              </m:den>
                            </m:f>
                          </m:e>
                        </m:func>
                      </m:oMath>
                    </m:oMathPara>
                  </a14:m>
                  <a:endParaRPr lang="en-US" sz="2200" dirty="0">
                    <a:latin typeface="+mn-lt"/>
                  </a:endParaRPr>
                </a:p>
                <a:p>
                  <a:endParaRPr lang="en-US" sz="2200" dirty="0">
                    <a:latin typeface="+mn-lt"/>
                  </a:endParaRPr>
                </a:p>
                <a:p>
                  <a:pPr/>
                  <a14:m>
                    <m:oMathPara xmlns:m="http://schemas.openxmlformats.org/officeDocument/2006/math">
                      <m:oMathParaPr>
                        <m:jc m:val="centerGroup"/>
                      </m:oMathParaPr>
                      <m:oMath xmlns:m="http://schemas.openxmlformats.org/officeDocument/2006/math">
                        <m:r>
                          <a:rPr lang="en-US" sz="2200" b="0" i="1" kern="1200" smtClean="0">
                            <a:latin typeface="Cambria Math" panose="02040503050406030204" pitchFamily="18" charset="0"/>
                          </a:rPr>
                          <m:t>=</m:t>
                        </m:r>
                        <m:func>
                          <m:funcPr>
                            <m:ctrlPr>
                              <a:rPr lang="en-US" sz="2200" b="0" i="1" kern="1200" smtClean="0">
                                <a:latin typeface="Cambria Math" panose="02040503050406030204" pitchFamily="18" charset="0"/>
                              </a:rPr>
                            </m:ctrlPr>
                          </m:funcPr>
                          <m:fName>
                            <m:limLow>
                              <m:limLowPr>
                                <m:ctrlPr>
                                  <a:rPr lang="en-US" sz="2200" b="0" i="1" kern="1200" smtClean="0">
                                    <a:latin typeface="Cambria Math" panose="02040503050406030204" pitchFamily="18" charset="0"/>
                                  </a:rPr>
                                </m:ctrlPr>
                              </m:limLowPr>
                              <m:e>
                                <m:r>
                                  <m:rPr>
                                    <m:sty m:val="p"/>
                                  </m:rPr>
                                  <a:rPr lang="en-US" sz="2200" b="0" i="0" kern="1200" smtClean="0">
                                    <a:latin typeface="Cambria Math" panose="02040503050406030204" pitchFamily="18" charset="0"/>
                                  </a:rPr>
                                  <m:t>lim</m:t>
                                </m:r>
                              </m:e>
                              <m:lim>
                                <m:r>
                                  <a:rPr lang="en-US" sz="2200" b="0" i="1" kern="1200" smtClean="0">
                                    <a:latin typeface="Cambria Math" panose="02040503050406030204" pitchFamily="18" charset="0"/>
                                  </a:rPr>
                                  <m:t>𝑥</m:t>
                                </m:r>
                                <m:r>
                                  <a:rPr lang="en-US" sz="2200" b="0" i="1" kern="1200" smtClean="0">
                                    <a:latin typeface="Cambria Math" panose="02040503050406030204" pitchFamily="18" charset="0"/>
                                  </a:rPr>
                                  <m:t>→1</m:t>
                                </m:r>
                              </m:lim>
                            </m:limLow>
                          </m:fName>
                          <m:e>
                            <m:r>
                              <a:rPr lang="en-US" sz="2200" b="0" i="1" kern="1200" smtClean="0">
                                <a:latin typeface="Cambria Math" panose="02040503050406030204" pitchFamily="18" charset="0"/>
                              </a:rPr>
                              <m:t>𝑥</m:t>
                            </m:r>
                            <m:r>
                              <a:rPr lang="en-US" sz="2200" b="0" i="1" kern="1200" smtClean="0">
                                <a:latin typeface="Cambria Math" panose="02040503050406030204" pitchFamily="18" charset="0"/>
                              </a:rPr>
                              <m:t>+1</m:t>
                            </m:r>
                          </m:e>
                        </m:func>
                      </m:oMath>
                    </m:oMathPara>
                  </a14:m>
                  <a:endParaRPr lang="id-ID" sz="2200" dirty="0">
                    <a:latin typeface="+mn-lt"/>
                  </a:endParaRPr>
                </a:p>
              </p:txBody>
            </p:sp>
          </mc:Choice>
          <mc:Fallback xmlns="">
            <p:sp>
              <p:nvSpPr>
                <p:cNvPr id="21" name="TextBox 20">
                  <a:extLst>
                    <a:ext uri="{FF2B5EF4-FFF2-40B4-BE49-F238E27FC236}">
                      <a16:creationId xmlns:a16="http://schemas.microsoft.com/office/drawing/2014/main" id="{277256CF-30C4-4174-9273-F186738ED29A}"/>
                    </a:ext>
                  </a:extLst>
                </p:cNvPr>
                <p:cNvSpPr txBox="1">
                  <a:spLocks noRot="1" noChangeAspect="1" noMove="1" noResize="1" noEditPoints="1" noAdjustHandles="1" noChangeArrowheads="1" noChangeShapeType="1" noTextEdit="1"/>
                </p:cNvSpPr>
                <p:nvPr/>
              </p:nvSpPr>
              <p:spPr>
                <a:xfrm>
                  <a:off x="1524000" y="2867453"/>
                  <a:ext cx="2476500" cy="2542747"/>
                </a:xfrm>
                <a:prstGeom prst="rect">
                  <a:avLst/>
                </a:prstGeom>
                <a:blipFill>
                  <a:blip r:embed="rId2"/>
                  <a:stretch>
                    <a:fillRect r="-4680"/>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B66A39-ECFA-9047-48C6-7E5A947BEB51}"/>
                    </a:ext>
                  </a:extLst>
                </p:cNvPr>
                <p:cNvSpPr txBox="1"/>
                <p:nvPr/>
              </p:nvSpPr>
              <p:spPr>
                <a:xfrm>
                  <a:off x="4953000" y="2769269"/>
                  <a:ext cx="2476500" cy="3174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b="0" i="1" kern="1200" smtClean="0">
                                <a:latin typeface="Cambria Math" panose="02040503050406030204" pitchFamily="18" charset="0"/>
                              </a:rPr>
                            </m:ctrlPr>
                          </m:funcPr>
                          <m:fName>
                            <m:limLow>
                              <m:limLowPr>
                                <m:ctrlPr>
                                  <a:rPr lang="en-US" sz="2000" b="0" i="1" kern="1200" smtClean="0">
                                    <a:latin typeface="Cambria Math" panose="02040503050406030204" pitchFamily="18" charset="0"/>
                                  </a:rPr>
                                </m:ctrlPr>
                              </m:limLowPr>
                              <m:e>
                                <m:r>
                                  <m:rPr>
                                    <m:sty m:val="p"/>
                                  </m:rPr>
                                  <a:rPr lang="en-US" sz="2000" b="0" i="0" kern="1200" smtClean="0">
                                    <a:latin typeface="Cambria Math" panose="02040503050406030204" pitchFamily="18" charset="0"/>
                                  </a:rPr>
                                  <m:t>lim</m:t>
                                </m:r>
                              </m:e>
                              <m:lim>
                                <m:r>
                                  <a:rPr lang="en-US" sz="2000" b="0" i="1" kern="1200" smtClean="0">
                                    <a:latin typeface="Cambria Math" panose="02040503050406030204" pitchFamily="18" charset="0"/>
                                  </a:rPr>
                                  <m:t>𝑡</m:t>
                                </m:r>
                                <m:r>
                                  <a:rPr lang="en-US" sz="2000" b="0" i="1" kern="1200" smtClean="0">
                                    <a:latin typeface="Cambria Math" panose="02040503050406030204" pitchFamily="18" charset="0"/>
                                  </a:rPr>
                                  <m:t>→0</m:t>
                                </m:r>
                              </m:lim>
                            </m:limLow>
                          </m:fName>
                          <m:e>
                            <m:f>
                              <m:fPr>
                                <m:ctrlPr>
                                  <a:rPr lang="en-US" sz="2000" b="0" i="1" kern="1200" smtClean="0">
                                    <a:latin typeface="Cambria Math" panose="02040503050406030204" pitchFamily="18" charset="0"/>
                                  </a:rPr>
                                </m:ctrlPr>
                              </m:fPr>
                              <m:num>
                                <m:rad>
                                  <m:radPr>
                                    <m:degHide m:val="on"/>
                                    <m:ctrlPr>
                                      <a:rPr lang="en-US" sz="2000" b="0" i="1" kern="1200" smtClean="0">
                                        <a:latin typeface="Cambria Math" panose="02040503050406030204" pitchFamily="18" charset="0"/>
                                      </a:rPr>
                                    </m:ctrlPr>
                                  </m:radPr>
                                  <m:deg/>
                                  <m:e>
                                    <m:sSup>
                                      <m:sSupPr>
                                        <m:ctrlPr>
                                          <a:rPr lang="en-US" sz="2000" b="0" i="1" kern="1200" smtClean="0">
                                            <a:latin typeface="Cambria Math" panose="02040503050406030204" pitchFamily="18" charset="0"/>
                                          </a:rPr>
                                        </m:ctrlPr>
                                      </m:sSupPr>
                                      <m:e>
                                        <m:r>
                                          <a:rPr lang="en-US" sz="2000" b="0" i="1" kern="1200" smtClean="0">
                                            <a:latin typeface="Cambria Math" panose="02040503050406030204" pitchFamily="18" charset="0"/>
                                          </a:rPr>
                                          <m:t>𝑡</m:t>
                                        </m:r>
                                      </m:e>
                                      <m:sup>
                                        <m:r>
                                          <a:rPr lang="en-US" sz="2000" b="0" i="1" kern="1200" smtClean="0">
                                            <a:latin typeface="Cambria Math" panose="02040503050406030204" pitchFamily="18" charset="0"/>
                                          </a:rPr>
                                          <m:t>2</m:t>
                                        </m:r>
                                      </m:sup>
                                    </m:sSup>
                                    <m:r>
                                      <a:rPr lang="en-US" sz="2000" b="0" i="1" kern="1200" smtClean="0">
                                        <a:latin typeface="Cambria Math" panose="02040503050406030204" pitchFamily="18" charset="0"/>
                                      </a:rPr>
                                      <m:t>+9</m:t>
                                    </m:r>
                                  </m:e>
                                </m:rad>
                                <m:r>
                                  <a:rPr lang="en-US" sz="2000" b="0" i="1" kern="1200" smtClean="0">
                                    <a:latin typeface="Cambria Math" panose="02040503050406030204" pitchFamily="18" charset="0"/>
                                  </a:rPr>
                                  <m:t>−3</m:t>
                                </m:r>
                              </m:num>
                              <m:den>
                                <m:sSup>
                                  <m:sSupPr>
                                    <m:ctrlPr>
                                      <a:rPr lang="en-US" sz="2000" b="0" i="1" kern="1200" smtClean="0">
                                        <a:latin typeface="Cambria Math" panose="02040503050406030204" pitchFamily="18" charset="0"/>
                                      </a:rPr>
                                    </m:ctrlPr>
                                  </m:sSupPr>
                                  <m:e>
                                    <m:r>
                                      <a:rPr lang="en-US" sz="2000" b="0" i="1" kern="1200" smtClean="0">
                                        <a:latin typeface="Cambria Math" panose="02040503050406030204" pitchFamily="18" charset="0"/>
                                      </a:rPr>
                                      <m:t>𝑡</m:t>
                                    </m:r>
                                  </m:e>
                                  <m:sup>
                                    <m:r>
                                      <a:rPr lang="en-US" sz="2000" b="0" i="1" kern="1200" smtClean="0">
                                        <a:latin typeface="Cambria Math" panose="02040503050406030204" pitchFamily="18" charset="0"/>
                                      </a:rPr>
                                      <m:t>2</m:t>
                                    </m:r>
                                  </m:sup>
                                </m:sSup>
                              </m:den>
                            </m:f>
                          </m:e>
                        </m:func>
                      </m:oMath>
                    </m:oMathPara>
                  </a14:m>
                  <a:endParaRPr lang="en-US" sz="2000" b="0" kern="1200" dirty="0">
                    <a:latin typeface="+mn-lt"/>
                  </a:endParaRPr>
                </a:p>
                <a:p>
                  <a:endParaRPr lang="en-US" sz="2000" b="0" kern="1200" dirty="0">
                    <a:latin typeface="+mn-lt"/>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𝑡</m:t>
                                </m:r>
                                <m:r>
                                  <a:rPr lang="en-US" sz="2000" i="1">
                                    <a:latin typeface="Cambria Math" panose="02040503050406030204" pitchFamily="18" charset="0"/>
                                  </a:rPr>
                                  <m:t>→0</m:t>
                                </m:r>
                              </m:lim>
                            </m:limLow>
                          </m:fName>
                          <m:e>
                            <m:f>
                              <m:fPr>
                                <m:ctrlPr>
                                  <a:rPr lang="en-US" sz="2000" i="1">
                                    <a:latin typeface="Cambria Math" panose="02040503050406030204" pitchFamily="18" charset="0"/>
                                  </a:rPr>
                                </m:ctrlPr>
                              </m:fPr>
                              <m:num>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𝑡</m:t>
                                        </m:r>
                                      </m:e>
                                      <m:sup>
                                        <m:r>
                                          <a:rPr lang="en-US" sz="2000" i="1">
                                            <a:latin typeface="Cambria Math" panose="02040503050406030204" pitchFamily="18" charset="0"/>
                                          </a:rPr>
                                          <m:t>2</m:t>
                                        </m:r>
                                      </m:sup>
                                    </m:sSup>
                                    <m:r>
                                      <a:rPr lang="en-US" sz="2000" i="1">
                                        <a:latin typeface="Cambria Math" panose="02040503050406030204" pitchFamily="18" charset="0"/>
                                      </a:rPr>
                                      <m:t>+9</m:t>
                                    </m:r>
                                  </m:e>
                                </m:rad>
                                <m:r>
                                  <a:rPr lang="en-US" sz="2000" i="1">
                                    <a:latin typeface="Cambria Math" panose="02040503050406030204" pitchFamily="18" charset="0"/>
                                  </a:rPr>
                                  <m:t>−3</m:t>
                                </m:r>
                              </m:num>
                              <m:den>
                                <m:sSup>
                                  <m:sSupPr>
                                    <m:ctrlPr>
                                      <a:rPr lang="en-US" sz="2000" i="1">
                                        <a:latin typeface="Cambria Math" panose="02040503050406030204" pitchFamily="18" charset="0"/>
                                      </a:rPr>
                                    </m:ctrlPr>
                                  </m:sSupPr>
                                  <m:e>
                                    <m:r>
                                      <a:rPr lang="en-US" sz="2000" i="1">
                                        <a:latin typeface="Cambria Math" panose="02040503050406030204" pitchFamily="18" charset="0"/>
                                      </a:rPr>
                                      <m:t>𝑡</m:t>
                                    </m:r>
                                  </m:e>
                                  <m:sup>
                                    <m:r>
                                      <a:rPr lang="en-US" sz="2000" i="1">
                                        <a:latin typeface="Cambria Math" panose="02040503050406030204" pitchFamily="18" charset="0"/>
                                      </a:rPr>
                                      <m:t>2</m:t>
                                    </m:r>
                                  </m:sup>
                                </m:sSup>
                              </m:den>
                            </m:f>
                          </m:e>
                        </m:func>
                        <m:r>
                          <a:rPr lang="en-US" sz="2000" b="0" i="1" smtClean="0">
                            <a:latin typeface="Cambria Math" panose="02040503050406030204" pitchFamily="18" charset="0"/>
                          </a:rPr>
                          <m:t>.</m:t>
                        </m:r>
                        <m:f>
                          <m:fPr>
                            <m:ctrlPr>
                              <a:rPr lang="en-US" sz="2000" i="1">
                                <a:latin typeface="Cambria Math" panose="02040503050406030204" pitchFamily="18" charset="0"/>
                              </a:rPr>
                            </m:ctrlPr>
                          </m:fPr>
                          <m:num>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𝑡</m:t>
                                    </m:r>
                                  </m:e>
                                  <m:sup>
                                    <m:r>
                                      <a:rPr lang="en-US" sz="2000" i="1">
                                        <a:latin typeface="Cambria Math" panose="02040503050406030204" pitchFamily="18" charset="0"/>
                                      </a:rPr>
                                      <m:t>2</m:t>
                                    </m:r>
                                  </m:sup>
                                </m:sSup>
                                <m:r>
                                  <a:rPr lang="en-US" sz="2000" i="1">
                                    <a:latin typeface="Cambria Math" panose="02040503050406030204" pitchFamily="18" charset="0"/>
                                  </a:rPr>
                                  <m:t>+9</m:t>
                                </m:r>
                              </m:e>
                            </m:rad>
                            <m:r>
                              <a:rPr lang="en-US" sz="2000" b="0" i="1" smtClean="0">
                                <a:latin typeface="Cambria Math" panose="02040503050406030204" pitchFamily="18" charset="0"/>
                              </a:rPr>
                              <m:t>+</m:t>
                            </m:r>
                            <m:r>
                              <a:rPr lang="en-US" sz="2000" i="1">
                                <a:latin typeface="Cambria Math" panose="02040503050406030204" pitchFamily="18" charset="0"/>
                              </a:rPr>
                              <m:t>3</m:t>
                            </m:r>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𝑡</m:t>
                                    </m:r>
                                  </m:e>
                                  <m:sup>
                                    <m:r>
                                      <a:rPr lang="en-US" sz="2000" i="1">
                                        <a:latin typeface="Cambria Math" panose="02040503050406030204" pitchFamily="18" charset="0"/>
                                      </a:rPr>
                                      <m:t>2</m:t>
                                    </m:r>
                                  </m:sup>
                                </m:sSup>
                                <m:r>
                                  <a:rPr lang="en-US" sz="2000" i="1">
                                    <a:latin typeface="Cambria Math" panose="02040503050406030204" pitchFamily="18" charset="0"/>
                                  </a:rPr>
                                  <m:t>+9</m:t>
                                </m:r>
                              </m:e>
                            </m:rad>
                            <m:r>
                              <a:rPr lang="en-US" sz="2000" i="1">
                                <a:latin typeface="Cambria Math" panose="02040503050406030204" pitchFamily="18" charset="0"/>
                              </a:rPr>
                              <m:t>+3</m:t>
                            </m:r>
                          </m:den>
                        </m:f>
                      </m:oMath>
                    </m:oMathPara>
                  </a14:m>
                  <a:endParaRPr lang="en-US" sz="2000" dirty="0">
                    <a:latin typeface="+mn-lt"/>
                  </a:endParaRPr>
                </a:p>
                <a:p>
                  <a:pPr/>
                  <a14:m>
                    <m:oMathPara xmlns:m="http://schemas.openxmlformats.org/officeDocument/2006/math">
                      <m:oMathParaPr>
                        <m:jc m:val="centerGroup"/>
                      </m:oMathParaPr>
                      <m:oMath xmlns:m="http://schemas.openxmlformats.org/officeDocument/2006/math">
                        <m:r>
                          <a:rPr lang="en-US" sz="2000" b="0" i="1" kern="1200" smtClean="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𝑡</m:t>
                                </m:r>
                                <m:r>
                                  <a:rPr lang="en-US" sz="2000" i="1">
                                    <a:latin typeface="Cambria Math" panose="02040503050406030204" pitchFamily="18" charset="0"/>
                                  </a:rPr>
                                  <m:t>→0</m:t>
                                </m:r>
                              </m:lim>
                            </m:limLow>
                          </m:fName>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𝑡</m:t>
                                    </m:r>
                                  </m:e>
                                  <m:sup>
                                    <m:r>
                                      <a:rPr lang="en-US" sz="2000" i="1">
                                        <a:latin typeface="Cambria Math" panose="02040503050406030204" pitchFamily="18" charset="0"/>
                                      </a:rPr>
                                      <m:t>2</m:t>
                                    </m:r>
                                  </m:sup>
                                </m:sSup>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𝑡</m:t>
                                    </m:r>
                                  </m:e>
                                  <m:sup>
                                    <m:r>
                                      <a:rPr lang="en-US" sz="2000" b="0" i="1" smtClean="0">
                                        <a:latin typeface="Cambria Math" panose="02040503050406030204" pitchFamily="18" charset="0"/>
                                      </a:rPr>
                                      <m:t>2</m:t>
                                    </m:r>
                                  </m:sup>
                                </m:sSup>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𝑡</m:t>
                                        </m:r>
                                      </m:e>
                                      <m:sup>
                                        <m:r>
                                          <a:rPr lang="en-US" sz="2000" i="1">
                                            <a:latin typeface="Cambria Math" panose="02040503050406030204" pitchFamily="18" charset="0"/>
                                          </a:rPr>
                                          <m:t>2</m:t>
                                        </m:r>
                                      </m:sup>
                                    </m:sSup>
                                    <m:r>
                                      <a:rPr lang="en-US" sz="2000" i="1">
                                        <a:latin typeface="Cambria Math" panose="02040503050406030204" pitchFamily="18" charset="0"/>
                                      </a:rPr>
                                      <m:t>+9</m:t>
                                    </m:r>
                                  </m:e>
                                </m:rad>
                                <m:r>
                                  <a:rPr lang="en-US" sz="2000" i="1">
                                    <a:latin typeface="Cambria Math" panose="02040503050406030204" pitchFamily="18" charset="0"/>
                                  </a:rPr>
                                  <m:t>+3</m:t>
                                </m:r>
                              </m:den>
                            </m:f>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6</m:t>
                            </m:r>
                          </m:den>
                        </m:f>
                      </m:oMath>
                    </m:oMathPara>
                  </a14:m>
                  <a:endParaRPr lang="id-ID" sz="2000" dirty="0">
                    <a:latin typeface="+mn-lt"/>
                  </a:endParaRPr>
                </a:p>
              </p:txBody>
            </p:sp>
          </mc:Choice>
          <mc:Fallback xmlns="">
            <p:sp>
              <p:nvSpPr>
                <p:cNvPr id="24" name="TextBox 23">
                  <a:extLst>
                    <a:ext uri="{FF2B5EF4-FFF2-40B4-BE49-F238E27FC236}">
                      <a16:creationId xmlns:a16="http://schemas.microsoft.com/office/drawing/2014/main" id="{961889FE-A14D-4792-B570-E98B7325C281}"/>
                    </a:ext>
                  </a:extLst>
                </p:cNvPr>
                <p:cNvSpPr txBox="1">
                  <a:spLocks noRot="1" noChangeAspect="1" noMove="1" noResize="1" noEditPoints="1" noAdjustHandles="1" noChangeArrowheads="1" noChangeShapeType="1" noTextEdit="1"/>
                </p:cNvSpPr>
                <p:nvPr/>
              </p:nvSpPr>
              <p:spPr>
                <a:xfrm>
                  <a:off x="4953000" y="2769269"/>
                  <a:ext cx="2476500" cy="3174331"/>
                </a:xfrm>
                <a:prstGeom prst="rect">
                  <a:avLst/>
                </a:prstGeom>
                <a:blipFill>
                  <a:blip r:embed="rId3"/>
                  <a:stretch>
                    <a:fillRect r="-39655"/>
                  </a:stretch>
                </a:blipFill>
              </p:spPr>
              <p:txBody>
                <a:bodyPr/>
                <a:lstStyle/>
                <a:p>
                  <a:r>
                    <a:rPr lang="id-ID">
                      <a:noFill/>
                    </a:rPr>
                    <a:t> </a:t>
                  </a:r>
                </a:p>
              </p:txBody>
            </p:sp>
          </mc:Fallback>
        </mc:AlternateContent>
      </p:grpSp>
    </p:spTree>
    <p:extLst>
      <p:ext uri="{BB962C8B-B14F-4D97-AF65-F5344CB8AC3E}">
        <p14:creationId xmlns:p14="http://schemas.microsoft.com/office/powerpoint/2010/main" val="235766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F0656F0-5F58-7B14-48F6-9B4DC488A221}"/>
              </a:ext>
            </a:extLst>
          </p:cNvPr>
          <p:cNvGrpSpPr/>
          <p:nvPr/>
        </p:nvGrpSpPr>
        <p:grpSpPr>
          <a:xfrm>
            <a:off x="1643655" y="2018199"/>
            <a:ext cx="7705115" cy="3526452"/>
            <a:chOff x="1643655" y="1539324"/>
            <a:chExt cx="7705115" cy="3526452"/>
          </a:xfrm>
        </p:grpSpPr>
        <p:pic>
          <p:nvPicPr>
            <p:cNvPr id="10" name="Picture 9">
              <a:extLst>
                <a:ext uri="{FF2B5EF4-FFF2-40B4-BE49-F238E27FC236}">
                  <a16:creationId xmlns:a16="http://schemas.microsoft.com/office/drawing/2014/main" id="{5F3F5239-6C94-4FB8-346B-AEC42D8D89F3}"/>
                </a:ext>
              </a:extLst>
            </p:cNvPr>
            <p:cNvPicPr>
              <a:picLocks noChangeAspect="1"/>
            </p:cNvPicPr>
            <p:nvPr/>
          </p:nvPicPr>
          <p:blipFill rotWithShape="1">
            <a:blip r:embed="rId2"/>
            <a:srcRect b="27339"/>
            <a:stretch/>
          </p:blipFill>
          <p:spPr>
            <a:xfrm>
              <a:off x="6324043" y="1721053"/>
              <a:ext cx="3024727" cy="2919604"/>
            </a:xfrm>
            <a:prstGeom prst="rect">
              <a:avLst/>
            </a:prstGeom>
          </p:spPr>
        </p:pic>
        <p:grpSp>
          <p:nvGrpSpPr>
            <p:cNvPr id="12" name="Group 11">
              <a:extLst>
                <a:ext uri="{FF2B5EF4-FFF2-40B4-BE49-F238E27FC236}">
                  <a16:creationId xmlns:a16="http://schemas.microsoft.com/office/drawing/2014/main" id="{6C17A196-541C-A61A-D75F-E18F7516A217}"/>
                </a:ext>
              </a:extLst>
            </p:cNvPr>
            <p:cNvGrpSpPr/>
            <p:nvPr/>
          </p:nvGrpSpPr>
          <p:grpSpPr>
            <a:xfrm>
              <a:off x="2148841" y="1539324"/>
              <a:ext cx="2395728" cy="3526452"/>
              <a:chOff x="1630521" y="1451229"/>
              <a:chExt cx="2255679" cy="3365203"/>
            </a:xfrm>
          </p:grpSpPr>
          <p:pic>
            <p:nvPicPr>
              <p:cNvPr id="8" name="Picture 7">
                <a:extLst>
                  <a:ext uri="{FF2B5EF4-FFF2-40B4-BE49-F238E27FC236}">
                    <a16:creationId xmlns:a16="http://schemas.microsoft.com/office/drawing/2014/main" id="{B1F92A8B-BB20-8EB1-2759-326D324E8D64}"/>
                  </a:ext>
                </a:extLst>
              </p:cNvPr>
              <p:cNvPicPr>
                <a:picLocks noChangeAspect="1"/>
              </p:cNvPicPr>
              <p:nvPr/>
            </p:nvPicPr>
            <p:blipFill rotWithShape="1">
              <a:blip r:embed="rId3"/>
              <a:srcRect b="39594"/>
              <a:stretch/>
            </p:blipFill>
            <p:spPr>
              <a:xfrm>
                <a:off x="1630521" y="1451229"/>
                <a:ext cx="2255679" cy="2553844"/>
              </a:xfrm>
              <a:prstGeom prst="rect">
                <a:avLst/>
              </a:prstGeom>
            </p:spPr>
          </p:pic>
          <p:pic>
            <p:nvPicPr>
              <p:cNvPr id="11" name="Picture 10">
                <a:extLst>
                  <a:ext uri="{FF2B5EF4-FFF2-40B4-BE49-F238E27FC236}">
                    <a16:creationId xmlns:a16="http://schemas.microsoft.com/office/drawing/2014/main" id="{2244BEF9-F958-020B-4A03-5A4BE51D6380}"/>
                  </a:ext>
                </a:extLst>
              </p:cNvPr>
              <p:cNvPicPr>
                <a:picLocks noChangeAspect="1"/>
              </p:cNvPicPr>
              <p:nvPr/>
            </p:nvPicPr>
            <p:blipFill rotWithShape="1">
              <a:blip r:embed="rId3"/>
              <a:srcRect t="80809"/>
              <a:stretch/>
            </p:blipFill>
            <p:spPr>
              <a:xfrm>
                <a:off x="1630521" y="4005073"/>
                <a:ext cx="2255679" cy="811359"/>
              </a:xfrm>
              <a:prstGeom prst="rect">
                <a:avLst/>
              </a:prstGeom>
            </p:spPr>
          </p:pic>
        </p:grpSp>
        <p:sp>
          <p:nvSpPr>
            <p:cNvPr id="13" name="TextBox 12">
              <a:extLst>
                <a:ext uri="{FF2B5EF4-FFF2-40B4-BE49-F238E27FC236}">
                  <a16:creationId xmlns:a16="http://schemas.microsoft.com/office/drawing/2014/main" id="{B196D2D4-4C3C-7731-E8E1-AB9356EB4D7D}"/>
                </a:ext>
              </a:extLst>
            </p:cNvPr>
            <p:cNvSpPr txBox="1"/>
            <p:nvPr/>
          </p:nvSpPr>
          <p:spPr>
            <a:xfrm>
              <a:off x="1643655" y="1721053"/>
              <a:ext cx="505186" cy="450850"/>
            </a:xfrm>
            <a:prstGeom prst="rect">
              <a:avLst/>
            </a:prstGeom>
            <a:noFill/>
            <a:ln>
              <a:noFill/>
            </a:ln>
          </p:spPr>
          <p:txBody>
            <a:bodyPr wrap="square" rtlCol="0">
              <a:spAutoFit/>
            </a:bodyPr>
            <a:lstStyle/>
            <a:p>
              <a:r>
                <a:rPr lang="id-ID" sz="2000" dirty="0"/>
                <a:t>a.</a:t>
              </a:r>
            </a:p>
          </p:txBody>
        </p:sp>
        <p:sp>
          <p:nvSpPr>
            <p:cNvPr id="14" name="TextBox 13">
              <a:extLst>
                <a:ext uri="{FF2B5EF4-FFF2-40B4-BE49-F238E27FC236}">
                  <a16:creationId xmlns:a16="http://schemas.microsoft.com/office/drawing/2014/main" id="{6B34BE53-8D6E-713B-69C1-C3BBE4E2C088}"/>
                </a:ext>
              </a:extLst>
            </p:cNvPr>
            <p:cNvSpPr txBox="1"/>
            <p:nvPr/>
          </p:nvSpPr>
          <p:spPr>
            <a:xfrm>
              <a:off x="1643655" y="2607590"/>
              <a:ext cx="505186" cy="400110"/>
            </a:xfrm>
            <a:prstGeom prst="rect">
              <a:avLst/>
            </a:prstGeom>
            <a:noFill/>
            <a:ln>
              <a:noFill/>
            </a:ln>
          </p:spPr>
          <p:txBody>
            <a:bodyPr wrap="square" rtlCol="0">
              <a:spAutoFit/>
            </a:bodyPr>
            <a:lstStyle/>
            <a:p>
              <a:r>
                <a:rPr lang="id-ID" sz="2000" dirty="0"/>
                <a:t>b.</a:t>
              </a:r>
            </a:p>
          </p:txBody>
        </p:sp>
        <p:sp>
          <p:nvSpPr>
            <p:cNvPr id="15" name="TextBox 14">
              <a:extLst>
                <a:ext uri="{FF2B5EF4-FFF2-40B4-BE49-F238E27FC236}">
                  <a16:creationId xmlns:a16="http://schemas.microsoft.com/office/drawing/2014/main" id="{0A9AA39F-2D7E-A24B-3E7E-997131989446}"/>
                </a:ext>
              </a:extLst>
            </p:cNvPr>
            <p:cNvSpPr txBox="1"/>
            <p:nvPr/>
          </p:nvSpPr>
          <p:spPr>
            <a:xfrm>
              <a:off x="1665520" y="3594395"/>
              <a:ext cx="505186" cy="400110"/>
            </a:xfrm>
            <a:prstGeom prst="rect">
              <a:avLst/>
            </a:prstGeom>
            <a:noFill/>
            <a:ln>
              <a:noFill/>
            </a:ln>
          </p:spPr>
          <p:txBody>
            <a:bodyPr wrap="square" rtlCol="0">
              <a:spAutoFit/>
            </a:bodyPr>
            <a:lstStyle/>
            <a:p>
              <a:r>
                <a:rPr lang="id-ID" sz="2000" dirty="0"/>
                <a:t>c.</a:t>
              </a:r>
            </a:p>
          </p:txBody>
        </p:sp>
        <p:sp>
          <p:nvSpPr>
            <p:cNvPr id="16" name="TextBox 15">
              <a:extLst>
                <a:ext uri="{FF2B5EF4-FFF2-40B4-BE49-F238E27FC236}">
                  <a16:creationId xmlns:a16="http://schemas.microsoft.com/office/drawing/2014/main" id="{A8E3AA38-94FE-8661-520D-790163DF69E1}"/>
                </a:ext>
              </a:extLst>
            </p:cNvPr>
            <p:cNvSpPr txBox="1"/>
            <p:nvPr/>
          </p:nvSpPr>
          <p:spPr>
            <a:xfrm>
              <a:off x="1687248" y="4466084"/>
              <a:ext cx="505186" cy="400110"/>
            </a:xfrm>
            <a:prstGeom prst="rect">
              <a:avLst/>
            </a:prstGeom>
            <a:noFill/>
            <a:ln>
              <a:noFill/>
            </a:ln>
          </p:spPr>
          <p:txBody>
            <a:bodyPr wrap="square" rtlCol="0">
              <a:spAutoFit/>
            </a:bodyPr>
            <a:lstStyle/>
            <a:p>
              <a:r>
                <a:rPr lang="id-ID" sz="2000" dirty="0"/>
                <a:t>d.</a:t>
              </a:r>
            </a:p>
          </p:txBody>
        </p:sp>
        <p:sp>
          <p:nvSpPr>
            <p:cNvPr id="17" name="TextBox 16">
              <a:extLst>
                <a:ext uri="{FF2B5EF4-FFF2-40B4-BE49-F238E27FC236}">
                  <a16:creationId xmlns:a16="http://schemas.microsoft.com/office/drawing/2014/main" id="{858837C8-14DD-1CDF-A6B3-C9D87BEA4910}"/>
                </a:ext>
              </a:extLst>
            </p:cNvPr>
            <p:cNvSpPr txBox="1"/>
            <p:nvPr/>
          </p:nvSpPr>
          <p:spPr>
            <a:xfrm>
              <a:off x="6062307" y="1959395"/>
              <a:ext cx="505186" cy="400110"/>
            </a:xfrm>
            <a:prstGeom prst="rect">
              <a:avLst/>
            </a:prstGeom>
            <a:noFill/>
            <a:ln>
              <a:noFill/>
            </a:ln>
          </p:spPr>
          <p:txBody>
            <a:bodyPr wrap="square" rtlCol="0">
              <a:spAutoFit/>
            </a:bodyPr>
            <a:lstStyle/>
            <a:p>
              <a:r>
                <a:rPr lang="id-ID" sz="2000" dirty="0"/>
                <a:t>e.</a:t>
              </a:r>
            </a:p>
          </p:txBody>
        </p:sp>
        <p:sp>
          <p:nvSpPr>
            <p:cNvPr id="18" name="TextBox 17">
              <a:extLst>
                <a:ext uri="{FF2B5EF4-FFF2-40B4-BE49-F238E27FC236}">
                  <a16:creationId xmlns:a16="http://schemas.microsoft.com/office/drawing/2014/main" id="{D910EE28-AB0A-3AE1-EFA0-2C8D12AFA182}"/>
                </a:ext>
              </a:extLst>
            </p:cNvPr>
            <p:cNvSpPr txBox="1"/>
            <p:nvPr/>
          </p:nvSpPr>
          <p:spPr>
            <a:xfrm>
              <a:off x="6077547" y="2955430"/>
              <a:ext cx="505186" cy="400110"/>
            </a:xfrm>
            <a:prstGeom prst="rect">
              <a:avLst/>
            </a:prstGeom>
            <a:noFill/>
            <a:ln>
              <a:noFill/>
            </a:ln>
          </p:spPr>
          <p:txBody>
            <a:bodyPr wrap="square" rtlCol="0">
              <a:spAutoFit/>
            </a:bodyPr>
            <a:lstStyle/>
            <a:p>
              <a:r>
                <a:rPr lang="id-ID" sz="2000" dirty="0"/>
                <a:t>f.</a:t>
              </a:r>
            </a:p>
          </p:txBody>
        </p:sp>
        <p:sp>
          <p:nvSpPr>
            <p:cNvPr id="19" name="TextBox 18">
              <a:extLst>
                <a:ext uri="{FF2B5EF4-FFF2-40B4-BE49-F238E27FC236}">
                  <a16:creationId xmlns:a16="http://schemas.microsoft.com/office/drawing/2014/main" id="{36B81EA0-999C-4B44-8072-7083D8427238}"/>
                </a:ext>
              </a:extLst>
            </p:cNvPr>
            <p:cNvSpPr txBox="1"/>
            <p:nvPr/>
          </p:nvSpPr>
          <p:spPr>
            <a:xfrm>
              <a:off x="6071450" y="3990114"/>
              <a:ext cx="505186" cy="400110"/>
            </a:xfrm>
            <a:prstGeom prst="rect">
              <a:avLst/>
            </a:prstGeom>
            <a:noFill/>
            <a:ln>
              <a:noFill/>
            </a:ln>
          </p:spPr>
          <p:txBody>
            <a:bodyPr wrap="square" rtlCol="0">
              <a:spAutoFit/>
            </a:bodyPr>
            <a:lstStyle/>
            <a:p>
              <a:r>
                <a:rPr lang="id-ID" sz="2000" dirty="0"/>
                <a:t>g.</a:t>
              </a:r>
            </a:p>
          </p:txBody>
        </p:sp>
      </p:grpSp>
    </p:spTree>
    <p:extLst>
      <p:ext uri="{BB962C8B-B14F-4D97-AF65-F5344CB8AC3E}">
        <p14:creationId xmlns:p14="http://schemas.microsoft.com/office/powerpoint/2010/main" val="1798491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096F-2826-F904-6E26-98333DAA8746}"/>
              </a:ext>
            </a:extLst>
          </p:cNvPr>
          <p:cNvSpPr>
            <a:spLocks noGrp="1"/>
          </p:cNvSpPr>
          <p:nvPr>
            <p:ph type="title"/>
          </p:nvPr>
        </p:nvSpPr>
        <p:spPr>
          <a:xfrm>
            <a:off x="457200" y="228600"/>
            <a:ext cx="8229600" cy="1143000"/>
          </a:xfrm>
        </p:spPr>
        <p:txBody>
          <a:bodyPr/>
          <a:lstStyle/>
          <a:p>
            <a:pPr algn="r"/>
            <a:r>
              <a:rPr lang="en-US" sz="3200" b="1" dirty="0">
                <a:solidFill>
                  <a:srgbClr val="0070C0"/>
                </a:solidFill>
                <a:latin typeface="+mj-lt"/>
                <a:cs typeface="Arial" pitchFamily="34" charset="0"/>
              </a:rPr>
              <a:t>Example 7</a:t>
            </a:r>
            <a:endParaRPr lang="id-ID" sz="3200" b="1" dirty="0">
              <a:solidFill>
                <a:srgbClr val="0070C0"/>
              </a:solidFill>
              <a:latin typeface="+mj-lt"/>
              <a:cs typeface="Arial" pitchFamily="34" charset="0"/>
            </a:endParaRPr>
          </a:p>
        </p:txBody>
      </p:sp>
      <p:grpSp>
        <p:nvGrpSpPr>
          <p:cNvPr id="3" name="Group 2">
            <a:extLst>
              <a:ext uri="{FF2B5EF4-FFF2-40B4-BE49-F238E27FC236}">
                <a16:creationId xmlns:a16="http://schemas.microsoft.com/office/drawing/2014/main" id="{413578ED-8BF5-0EC5-F484-72328FE1650E}"/>
              </a:ext>
            </a:extLst>
          </p:cNvPr>
          <p:cNvGrpSpPr/>
          <p:nvPr/>
        </p:nvGrpSpPr>
        <p:grpSpPr>
          <a:xfrm>
            <a:off x="1395186" y="1954301"/>
            <a:ext cx="7782079" cy="4837703"/>
            <a:chOff x="1057122" y="1527581"/>
            <a:chExt cx="7782079" cy="4837703"/>
          </a:xfrm>
        </p:grpSpPr>
        <p:grpSp>
          <p:nvGrpSpPr>
            <p:cNvPr id="4" name="Group 3">
              <a:extLst>
                <a:ext uri="{FF2B5EF4-FFF2-40B4-BE49-F238E27FC236}">
                  <a16:creationId xmlns:a16="http://schemas.microsoft.com/office/drawing/2014/main" id="{B64C29E6-FC89-D889-98D7-F93D13898E90}"/>
                </a:ext>
              </a:extLst>
            </p:cNvPr>
            <p:cNvGrpSpPr/>
            <p:nvPr/>
          </p:nvGrpSpPr>
          <p:grpSpPr>
            <a:xfrm>
              <a:off x="1057122" y="1527581"/>
              <a:ext cx="7705878" cy="4837703"/>
              <a:chOff x="1133324" y="1527581"/>
              <a:chExt cx="7467600" cy="4837703"/>
            </a:xfrm>
          </p:grpSpPr>
          <mc:AlternateContent xmlns:mc="http://schemas.openxmlformats.org/markup-compatibility/2006" xmlns:a14="http://schemas.microsoft.com/office/drawing/2010/main">
            <mc:Choice Requires="a14">
              <p:sp>
                <p:nvSpPr>
                  <p:cNvPr id="8" name="Freeform: Shape 7">
                    <a:extLst>
                      <a:ext uri="{FF2B5EF4-FFF2-40B4-BE49-F238E27FC236}">
                        <a16:creationId xmlns:a16="http://schemas.microsoft.com/office/drawing/2014/main" id="{3A2B3038-39F6-77AE-1B71-A1502F14D766}"/>
                      </a:ext>
                    </a:extLst>
                  </p:cNvPr>
                  <p:cNvSpPr/>
                  <p:nvPr/>
                </p:nvSpPr>
                <p:spPr>
                  <a:xfrm>
                    <a:off x="1133324" y="1527581"/>
                    <a:ext cx="7467600" cy="1143000"/>
                  </a:xfrm>
                  <a:custGeom>
                    <a:avLst/>
                    <a:gdLst>
                      <a:gd name="connsiteX0" fmla="*/ 0 w 7467600"/>
                      <a:gd name="connsiteY0" fmla="*/ 0 h 1451310"/>
                      <a:gd name="connsiteX1" fmla="*/ 7467600 w 7467600"/>
                      <a:gd name="connsiteY1" fmla="*/ 0 h 1451310"/>
                      <a:gd name="connsiteX2" fmla="*/ 7467600 w 7467600"/>
                      <a:gd name="connsiteY2" fmla="*/ 1451310 h 1451310"/>
                      <a:gd name="connsiteX3" fmla="*/ 0 w 7467600"/>
                      <a:gd name="connsiteY3" fmla="*/ 1451310 h 1451310"/>
                      <a:gd name="connsiteX4" fmla="*/ 0 w 7467600"/>
                      <a:gd name="connsiteY4" fmla="*/ 0 h 145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7600" h="1451310">
                        <a:moveTo>
                          <a:pt x="0" y="0"/>
                        </a:moveTo>
                        <a:lnTo>
                          <a:pt x="7467600" y="0"/>
                        </a:lnTo>
                        <a:lnTo>
                          <a:pt x="7467600" y="1451310"/>
                        </a:lnTo>
                        <a:lnTo>
                          <a:pt x="0" y="1451310"/>
                        </a:lnTo>
                        <a:lnTo>
                          <a:pt x="0" y="0"/>
                        </a:lnTo>
                        <a:close/>
                      </a:path>
                    </a:pathLst>
                  </a:custGeom>
                </p:spPr>
                <p:style>
                  <a:lnRef idx="0">
                    <a:schemeClr val="dk1">
                      <a:hueOff val="0"/>
                      <a:satOff val="0"/>
                      <a:lumOff val="0"/>
                      <a:alphaOff val="0"/>
                    </a:schemeClr>
                  </a:lnRef>
                  <a:fillRef idx="1">
                    <a:schemeClr val="accent4">
                      <a:shade val="90000"/>
                      <a:hueOff val="0"/>
                      <a:satOff val="0"/>
                      <a:lumOff val="0"/>
                      <a:alphaOff val="0"/>
                    </a:schemeClr>
                  </a:fillRef>
                  <a:effectRef idx="1">
                    <a:schemeClr val="accent4">
                      <a:shade val="90000"/>
                      <a:hueOff val="0"/>
                      <a:satOff val="0"/>
                      <a:lumOff val="0"/>
                      <a:alphaOff val="0"/>
                    </a:schemeClr>
                  </a:effectRef>
                  <a:fontRef idx="minor">
                    <a:schemeClr val="lt1">
                      <a:hueOff val="0"/>
                      <a:satOff val="0"/>
                      <a:lumOff val="0"/>
                      <a:alphaOff val="0"/>
                    </a:schemeClr>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2400" kern="1200" dirty="0"/>
                      <a:t>Let </a:t>
                    </a:r>
                    <a14:m>
                      <m:oMath xmlns:m="http://schemas.openxmlformats.org/officeDocument/2006/math">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𝑥</m:t>
                            </m:r>
                          </m:e>
                        </m:d>
                        <m:r>
                          <a:rPr lang="en-US" sz="2400" b="0" i="1" kern="1200" smtClean="0">
                            <a:latin typeface="Cambria Math" panose="02040503050406030204" pitchFamily="18" charset="0"/>
                          </a:rPr>
                          <m:t>=</m:t>
                        </m:r>
                        <m:d>
                          <m:dPr>
                            <m:begChr m:val="{"/>
                            <m:endChr m:val=""/>
                            <m:ctrlPr>
                              <a:rPr lang="en-US" sz="2400" b="0" i="1" kern="1200" smtClean="0">
                                <a:latin typeface="Cambria Math" panose="02040503050406030204" pitchFamily="18" charset="0"/>
                              </a:rPr>
                            </m:ctrlPr>
                          </m:dPr>
                          <m:e>
                            <m:m>
                              <m:mPr>
                                <m:mcs>
                                  <m:mc>
                                    <m:mcPr>
                                      <m:count m:val="1"/>
                                      <m:mcJc m:val="center"/>
                                    </m:mcPr>
                                  </m:mc>
                                </m:mcs>
                                <m:ctrlPr>
                                  <a:rPr lang="en-US" sz="2400" b="0" i="1" kern="1200" smtClean="0">
                                    <a:latin typeface="Cambria Math" panose="02040503050406030204" pitchFamily="18" charset="0"/>
                                  </a:rPr>
                                </m:ctrlPr>
                              </m:mPr>
                              <m:mr>
                                <m:e>
                                  <m:rad>
                                    <m:radPr>
                                      <m:degHide m:val="on"/>
                                      <m:ctrlPr>
                                        <a:rPr lang="en-US" sz="2400" b="0" i="1" kern="1200" smtClean="0">
                                          <a:latin typeface="Cambria Math" panose="02040503050406030204" pitchFamily="18" charset="0"/>
                                        </a:rPr>
                                      </m:ctrlPr>
                                    </m:radPr>
                                    <m:deg/>
                                    <m:e>
                                      <m:r>
                                        <a:rPr lang="en-US" sz="2400" b="0" i="1" kern="1200" smtClean="0">
                                          <a:latin typeface="Cambria Math" panose="02040503050406030204" pitchFamily="18" charset="0"/>
                                        </a:rPr>
                                        <m:t>𝑥</m:t>
                                      </m:r>
                                      <m:r>
                                        <a:rPr lang="en-US" sz="2400" b="0" i="1" kern="1200" smtClean="0">
                                          <a:latin typeface="Cambria Math" panose="02040503050406030204" pitchFamily="18" charset="0"/>
                                        </a:rPr>
                                        <m:t>−4</m:t>
                                      </m:r>
                                    </m:e>
                                  </m:rad>
                                  <m:r>
                                    <a:rPr lang="en-US" sz="2400" b="0" i="1" kern="1200" smtClean="0">
                                      <a:latin typeface="Cambria Math" panose="02040503050406030204" pitchFamily="18" charset="0"/>
                                    </a:rPr>
                                    <m:t>, </m:t>
                                  </m:r>
                                  <m:r>
                                    <a:rPr lang="en-US" sz="2400" b="0" i="1" kern="1200" smtClean="0">
                                      <a:latin typeface="Cambria Math" panose="02040503050406030204" pitchFamily="18" charset="0"/>
                                    </a:rPr>
                                    <m:t>𝑖𝑓</m:t>
                                  </m:r>
                                  <m:r>
                                    <a:rPr lang="en-US" sz="2400" b="0" i="1" kern="1200" smtClean="0">
                                      <a:latin typeface="Cambria Math" panose="02040503050406030204" pitchFamily="18" charset="0"/>
                                    </a:rPr>
                                    <m:t> </m:t>
                                  </m:r>
                                  <m:r>
                                    <a:rPr lang="en-US" sz="2400" b="0" i="1" kern="1200" smtClean="0">
                                      <a:latin typeface="Cambria Math" panose="02040503050406030204" pitchFamily="18" charset="0"/>
                                    </a:rPr>
                                    <m:t>𝑥</m:t>
                                  </m:r>
                                  <m:r>
                                    <a:rPr lang="en-US" sz="2400" b="0" i="1" kern="1200" smtClean="0">
                                      <a:latin typeface="Cambria Math" panose="02040503050406030204" pitchFamily="18" charset="0"/>
                                    </a:rPr>
                                    <m:t>&gt;4</m:t>
                                  </m:r>
                                </m:e>
                              </m:mr>
                              <m:mr>
                                <m:e>
                                  <m:r>
                                    <a:rPr lang="en-US" sz="2400" b="0" i="1" kern="1200" smtClean="0">
                                      <a:latin typeface="Cambria Math" panose="02040503050406030204" pitchFamily="18" charset="0"/>
                                    </a:rPr>
                                    <m:t>8−2</m:t>
                                  </m:r>
                                  <m:r>
                                    <a:rPr lang="en-US" sz="2400" b="0" i="1" kern="1200" smtClean="0">
                                      <a:latin typeface="Cambria Math" panose="02040503050406030204" pitchFamily="18" charset="0"/>
                                    </a:rPr>
                                    <m:t>𝑥</m:t>
                                  </m:r>
                                  <m:r>
                                    <a:rPr lang="en-US" sz="2400" b="0" i="1" kern="1200" smtClean="0">
                                      <a:latin typeface="Cambria Math" panose="02040503050406030204" pitchFamily="18" charset="0"/>
                                    </a:rPr>
                                    <m:t>, </m:t>
                                  </m:r>
                                  <m:r>
                                    <a:rPr lang="en-US" sz="2400" b="0" i="1" kern="1200" smtClean="0">
                                      <a:latin typeface="Cambria Math" panose="02040503050406030204" pitchFamily="18" charset="0"/>
                                    </a:rPr>
                                    <m:t>𝑖𝑓</m:t>
                                  </m:r>
                                  <m:r>
                                    <a:rPr lang="en-US" sz="2400" b="0" i="1" kern="1200" smtClean="0">
                                      <a:latin typeface="Cambria Math" panose="02040503050406030204" pitchFamily="18" charset="0"/>
                                    </a:rPr>
                                    <m:t> </m:t>
                                  </m:r>
                                  <m:r>
                                    <a:rPr lang="en-US" sz="2400" b="0" i="1" kern="1200" smtClean="0">
                                      <a:latin typeface="Cambria Math" panose="02040503050406030204" pitchFamily="18" charset="0"/>
                                    </a:rPr>
                                    <m:t>𝑥</m:t>
                                  </m:r>
                                  <m:r>
                                    <a:rPr lang="en-US" sz="2400" b="0" i="1" kern="1200" smtClean="0">
                                      <a:latin typeface="Cambria Math" panose="02040503050406030204" pitchFamily="18" charset="0"/>
                                    </a:rPr>
                                    <m:t>&lt;4</m:t>
                                  </m:r>
                                </m:e>
                              </m:mr>
                            </m:m>
                          </m:e>
                        </m:d>
                      </m:oMath>
                    </a14:m>
                    <a:endParaRPr lang="en-US" sz="2400" b="0" kern="1200" dirty="0"/>
                  </a:p>
                </p:txBody>
              </p:sp>
            </mc:Choice>
            <mc:Fallback xmlns="">
              <p:sp>
                <p:nvSpPr>
                  <p:cNvPr id="15" name="Freeform: Shape 14">
                    <a:extLst>
                      <a:ext uri="{FF2B5EF4-FFF2-40B4-BE49-F238E27FC236}">
                        <a16:creationId xmlns:a16="http://schemas.microsoft.com/office/drawing/2014/main" id="{30361ED3-70D9-4566-A7E5-5E09FA79795C}"/>
                      </a:ext>
                    </a:extLst>
                  </p:cNvPr>
                  <p:cNvSpPr>
                    <a:spLocks noRot="1" noChangeAspect="1" noMove="1" noResize="1" noEditPoints="1" noAdjustHandles="1" noChangeArrowheads="1" noChangeShapeType="1" noTextEdit="1"/>
                  </p:cNvSpPr>
                  <p:nvPr/>
                </p:nvSpPr>
                <p:spPr>
                  <a:xfrm>
                    <a:off x="1133324" y="1527581"/>
                    <a:ext cx="7467600" cy="1143000"/>
                  </a:xfrm>
                  <a:custGeom>
                    <a:avLst/>
                    <a:gdLst>
                      <a:gd name="connsiteX0" fmla="*/ 0 w 7467600"/>
                      <a:gd name="connsiteY0" fmla="*/ 0 h 1451310"/>
                      <a:gd name="connsiteX1" fmla="*/ 7467600 w 7467600"/>
                      <a:gd name="connsiteY1" fmla="*/ 0 h 1451310"/>
                      <a:gd name="connsiteX2" fmla="*/ 7467600 w 7467600"/>
                      <a:gd name="connsiteY2" fmla="*/ 1451310 h 1451310"/>
                      <a:gd name="connsiteX3" fmla="*/ 0 w 7467600"/>
                      <a:gd name="connsiteY3" fmla="*/ 1451310 h 1451310"/>
                      <a:gd name="connsiteX4" fmla="*/ 0 w 7467600"/>
                      <a:gd name="connsiteY4" fmla="*/ 0 h 1451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7600" h="1451310">
                        <a:moveTo>
                          <a:pt x="0" y="0"/>
                        </a:moveTo>
                        <a:lnTo>
                          <a:pt x="7467600" y="0"/>
                        </a:lnTo>
                        <a:lnTo>
                          <a:pt x="7467600" y="1451310"/>
                        </a:lnTo>
                        <a:lnTo>
                          <a:pt x="0" y="1451310"/>
                        </a:lnTo>
                        <a:lnTo>
                          <a:pt x="0" y="0"/>
                        </a:lnTo>
                        <a:close/>
                      </a:path>
                    </a:pathLst>
                  </a:custGeom>
                  <a:blipFill>
                    <a:blip r:embed="rId2"/>
                    <a:stretch>
                      <a:fillRect/>
                    </a:stretch>
                  </a:blipFill>
                </p:spPr>
                <p:txBody>
                  <a:bodyPr/>
                  <a:lstStyle/>
                  <a:p>
                    <a:r>
                      <a:rPr lang="id-ID">
                        <a:noFill/>
                      </a:rPr>
                      <a:t> </a:t>
                    </a:r>
                  </a:p>
                </p:txBody>
              </p:sp>
            </mc:Fallback>
          </mc:AlternateContent>
          <p:sp>
            <p:nvSpPr>
              <p:cNvPr id="9" name="Freeform: Shape 8">
                <a:extLst>
                  <a:ext uri="{FF2B5EF4-FFF2-40B4-BE49-F238E27FC236}">
                    <a16:creationId xmlns:a16="http://schemas.microsoft.com/office/drawing/2014/main" id="{8A63182B-FB2B-51B6-6E8A-1D6F160123F4}"/>
                  </a:ext>
                </a:extLst>
              </p:cNvPr>
              <p:cNvSpPr/>
              <p:nvPr/>
            </p:nvSpPr>
            <p:spPr>
              <a:xfrm>
                <a:off x="1133324" y="2670581"/>
                <a:ext cx="3733799" cy="2483626"/>
              </a:xfrm>
              <a:custGeom>
                <a:avLst/>
                <a:gdLst>
                  <a:gd name="connsiteX0" fmla="*/ 0 w 3733799"/>
                  <a:gd name="connsiteY0" fmla="*/ 0 h 3047752"/>
                  <a:gd name="connsiteX1" fmla="*/ 3733799 w 3733799"/>
                  <a:gd name="connsiteY1" fmla="*/ 0 h 3047752"/>
                  <a:gd name="connsiteX2" fmla="*/ 3733799 w 3733799"/>
                  <a:gd name="connsiteY2" fmla="*/ 3047752 h 3047752"/>
                  <a:gd name="connsiteX3" fmla="*/ 0 w 3733799"/>
                  <a:gd name="connsiteY3" fmla="*/ 3047752 h 3047752"/>
                  <a:gd name="connsiteX4" fmla="*/ 0 w 3733799"/>
                  <a:gd name="connsiteY4" fmla="*/ 0 h 304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99" h="3047752">
                    <a:moveTo>
                      <a:pt x="0" y="0"/>
                    </a:moveTo>
                    <a:lnTo>
                      <a:pt x="3733799" y="0"/>
                    </a:lnTo>
                    <a:lnTo>
                      <a:pt x="3733799" y="3047752"/>
                    </a:lnTo>
                    <a:lnTo>
                      <a:pt x="0" y="3047752"/>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id-ID" sz="6500" kern="1200" dirty="0"/>
              </a:p>
            </p:txBody>
          </p:sp>
          <p:sp>
            <p:nvSpPr>
              <p:cNvPr id="10" name="Freeform: Shape 9">
                <a:extLst>
                  <a:ext uri="{FF2B5EF4-FFF2-40B4-BE49-F238E27FC236}">
                    <a16:creationId xmlns:a16="http://schemas.microsoft.com/office/drawing/2014/main" id="{7F948462-4028-3152-FC2D-8C7041F8B426}"/>
                  </a:ext>
                </a:extLst>
              </p:cNvPr>
              <p:cNvSpPr/>
              <p:nvPr/>
            </p:nvSpPr>
            <p:spPr>
              <a:xfrm>
                <a:off x="4867124" y="2670581"/>
                <a:ext cx="3733799" cy="2483626"/>
              </a:xfrm>
              <a:custGeom>
                <a:avLst/>
                <a:gdLst>
                  <a:gd name="connsiteX0" fmla="*/ 0 w 3733799"/>
                  <a:gd name="connsiteY0" fmla="*/ 0 h 3047752"/>
                  <a:gd name="connsiteX1" fmla="*/ 3733799 w 3733799"/>
                  <a:gd name="connsiteY1" fmla="*/ 0 h 3047752"/>
                  <a:gd name="connsiteX2" fmla="*/ 3733799 w 3733799"/>
                  <a:gd name="connsiteY2" fmla="*/ 3047752 h 3047752"/>
                  <a:gd name="connsiteX3" fmla="*/ 0 w 3733799"/>
                  <a:gd name="connsiteY3" fmla="*/ 3047752 h 3047752"/>
                  <a:gd name="connsiteX4" fmla="*/ 0 w 3733799"/>
                  <a:gd name="connsiteY4" fmla="*/ 0 h 304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99" h="3047752">
                    <a:moveTo>
                      <a:pt x="0" y="0"/>
                    </a:moveTo>
                    <a:lnTo>
                      <a:pt x="3733799" y="0"/>
                    </a:lnTo>
                    <a:lnTo>
                      <a:pt x="3733799" y="3047752"/>
                    </a:lnTo>
                    <a:lnTo>
                      <a:pt x="0" y="3047752"/>
                    </a:lnTo>
                    <a:lnTo>
                      <a:pt x="0"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4464770"/>
                  <a:satOff val="26899"/>
                  <a:lumOff val="2156"/>
                  <a:alphaOff val="0"/>
                </a:schemeClr>
              </a:fillRef>
              <a:effectRef idx="1">
                <a:schemeClr val="accent4">
                  <a:hueOff val="-4464770"/>
                  <a:satOff val="26899"/>
                  <a:lumOff val="2156"/>
                  <a:alphaOff val="0"/>
                </a:schemeClr>
              </a:effectRef>
              <a:fontRef idx="minor">
                <a:schemeClr val="dk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id-ID" sz="6500" kern="1200"/>
              </a:p>
            </p:txBody>
          </p:sp>
          <p:sp>
            <p:nvSpPr>
              <p:cNvPr id="11" name="Rectangle 10">
                <a:extLst>
                  <a:ext uri="{FF2B5EF4-FFF2-40B4-BE49-F238E27FC236}">
                    <a16:creationId xmlns:a16="http://schemas.microsoft.com/office/drawing/2014/main" id="{AD4908BD-FF3E-B454-93A1-B3C1F8FEDEAE}"/>
                  </a:ext>
                </a:extLst>
              </p:cNvPr>
              <p:cNvSpPr/>
              <p:nvPr/>
            </p:nvSpPr>
            <p:spPr>
              <a:xfrm>
                <a:off x="1133324" y="5154207"/>
                <a:ext cx="7467600" cy="1211077"/>
              </a:xfrm>
              <a:prstGeom prst="rect">
                <a:avLst/>
              </a:prstGeom>
            </p:spPr>
            <p:style>
              <a:lnRef idx="0">
                <a:schemeClr val="dk1">
                  <a:hueOff val="0"/>
                  <a:satOff val="0"/>
                  <a:lumOff val="0"/>
                  <a:alphaOff val="0"/>
                </a:schemeClr>
              </a:lnRef>
              <a:fillRef idx="1">
                <a:schemeClr val="accent4">
                  <a:shade val="90000"/>
                  <a:hueOff val="0"/>
                  <a:satOff val="0"/>
                  <a:lumOff val="0"/>
                  <a:alphaOff val="0"/>
                </a:schemeClr>
              </a:fillRef>
              <a:effectRef idx="1">
                <a:schemeClr val="accent4">
                  <a:shade val="90000"/>
                  <a:hueOff val="0"/>
                  <a:satOff val="0"/>
                  <a:lumOff val="0"/>
                  <a:alphaOff val="0"/>
                </a:schemeClr>
              </a:effectRef>
              <a:fontRef idx="minor">
                <a:schemeClr val="lt1">
                  <a:hueOff val="0"/>
                  <a:satOff val="0"/>
                  <a:lumOff val="0"/>
                  <a:alphaOff val="0"/>
                </a:schemeClr>
              </a:fontRef>
            </p:style>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96AB5D-E772-FD8E-BB9F-365B41ACB289}"/>
                    </a:ext>
                  </a:extLst>
                </p:cNvPr>
                <p:cNvSpPr txBox="1"/>
                <p:nvPr/>
              </p:nvSpPr>
              <p:spPr>
                <a:xfrm>
                  <a:off x="1476226" y="2754589"/>
                  <a:ext cx="3095774" cy="2427011"/>
                </a:xfrm>
                <a:prstGeom prst="rect">
                  <a:avLst/>
                </a:prstGeom>
                <a:noFill/>
              </p:spPr>
              <p:txBody>
                <a:bodyPr wrap="square">
                  <a:spAutoFit/>
                </a:bodyPr>
                <a:lstStyle/>
                <a:p>
                  <a:pPr lvl="0"/>
                  <a:r>
                    <a:rPr lang="en-US" sz="2200" dirty="0">
                      <a:latin typeface="+mn-lt"/>
                    </a:rPr>
                    <a:t>Since </a:t>
                  </a:r>
                  <a14:m>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r>
                            <a:rPr lang="en-US" sz="2200" b="0" i="1" smtClean="0">
                              <a:latin typeface="Cambria Math" panose="02040503050406030204" pitchFamily="18" charset="0"/>
                            </a:rPr>
                            <m:t>𝑥</m:t>
                          </m:r>
                          <m:r>
                            <a:rPr lang="en-US" sz="2200" b="0" i="1" smtClean="0">
                              <a:latin typeface="Cambria Math" panose="02040503050406030204" pitchFamily="18" charset="0"/>
                            </a:rPr>
                            <m:t>−4</m:t>
                          </m:r>
                        </m:e>
                      </m:rad>
                    </m:oMath>
                  </a14:m>
                  <a:r>
                    <a:rPr lang="en-US" sz="2200" dirty="0">
                      <a:latin typeface="+mn-lt"/>
                    </a:rPr>
                    <a:t> for x &gt; 4, then</a:t>
                  </a:r>
                </a:p>
                <a:p>
                  <a:pPr lvl="0"/>
                  <a:endParaRPr lang="en-US" sz="2200" dirty="0">
                    <a:latin typeface="+mn-lt"/>
                  </a:endParaRPr>
                </a:p>
                <a:p>
                  <a:pPr lvl="0"/>
                  <a14:m>
                    <m:oMathPara xmlns:m="http://schemas.openxmlformats.org/officeDocument/2006/math">
                      <m:oMathParaPr>
                        <m:jc m:val="left"/>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4</m:t>
                                    </m:r>
                                  </m:e>
                                  <m:sup>
                                    <m:r>
                                      <a:rPr lang="en-US" sz="2200" b="0" i="1" smtClean="0">
                                        <a:latin typeface="Cambria Math" panose="02040503050406030204" pitchFamily="18" charset="0"/>
                                      </a:rPr>
                                      <m:t>+</m:t>
                                    </m:r>
                                  </m:sup>
                                </m:sSup>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oMath>
                    </m:oMathPara>
                  </a14:m>
                  <a:endParaRPr lang="en-US" sz="2200" dirty="0">
                    <a:latin typeface="+mn-lt"/>
                  </a:endParaRPr>
                </a:p>
                <a:p>
                  <a:pPr lvl="0"/>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lim</m:t>
                                </m:r>
                              </m:e>
                              <m:lim>
                                <m:r>
                                  <a:rPr lang="en-US" sz="2200" i="1">
                                    <a:latin typeface="Cambria Math" panose="02040503050406030204" pitchFamily="18" charset="0"/>
                                  </a:rPr>
                                  <m:t>𝑥</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4</m:t>
                                    </m:r>
                                  </m:e>
                                  <m:sup>
                                    <m:r>
                                      <a:rPr lang="en-US" sz="2200" i="1">
                                        <a:latin typeface="Cambria Math" panose="02040503050406030204" pitchFamily="18" charset="0"/>
                                      </a:rPr>
                                      <m:t>+</m:t>
                                    </m:r>
                                  </m:sup>
                                </m:sSup>
                              </m:lim>
                            </m:limLow>
                          </m:fName>
                          <m:e>
                            <m:rad>
                              <m:radPr>
                                <m:degHide m:val="on"/>
                                <m:ctrlPr>
                                  <a:rPr lang="en-US" sz="2200" i="1">
                                    <a:latin typeface="Cambria Math" panose="02040503050406030204" pitchFamily="18" charset="0"/>
                                  </a:rPr>
                                </m:ctrlPr>
                              </m:radPr>
                              <m:deg/>
                              <m:e>
                                <m:r>
                                  <a:rPr lang="en-US" sz="2200" i="1">
                                    <a:latin typeface="Cambria Math" panose="02040503050406030204" pitchFamily="18" charset="0"/>
                                  </a:rPr>
                                  <m:t>𝑥</m:t>
                                </m:r>
                                <m:r>
                                  <a:rPr lang="en-US" sz="2200" i="1">
                                    <a:latin typeface="Cambria Math" panose="02040503050406030204" pitchFamily="18" charset="0"/>
                                  </a:rPr>
                                  <m:t>−4</m:t>
                                </m:r>
                              </m:e>
                            </m:rad>
                          </m:e>
                        </m:func>
                      </m:oMath>
                    </m:oMathPara>
                  </a14:m>
                  <a:endParaRPr lang="en-US" sz="2200" dirty="0">
                    <a:latin typeface="+mn-lt"/>
                  </a:endParaRPr>
                </a:p>
                <a:p>
                  <a:pPr lvl="0"/>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=0</m:t>
                        </m:r>
                      </m:oMath>
                    </m:oMathPara>
                  </a14:m>
                  <a:endParaRPr lang="id-ID" sz="2200" dirty="0">
                    <a:latin typeface="+mn-lt"/>
                  </a:endParaRPr>
                </a:p>
              </p:txBody>
            </p:sp>
          </mc:Choice>
          <mc:Fallback xmlns="">
            <p:sp>
              <p:nvSpPr>
                <p:cNvPr id="14" name="TextBox 13">
                  <a:extLst>
                    <a:ext uri="{FF2B5EF4-FFF2-40B4-BE49-F238E27FC236}">
                      <a16:creationId xmlns:a16="http://schemas.microsoft.com/office/drawing/2014/main" id="{2453AABE-417D-4994-86B8-B9B4214A6BCD}"/>
                    </a:ext>
                  </a:extLst>
                </p:cNvPr>
                <p:cNvSpPr txBox="1">
                  <a:spLocks noRot="1" noChangeAspect="1" noMove="1" noResize="1" noEditPoints="1" noAdjustHandles="1" noChangeArrowheads="1" noChangeShapeType="1" noTextEdit="1"/>
                </p:cNvSpPr>
                <p:nvPr/>
              </p:nvSpPr>
              <p:spPr>
                <a:xfrm>
                  <a:off x="1476226" y="2754589"/>
                  <a:ext cx="3095774" cy="2427011"/>
                </a:xfrm>
                <a:prstGeom prst="rect">
                  <a:avLst/>
                </a:prstGeom>
                <a:blipFill>
                  <a:blip r:embed="rId3"/>
                  <a:stretch>
                    <a:fillRect l="-2559" t="-503" r="-591"/>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FEBE4E-2210-75B3-3223-0A9ED7F44CCC}"/>
                    </a:ext>
                  </a:extLst>
                </p:cNvPr>
                <p:cNvSpPr txBox="1"/>
                <p:nvPr/>
              </p:nvSpPr>
              <p:spPr>
                <a:xfrm>
                  <a:off x="5286226" y="2777968"/>
                  <a:ext cx="3095774" cy="2327432"/>
                </a:xfrm>
                <a:prstGeom prst="rect">
                  <a:avLst/>
                </a:prstGeom>
                <a:noFill/>
              </p:spPr>
              <p:txBody>
                <a:bodyPr wrap="square">
                  <a:spAutoFit/>
                </a:bodyPr>
                <a:lstStyle/>
                <a:p>
                  <a:pPr lvl="0"/>
                  <a:r>
                    <a:rPr lang="en-US" sz="2200" dirty="0">
                      <a:latin typeface="+mn-lt"/>
                    </a:rPr>
                    <a:t>Since </a:t>
                  </a:r>
                  <a14:m>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r>
                        <a:rPr lang="en-US" sz="2200" b="0" i="1" smtClean="0">
                          <a:latin typeface="Cambria Math" panose="02040503050406030204" pitchFamily="18" charset="0"/>
                        </a:rPr>
                        <m:t>=8−2</m:t>
                      </m:r>
                      <m:r>
                        <a:rPr lang="en-US" sz="2200" b="0" i="1" smtClean="0">
                          <a:latin typeface="Cambria Math" panose="02040503050406030204" pitchFamily="18" charset="0"/>
                        </a:rPr>
                        <m:t>𝑥</m:t>
                      </m:r>
                    </m:oMath>
                  </a14:m>
                  <a:r>
                    <a:rPr lang="en-US" sz="2200" dirty="0">
                      <a:latin typeface="+mn-lt"/>
                    </a:rPr>
                    <a:t> for x &lt; 4, then</a:t>
                  </a:r>
                </a:p>
                <a:p>
                  <a:pPr lvl="0"/>
                  <a:endParaRPr lang="en-US" sz="2200" dirty="0">
                    <a:latin typeface="+mn-lt"/>
                  </a:endParaRPr>
                </a:p>
                <a:p>
                  <a:pPr lvl="0"/>
                  <a14:m>
                    <m:oMathPara xmlns:m="http://schemas.openxmlformats.org/officeDocument/2006/math">
                      <m:oMathParaPr>
                        <m:jc m:val="left"/>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4</m:t>
                                    </m:r>
                                  </m:e>
                                  <m:sup>
                                    <m:r>
                                      <a:rPr lang="en-US" sz="2200" b="0" i="1" smtClean="0">
                                        <a:latin typeface="Cambria Math" panose="02040503050406030204" pitchFamily="18" charset="0"/>
                                      </a:rPr>
                                      <m:t>−</m:t>
                                    </m:r>
                                  </m:sup>
                                </m:sSup>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oMath>
                    </m:oMathPara>
                  </a14:m>
                  <a:endParaRPr lang="en-US" sz="2200" dirty="0">
                    <a:latin typeface="+mn-lt"/>
                  </a:endParaRPr>
                </a:p>
                <a:p>
                  <a:pPr lvl="0"/>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lim</m:t>
                                </m:r>
                              </m:e>
                              <m:lim>
                                <m:r>
                                  <a:rPr lang="en-US" sz="2200" i="1">
                                    <a:latin typeface="Cambria Math" panose="02040503050406030204" pitchFamily="18" charset="0"/>
                                  </a:rPr>
                                  <m:t>𝑥</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4</m:t>
                                    </m:r>
                                  </m:e>
                                  <m:sup>
                                    <m:r>
                                      <a:rPr lang="en-US" sz="2200" b="0" i="1" smtClean="0">
                                        <a:latin typeface="Cambria Math" panose="02040503050406030204" pitchFamily="18" charset="0"/>
                                      </a:rPr>
                                      <m:t>−</m:t>
                                    </m:r>
                                  </m:sup>
                                </m:sSup>
                              </m:lim>
                            </m:limLow>
                          </m:fName>
                          <m:e>
                            <m:r>
                              <a:rPr lang="en-US" sz="2200" b="0" i="1" smtClean="0">
                                <a:latin typeface="Cambria Math" panose="02040503050406030204" pitchFamily="18" charset="0"/>
                              </a:rPr>
                              <m:t>8−2</m:t>
                            </m:r>
                            <m:r>
                              <a:rPr lang="en-US" sz="2200" b="0" i="1" smtClean="0">
                                <a:latin typeface="Cambria Math" panose="02040503050406030204" pitchFamily="18" charset="0"/>
                              </a:rPr>
                              <m:t>𝑥</m:t>
                            </m:r>
                          </m:e>
                        </m:func>
                      </m:oMath>
                    </m:oMathPara>
                  </a14:m>
                  <a:endParaRPr lang="en-US" sz="2200" dirty="0">
                    <a:latin typeface="+mn-lt"/>
                  </a:endParaRPr>
                </a:p>
                <a:p>
                  <a:pPr lvl="0"/>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=0</m:t>
                        </m:r>
                      </m:oMath>
                    </m:oMathPara>
                  </a14:m>
                  <a:endParaRPr lang="id-ID" sz="2200" dirty="0">
                    <a:latin typeface="+mn-lt"/>
                  </a:endParaRPr>
                </a:p>
              </p:txBody>
            </p:sp>
          </mc:Choice>
          <mc:Fallback xmlns="">
            <p:sp>
              <p:nvSpPr>
                <p:cNvPr id="20" name="TextBox 19">
                  <a:extLst>
                    <a:ext uri="{FF2B5EF4-FFF2-40B4-BE49-F238E27FC236}">
                      <a16:creationId xmlns:a16="http://schemas.microsoft.com/office/drawing/2014/main" id="{8433D669-BF93-4150-9A67-86790A45E379}"/>
                    </a:ext>
                  </a:extLst>
                </p:cNvPr>
                <p:cNvSpPr txBox="1">
                  <a:spLocks noRot="1" noChangeAspect="1" noMove="1" noResize="1" noEditPoints="1" noAdjustHandles="1" noChangeArrowheads="1" noChangeShapeType="1" noTextEdit="1"/>
                </p:cNvSpPr>
                <p:nvPr/>
              </p:nvSpPr>
              <p:spPr>
                <a:xfrm>
                  <a:off x="5286226" y="2777968"/>
                  <a:ext cx="3095774" cy="2327432"/>
                </a:xfrm>
                <a:prstGeom prst="rect">
                  <a:avLst/>
                </a:prstGeom>
                <a:blipFill>
                  <a:blip r:embed="rId4"/>
                  <a:stretch>
                    <a:fillRect l="-2559" t="-1832"/>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BD5E5B-2648-F905-62C1-14B700B5AEA7}"/>
                    </a:ext>
                  </a:extLst>
                </p:cNvPr>
                <p:cNvSpPr txBox="1"/>
                <p:nvPr/>
              </p:nvSpPr>
              <p:spPr>
                <a:xfrm>
                  <a:off x="1133324" y="5278555"/>
                  <a:ext cx="7705877" cy="871585"/>
                </a:xfrm>
                <a:prstGeom prst="rect">
                  <a:avLst/>
                </a:prstGeom>
                <a:noFill/>
              </p:spPr>
              <p:txBody>
                <a:bodyPr wrap="square">
                  <a:spAutoFit/>
                </a:bodyPr>
                <a:lstStyle/>
                <a:p>
                  <a:r>
                    <a:rPr lang="en-US" sz="2200" b="0" i="0" u="none" strike="noStrike" baseline="0" dirty="0">
                      <a:latin typeface="+mn-lt"/>
                    </a:rPr>
                    <a:t>The right- and left-hand limits are equal. Thus the limit exists and</a:t>
                  </a:r>
                </a:p>
                <a:p>
                  <a:pP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lim</m:t>
                                </m:r>
                              </m:e>
                              <m:lim>
                                <m:r>
                                  <a:rPr lang="en-US" sz="2200" b="0" i="1" smtClean="0">
                                    <a:latin typeface="Cambria Math" panose="02040503050406030204" pitchFamily="18" charset="0"/>
                                  </a:rPr>
                                  <m:t>𝑥</m:t>
                                </m:r>
                                <m:r>
                                  <a:rPr lang="en-US" sz="2200" b="0" i="1" smtClean="0">
                                    <a:latin typeface="Cambria Math" panose="02040503050406030204" pitchFamily="18" charset="0"/>
                                  </a:rPr>
                                  <m:t>→4</m:t>
                                </m:r>
                              </m:lim>
                            </m:limLow>
                          </m:fName>
                          <m:e>
                            <m:r>
                              <a:rPr lang="en-US" sz="2200" b="0" i="1" smtClean="0">
                                <a:latin typeface="Cambria Math" panose="02040503050406030204" pitchFamily="18" charset="0"/>
                              </a:rPr>
                              <m:t>𝑓</m:t>
                            </m:r>
                            <m:r>
                              <a:rPr lang="en-US" sz="2200" b="0" i="1" smtClean="0">
                                <a:latin typeface="Cambria Math" panose="02040503050406030204" pitchFamily="18" charset="0"/>
                              </a:rPr>
                              <m:t>(</m:t>
                            </m:r>
                            <m:r>
                              <a:rPr lang="en-US" sz="2200" b="0" i="1" smtClean="0">
                                <a:latin typeface="Cambria Math" panose="02040503050406030204" pitchFamily="18" charset="0"/>
                              </a:rPr>
                              <m:t>𝑥</m:t>
                            </m:r>
                            <m:r>
                              <a:rPr lang="en-US" sz="2200" b="0" i="1" smtClean="0">
                                <a:latin typeface="Cambria Math" panose="02040503050406030204" pitchFamily="18" charset="0"/>
                              </a:rPr>
                              <m:t>)</m:t>
                            </m:r>
                          </m:e>
                        </m:func>
                        <m:r>
                          <a:rPr lang="en-US" sz="2200" b="0" i="1" smtClean="0">
                            <a:latin typeface="Cambria Math" panose="02040503050406030204" pitchFamily="18" charset="0"/>
                          </a:rPr>
                          <m:t>=0</m:t>
                        </m:r>
                      </m:oMath>
                    </m:oMathPara>
                  </a14:m>
                  <a:endParaRPr lang="id-ID" sz="2200" dirty="0">
                    <a:latin typeface="+mn-lt"/>
                  </a:endParaRPr>
                </a:p>
              </p:txBody>
            </p:sp>
          </mc:Choice>
          <mc:Fallback xmlns="">
            <p:sp>
              <p:nvSpPr>
                <p:cNvPr id="22" name="TextBox 21">
                  <a:extLst>
                    <a:ext uri="{FF2B5EF4-FFF2-40B4-BE49-F238E27FC236}">
                      <a16:creationId xmlns:a16="http://schemas.microsoft.com/office/drawing/2014/main" id="{CBD565C1-3DBC-4B0D-87EB-D48B980B2307}"/>
                    </a:ext>
                  </a:extLst>
                </p:cNvPr>
                <p:cNvSpPr txBox="1">
                  <a:spLocks noRot="1" noChangeAspect="1" noMove="1" noResize="1" noEditPoints="1" noAdjustHandles="1" noChangeArrowheads="1" noChangeShapeType="1" noTextEdit="1"/>
                </p:cNvSpPr>
                <p:nvPr/>
              </p:nvSpPr>
              <p:spPr>
                <a:xfrm>
                  <a:off x="1133324" y="5278555"/>
                  <a:ext cx="7705877" cy="871585"/>
                </a:xfrm>
                <a:prstGeom prst="rect">
                  <a:avLst/>
                </a:prstGeom>
                <a:blipFill>
                  <a:blip r:embed="rId5"/>
                  <a:stretch>
                    <a:fillRect l="-1028" t="-4895" b="-1399"/>
                  </a:stretch>
                </a:blipFill>
              </p:spPr>
              <p:txBody>
                <a:bodyPr/>
                <a:lstStyle/>
                <a:p>
                  <a:r>
                    <a:rPr lang="id-ID">
                      <a:noFill/>
                    </a:rPr>
                    <a:t> </a:t>
                  </a:r>
                </a:p>
              </p:txBody>
            </p:sp>
          </mc:Fallback>
        </mc:AlternateContent>
      </p:grpSp>
    </p:spTree>
    <p:extLst>
      <p:ext uri="{BB962C8B-B14F-4D97-AF65-F5344CB8AC3E}">
        <p14:creationId xmlns:p14="http://schemas.microsoft.com/office/powerpoint/2010/main" val="2505856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D9D1-D0C2-776A-3A8F-27159479D188}"/>
              </a:ext>
            </a:extLst>
          </p:cNvPr>
          <p:cNvSpPr>
            <a:spLocks noGrp="1"/>
          </p:cNvSpPr>
          <p:nvPr>
            <p:ph type="title"/>
          </p:nvPr>
        </p:nvSpPr>
        <p:spPr>
          <a:xfrm>
            <a:off x="457200" y="228600"/>
            <a:ext cx="8229600" cy="1143000"/>
          </a:xfrm>
        </p:spPr>
        <p:txBody>
          <a:bodyPr/>
          <a:lstStyle/>
          <a:p>
            <a:pPr algn="r"/>
            <a:r>
              <a:rPr lang="id-ID" b="1" dirty="0">
                <a:solidFill>
                  <a:srgbClr val="0070C0"/>
                </a:solidFill>
                <a:latin typeface="Arial" pitchFamily="34" charset="0"/>
                <a:cs typeface="Arial" pitchFamily="34" charset="0"/>
              </a:rPr>
              <a:t>The Squeeze Theorem</a:t>
            </a:r>
          </a:p>
        </p:txBody>
      </p:sp>
      <p:grpSp>
        <p:nvGrpSpPr>
          <p:cNvPr id="3" name="Group 2">
            <a:extLst>
              <a:ext uri="{FF2B5EF4-FFF2-40B4-BE49-F238E27FC236}">
                <a16:creationId xmlns:a16="http://schemas.microsoft.com/office/drawing/2014/main" id="{478CA3FE-85BF-78D6-FB26-BADFBDAD748C}"/>
              </a:ext>
            </a:extLst>
          </p:cNvPr>
          <p:cNvGrpSpPr/>
          <p:nvPr/>
        </p:nvGrpSpPr>
        <p:grpSpPr>
          <a:xfrm>
            <a:off x="1809153" y="2667000"/>
            <a:ext cx="7609170" cy="4571762"/>
            <a:chOff x="1077633" y="1776887"/>
            <a:chExt cx="7609170" cy="4571762"/>
          </a:xfrm>
        </p:grpSpPr>
        <p:grpSp>
          <p:nvGrpSpPr>
            <p:cNvPr id="4" name="Group 3">
              <a:extLst>
                <a:ext uri="{FF2B5EF4-FFF2-40B4-BE49-F238E27FC236}">
                  <a16:creationId xmlns:a16="http://schemas.microsoft.com/office/drawing/2014/main" id="{D57E2918-FEAB-D0B0-72B0-363C5851F4A4}"/>
                </a:ext>
              </a:extLst>
            </p:cNvPr>
            <p:cNvGrpSpPr/>
            <p:nvPr/>
          </p:nvGrpSpPr>
          <p:grpSpPr>
            <a:xfrm>
              <a:off x="1077633" y="1776887"/>
              <a:ext cx="7609170" cy="4063999"/>
              <a:chOff x="3818044" y="1397000"/>
              <a:chExt cx="3015369" cy="4063999"/>
            </a:xfrm>
          </p:grpSpPr>
          <p:sp>
            <p:nvSpPr>
              <p:cNvPr id="7" name="Freeform: Shape 6">
                <a:extLst>
                  <a:ext uri="{FF2B5EF4-FFF2-40B4-BE49-F238E27FC236}">
                    <a16:creationId xmlns:a16="http://schemas.microsoft.com/office/drawing/2014/main" id="{586F7BCE-6482-A8D2-F7ED-1D85CC5C1612}"/>
                  </a:ext>
                </a:extLst>
              </p:cNvPr>
              <p:cNvSpPr/>
              <p:nvPr/>
            </p:nvSpPr>
            <p:spPr>
              <a:xfrm>
                <a:off x="5263190" y="2111044"/>
                <a:ext cx="1570223" cy="3349955"/>
              </a:xfrm>
              <a:custGeom>
                <a:avLst/>
                <a:gdLst>
                  <a:gd name="connsiteX0" fmla="*/ 0 w 1507457"/>
                  <a:gd name="connsiteY0" fmla="*/ 0 h 3349955"/>
                  <a:gd name="connsiteX1" fmla="*/ 251243 w 1507457"/>
                  <a:gd name="connsiteY1" fmla="*/ 0 h 3349955"/>
                  <a:gd name="connsiteX2" fmla="*/ 251243 w 1507457"/>
                  <a:gd name="connsiteY2" fmla="*/ 0 h 3349955"/>
                  <a:gd name="connsiteX3" fmla="*/ 628107 w 1507457"/>
                  <a:gd name="connsiteY3" fmla="*/ 0 h 3349955"/>
                  <a:gd name="connsiteX4" fmla="*/ 1507457 w 1507457"/>
                  <a:gd name="connsiteY4" fmla="*/ 0 h 3349955"/>
                  <a:gd name="connsiteX5" fmla="*/ 1507457 w 1507457"/>
                  <a:gd name="connsiteY5" fmla="*/ 558326 h 3349955"/>
                  <a:gd name="connsiteX6" fmla="*/ 1507457 w 1507457"/>
                  <a:gd name="connsiteY6" fmla="*/ 558326 h 3349955"/>
                  <a:gd name="connsiteX7" fmla="*/ 1507457 w 1507457"/>
                  <a:gd name="connsiteY7" fmla="*/ 1395815 h 3349955"/>
                  <a:gd name="connsiteX8" fmla="*/ 1507457 w 1507457"/>
                  <a:gd name="connsiteY8" fmla="*/ 3349955 h 3349955"/>
                  <a:gd name="connsiteX9" fmla="*/ 628107 w 1507457"/>
                  <a:gd name="connsiteY9" fmla="*/ 3349955 h 3349955"/>
                  <a:gd name="connsiteX10" fmla="*/ 251243 w 1507457"/>
                  <a:gd name="connsiteY10" fmla="*/ 3349955 h 3349955"/>
                  <a:gd name="connsiteX11" fmla="*/ 251243 w 1507457"/>
                  <a:gd name="connsiteY11" fmla="*/ 3349955 h 3349955"/>
                  <a:gd name="connsiteX12" fmla="*/ 0 w 1507457"/>
                  <a:gd name="connsiteY12" fmla="*/ 3349955 h 3349955"/>
                  <a:gd name="connsiteX13" fmla="*/ 0 w 1507457"/>
                  <a:gd name="connsiteY13" fmla="*/ 1395815 h 3349955"/>
                  <a:gd name="connsiteX14" fmla="*/ 0 w 1507457"/>
                  <a:gd name="connsiteY14" fmla="*/ 1674978 h 3349955"/>
                  <a:gd name="connsiteX15" fmla="*/ 0 w 1507457"/>
                  <a:gd name="connsiteY15" fmla="*/ 558326 h 3349955"/>
                  <a:gd name="connsiteX16" fmla="*/ 0 w 1507457"/>
                  <a:gd name="connsiteY16" fmla="*/ 0 h 3349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7457" h="3349955">
                    <a:moveTo>
                      <a:pt x="0" y="0"/>
                    </a:moveTo>
                    <a:lnTo>
                      <a:pt x="251243" y="0"/>
                    </a:lnTo>
                    <a:lnTo>
                      <a:pt x="251243" y="0"/>
                    </a:lnTo>
                    <a:lnTo>
                      <a:pt x="628107" y="0"/>
                    </a:lnTo>
                    <a:lnTo>
                      <a:pt x="1507457" y="0"/>
                    </a:lnTo>
                    <a:lnTo>
                      <a:pt x="1507457" y="558326"/>
                    </a:lnTo>
                    <a:lnTo>
                      <a:pt x="1507457" y="558326"/>
                    </a:lnTo>
                    <a:lnTo>
                      <a:pt x="1507457" y="1395815"/>
                    </a:lnTo>
                    <a:lnTo>
                      <a:pt x="1507457" y="3349955"/>
                    </a:lnTo>
                    <a:lnTo>
                      <a:pt x="628107" y="3349955"/>
                    </a:lnTo>
                    <a:lnTo>
                      <a:pt x="251243" y="3349955"/>
                    </a:lnTo>
                    <a:lnTo>
                      <a:pt x="251243" y="3349955"/>
                    </a:lnTo>
                    <a:lnTo>
                      <a:pt x="0" y="3349955"/>
                    </a:lnTo>
                    <a:lnTo>
                      <a:pt x="0" y="1395815"/>
                    </a:lnTo>
                    <a:lnTo>
                      <a:pt x="0" y="1674978"/>
                    </a:lnTo>
                    <a:lnTo>
                      <a:pt x="0" y="558326"/>
                    </a:lnTo>
                    <a:lnTo>
                      <a:pt x="0" y="0"/>
                    </a:lnTo>
                    <a:close/>
                  </a:path>
                </a:pathLst>
              </a:custGeom>
            </p:spPr>
            <p:style>
              <a:lnRef idx="0">
                <a:schemeClr val="lt1">
                  <a:hueOff val="0"/>
                  <a:satOff val="0"/>
                  <a:lumOff val="0"/>
                  <a:alphaOff val="0"/>
                </a:schemeClr>
              </a:lnRef>
              <a:fillRef idx="1">
                <a:schemeClr val="accent1">
                  <a:tint val="50000"/>
                  <a:hueOff val="0"/>
                  <a:satOff val="0"/>
                  <a:lumOff val="0"/>
                  <a:alphaOff val="0"/>
                </a:schemeClr>
              </a:fillRef>
              <a:effectRef idx="3">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308790" tIns="117475" rIns="117475" bIns="117475" numCol="1" spcCol="1270" anchor="t" anchorCtr="0">
                <a:noAutofit/>
              </a:bodyPr>
              <a:lstStyle/>
              <a:p>
                <a:pPr marL="0" lvl="0" indent="0" algn="r" defTabSz="1644650">
                  <a:lnSpc>
                    <a:spcPct val="90000"/>
                  </a:lnSpc>
                  <a:spcBef>
                    <a:spcPct val="0"/>
                  </a:spcBef>
                  <a:spcAft>
                    <a:spcPct val="35000"/>
                  </a:spcAft>
                  <a:buNone/>
                </a:pPr>
                <a:endParaRPr lang="id-ID" sz="3700" kern="1200"/>
              </a:p>
            </p:txBody>
          </p:sp>
          <p:sp>
            <p:nvSpPr>
              <p:cNvPr id="8" name="Freeform: Shape 7">
                <a:extLst>
                  <a:ext uri="{FF2B5EF4-FFF2-40B4-BE49-F238E27FC236}">
                    <a16:creationId xmlns:a16="http://schemas.microsoft.com/office/drawing/2014/main" id="{ADDD5242-CCBC-C280-1849-71189E659B13}"/>
                  </a:ext>
                </a:extLst>
              </p:cNvPr>
              <p:cNvSpPr/>
              <p:nvPr/>
            </p:nvSpPr>
            <p:spPr>
              <a:xfrm>
                <a:off x="5263189" y="1397000"/>
                <a:ext cx="1570223" cy="715264"/>
              </a:xfrm>
              <a:custGeom>
                <a:avLst/>
                <a:gdLst>
                  <a:gd name="connsiteX0" fmla="*/ 0 w 1507457"/>
                  <a:gd name="connsiteY0" fmla="*/ 0 h 715264"/>
                  <a:gd name="connsiteX1" fmla="*/ 1507457 w 1507457"/>
                  <a:gd name="connsiteY1" fmla="*/ 0 h 715264"/>
                  <a:gd name="connsiteX2" fmla="*/ 1507457 w 1507457"/>
                  <a:gd name="connsiteY2" fmla="*/ 715264 h 715264"/>
                  <a:gd name="connsiteX3" fmla="*/ 0 w 1507457"/>
                  <a:gd name="connsiteY3" fmla="*/ 715264 h 715264"/>
                  <a:gd name="connsiteX4" fmla="*/ 0 w 1507457"/>
                  <a:gd name="connsiteY4" fmla="*/ 0 h 71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57" h="715264">
                    <a:moveTo>
                      <a:pt x="0" y="0"/>
                    </a:moveTo>
                    <a:lnTo>
                      <a:pt x="1507457" y="0"/>
                    </a:lnTo>
                    <a:lnTo>
                      <a:pt x="1507457" y="715264"/>
                    </a:lnTo>
                    <a:lnTo>
                      <a:pt x="0" y="715264"/>
                    </a:lnTo>
                    <a:lnTo>
                      <a:pt x="0" y="0"/>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11125" tIns="111125" rIns="111125" bIns="111125" numCol="1" spcCol="1270" anchor="ctr" anchorCtr="0">
                <a:noAutofit/>
              </a:bodyPr>
              <a:lstStyle/>
              <a:p>
                <a:pPr marL="0" lvl="0" indent="0" algn="ctr" defTabSz="1555750">
                  <a:lnSpc>
                    <a:spcPct val="90000"/>
                  </a:lnSpc>
                  <a:spcBef>
                    <a:spcPct val="0"/>
                  </a:spcBef>
                  <a:spcAft>
                    <a:spcPct val="35000"/>
                  </a:spcAft>
                  <a:buNone/>
                </a:pPr>
                <a:endParaRPr lang="id-ID" sz="3500" kern="1200"/>
              </a:p>
            </p:txBody>
          </p:sp>
          <p:sp>
            <p:nvSpPr>
              <p:cNvPr id="9" name="Speech Bubble: Rectangle 8">
                <a:extLst>
                  <a:ext uri="{FF2B5EF4-FFF2-40B4-BE49-F238E27FC236}">
                    <a16:creationId xmlns:a16="http://schemas.microsoft.com/office/drawing/2014/main" id="{9773D24E-1534-2366-935E-6264A73B36AB}"/>
                  </a:ext>
                </a:extLst>
              </p:cNvPr>
              <p:cNvSpPr/>
              <p:nvPr/>
            </p:nvSpPr>
            <p:spPr>
              <a:xfrm>
                <a:off x="3818044" y="2111044"/>
                <a:ext cx="1445145" cy="3110992"/>
              </a:xfrm>
              <a:prstGeom prst="wedgeRectCallout">
                <a:avLst>
                  <a:gd name="adj1" fmla="val 62500"/>
                  <a:gd name="adj2" fmla="val 20830"/>
                </a:avLst>
              </a:prstGeom>
            </p:spPr>
            <p:style>
              <a:lnRef idx="0">
                <a:schemeClr val="lt1">
                  <a:hueOff val="0"/>
                  <a:satOff val="0"/>
                  <a:lumOff val="0"/>
                  <a:alphaOff val="0"/>
                </a:schemeClr>
              </a:lnRef>
              <a:fillRef idx="1">
                <a:schemeClr val="accent1">
                  <a:tint val="50000"/>
                  <a:hueOff val="-6544756"/>
                  <a:satOff val="-351"/>
                  <a:lumOff val="5682"/>
                  <a:alphaOff val="0"/>
                </a:schemeClr>
              </a:fillRef>
              <a:effectRef idx="3">
                <a:schemeClr val="accent1">
                  <a:tint val="50000"/>
                  <a:hueOff val="-6544756"/>
                  <a:satOff val="-351"/>
                  <a:lumOff val="5682"/>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BF41CA38-DB96-6664-DCFD-23DAED47AA48}"/>
                  </a:ext>
                </a:extLst>
              </p:cNvPr>
              <p:cNvSpPr/>
              <p:nvPr/>
            </p:nvSpPr>
            <p:spPr>
              <a:xfrm>
                <a:off x="3818044" y="1512823"/>
                <a:ext cx="1445145" cy="598220"/>
              </a:xfrm>
              <a:custGeom>
                <a:avLst/>
                <a:gdLst>
                  <a:gd name="connsiteX0" fmla="*/ 0 w 1507457"/>
                  <a:gd name="connsiteY0" fmla="*/ 0 h 598220"/>
                  <a:gd name="connsiteX1" fmla="*/ 1507457 w 1507457"/>
                  <a:gd name="connsiteY1" fmla="*/ 0 h 598220"/>
                  <a:gd name="connsiteX2" fmla="*/ 1507457 w 1507457"/>
                  <a:gd name="connsiteY2" fmla="*/ 598220 h 598220"/>
                  <a:gd name="connsiteX3" fmla="*/ 0 w 1507457"/>
                  <a:gd name="connsiteY3" fmla="*/ 598220 h 598220"/>
                  <a:gd name="connsiteX4" fmla="*/ 0 w 1507457"/>
                  <a:gd name="connsiteY4" fmla="*/ 0 h 59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57" h="598220">
                    <a:moveTo>
                      <a:pt x="0" y="0"/>
                    </a:moveTo>
                    <a:lnTo>
                      <a:pt x="1507457" y="0"/>
                    </a:lnTo>
                    <a:lnTo>
                      <a:pt x="1507457" y="598220"/>
                    </a:lnTo>
                    <a:lnTo>
                      <a:pt x="0" y="598220"/>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92075" tIns="92075" rIns="92075" bIns="92075" numCol="1" spcCol="1270" anchor="ctr" anchorCtr="0">
                <a:noAutofit/>
              </a:bodyPr>
              <a:lstStyle/>
              <a:p>
                <a:pPr marL="0" lvl="0" indent="0" algn="ctr" defTabSz="1289050">
                  <a:lnSpc>
                    <a:spcPct val="90000"/>
                  </a:lnSpc>
                  <a:spcBef>
                    <a:spcPct val="0"/>
                  </a:spcBef>
                  <a:spcAft>
                    <a:spcPct val="35000"/>
                  </a:spcAft>
                  <a:buNone/>
                </a:pPr>
                <a:endParaRPr lang="id-ID" sz="2900" kern="1200"/>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578F47-FA67-3D83-4438-5625FA5FB763}"/>
                    </a:ext>
                  </a:extLst>
                </p:cNvPr>
                <p:cNvSpPr txBox="1"/>
                <p:nvPr/>
              </p:nvSpPr>
              <p:spPr>
                <a:xfrm>
                  <a:off x="5254177" y="2667000"/>
                  <a:ext cx="3432623" cy="3681649"/>
                </a:xfrm>
                <a:prstGeom prst="rect">
                  <a:avLst/>
                </a:prstGeom>
                <a:noFill/>
              </p:spPr>
              <p:txBody>
                <a:bodyPr wrap="square">
                  <a:spAutoFit/>
                </a:bodyPr>
                <a:lstStyle/>
                <a:p>
                  <a:pPr algn="l"/>
                  <a:r>
                    <a:rPr lang="en-US" sz="2200" dirty="0">
                      <a:latin typeface="+mn-lt"/>
                    </a:rPr>
                    <a:t>Suppose that </a:t>
                  </a:r>
                  <a:r>
                    <a:rPr lang="id-ID" sz="2200" dirty="0">
                      <a:latin typeface="+mn-lt"/>
                    </a:rPr>
                    <a:t>f(x) ≤ g(x) ≤ h(x) </a:t>
                  </a:r>
                  <a:r>
                    <a:rPr lang="en-US" sz="2200" b="0" i="0" u="none" strike="noStrike" baseline="0" dirty="0">
                      <a:latin typeface="+mn-lt"/>
                    </a:rPr>
                    <a:t>when </a:t>
                  </a:r>
                  <a:r>
                    <a:rPr lang="en-US" sz="2200" b="0" i="1" u="none" strike="noStrike" baseline="0" dirty="0">
                      <a:latin typeface="+mn-lt"/>
                    </a:rPr>
                    <a:t>x </a:t>
                  </a:r>
                  <a:r>
                    <a:rPr lang="en-US" sz="2200" b="0" i="0" u="none" strike="noStrike" baseline="0" dirty="0">
                      <a:latin typeface="+mn-lt"/>
                    </a:rPr>
                    <a:t>is near </a:t>
                  </a:r>
                  <a:r>
                    <a:rPr lang="en-US" sz="2200" b="0" i="1" u="none" strike="noStrike" baseline="0" dirty="0">
                      <a:latin typeface="+mn-lt"/>
                    </a:rPr>
                    <a:t>a </a:t>
                  </a:r>
                </a:p>
                <a:p>
                  <a:pPr algn="l"/>
                  <a:r>
                    <a:rPr lang="en-US" sz="2200" b="0" i="0" u="none" strike="noStrike" baseline="0" dirty="0">
                      <a:latin typeface="+mn-lt"/>
                    </a:rPr>
                    <a:t>(except </a:t>
                  </a:r>
                  <a:r>
                    <a:rPr lang="id-ID" sz="2200" b="0" i="0" u="none" strike="noStrike" baseline="0" dirty="0">
                      <a:latin typeface="+mn-lt"/>
                    </a:rPr>
                    <a:t>possibly at </a:t>
                  </a:r>
                  <a:r>
                    <a:rPr lang="id-ID" sz="2200" b="0" i="1" u="none" strike="noStrike" baseline="0" dirty="0">
                      <a:latin typeface="+mn-lt"/>
                    </a:rPr>
                    <a:t>a</a:t>
                  </a:r>
                  <a:r>
                    <a:rPr lang="id-ID" sz="2200" b="0" i="0" u="none" strike="noStrike" baseline="0" dirty="0">
                      <a:latin typeface="+mn-lt"/>
                    </a:rPr>
                    <a:t>) and</a:t>
                  </a:r>
                  <a:r>
                    <a:rPr lang="id-ID" sz="2200" dirty="0">
                      <a:latin typeface="+mn-lt"/>
                    </a:rPr>
                    <a:t> </a:t>
                  </a:r>
                  <a:endParaRPr lang="en-US" sz="2200" b="0" i="1" u="none" strike="noStrike" baseline="0" dirty="0">
                    <a:latin typeface="+mn-lt"/>
                  </a:endParaRPr>
                </a:p>
                <a:p>
                  <a:pPr algn="l"/>
                  <a14:m>
                    <m:oMathPara xmlns:m="http://schemas.openxmlformats.org/officeDocument/2006/math">
                      <m:oMathParaPr>
                        <m:jc m:val="centerGroup"/>
                      </m:oMathParaPr>
                      <m:oMath xmlns:m="http://schemas.openxmlformats.org/officeDocument/2006/math">
                        <m:func>
                          <m:funcPr>
                            <m:ctrlPr>
                              <a:rPr lang="en-US" sz="2200" b="0" i="1" u="none" strike="noStrike" baseline="0" smtClean="0">
                                <a:latin typeface="Cambria Math" panose="02040503050406030204" pitchFamily="18" charset="0"/>
                              </a:rPr>
                            </m:ctrlPr>
                          </m:funcPr>
                          <m:fName>
                            <m:limLow>
                              <m:limLowPr>
                                <m:ctrlPr>
                                  <a:rPr lang="en-US" sz="2200" b="0" i="1" u="none" strike="noStrike" baseline="0" smtClean="0">
                                    <a:latin typeface="Cambria Math" panose="02040503050406030204" pitchFamily="18" charset="0"/>
                                  </a:rPr>
                                </m:ctrlPr>
                              </m:limLowPr>
                              <m:e>
                                <m:r>
                                  <m:rPr>
                                    <m:sty m:val="p"/>
                                  </m:rPr>
                                  <a:rPr lang="en-US" sz="2200" b="0" i="0" u="none" strike="noStrike" baseline="0" smtClean="0">
                                    <a:latin typeface="Cambria Math" panose="02040503050406030204" pitchFamily="18" charset="0"/>
                                  </a:rPr>
                                  <m:t>lim</m:t>
                                </m:r>
                              </m:e>
                              <m:lim>
                                <m:r>
                                  <a:rPr lang="en-US" sz="2200" b="0" i="1" u="none" strike="noStrike" baseline="0" smtClean="0">
                                    <a:latin typeface="Cambria Math" panose="02040503050406030204" pitchFamily="18" charset="0"/>
                                  </a:rPr>
                                  <m:t>𝑥</m:t>
                                </m:r>
                                <m:r>
                                  <a:rPr lang="en-US" sz="2200" b="0" i="1" u="none" strike="noStrike" baseline="0" smtClean="0">
                                    <a:latin typeface="Cambria Math" panose="02040503050406030204" pitchFamily="18" charset="0"/>
                                  </a:rPr>
                                  <m:t>→</m:t>
                                </m:r>
                                <m:r>
                                  <a:rPr lang="en-US" sz="2200" b="0" i="1" u="none" strike="noStrike" baseline="0" smtClean="0">
                                    <a:latin typeface="Cambria Math" panose="02040503050406030204" pitchFamily="18" charset="0"/>
                                  </a:rPr>
                                  <m:t>𝑎</m:t>
                                </m:r>
                              </m:lim>
                            </m:limLow>
                          </m:fName>
                          <m:e>
                            <m:r>
                              <a:rPr lang="en-US" sz="2200" b="0" i="1" u="none" strike="noStrike" baseline="0" smtClean="0">
                                <a:latin typeface="Cambria Math" panose="02040503050406030204" pitchFamily="18" charset="0"/>
                              </a:rPr>
                              <m:t>𝑓</m:t>
                            </m:r>
                            <m:d>
                              <m:dPr>
                                <m:ctrlPr>
                                  <a:rPr lang="en-US" sz="2200" b="0" i="1" u="none" strike="noStrike" baseline="0" smtClean="0">
                                    <a:latin typeface="Cambria Math" panose="02040503050406030204" pitchFamily="18" charset="0"/>
                                  </a:rPr>
                                </m:ctrlPr>
                              </m:dPr>
                              <m:e>
                                <m:r>
                                  <a:rPr lang="en-US" sz="2200" b="0" i="1" u="none" strike="noStrike" baseline="0" smtClean="0">
                                    <a:latin typeface="Cambria Math" panose="02040503050406030204" pitchFamily="18" charset="0"/>
                                  </a:rPr>
                                  <m:t>𝑥</m:t>
                                </m:r>
                              </m:e>
                            </m:d>
                          </m:e>
                        </m:func>
                        <m:r>
                          <a:rPr lang="en-US" sz="2200" b="0" i="1" u="none" strike="noStrike" baseline="0" smtClean="0">
                            <a:latin typeface="Cambria Math" panose="02040503050406030204" pitchFamily="18" charset="0"/>
                          </a:rPr>
                          <m:t>=</m:t>
                        </m:r>
                        <m:r>
                          <a:rPr lang="en-US" sz="2200" b="0" i="1" u="none" strike="noStrike" baseline="0" smtClean="0">
                            <a:latin typeface="Cambria Math" panose="02040503050406030204" pitchFamily="18" charset="0"/>
                          </a:rPr>
                          <m:t>𝐿</m:t>
                        </m:r>
                        <m:r>
                          <a:rPr lang="en-US" sz="2200" b="0" i="1" u="none" strike="noStrike" baseline="0" smtClean="0">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lim</m:t>
                                </m:r>
                              </m:e>
                              <m:lim>
                                <m:r>
                                  <a:rPr lang="en-US" sz="2200" i="1">
                                    <a:latin typeface="Cambria Math" panose="02040503050406030204" pitchFamily="18" charset="0"/>
                                  </a:rPr>
                                  <m:t>𝑥</m:t>
                                </m:r>
                                <m:r>
                                  <a:rPr lang="en-US" sz="2200" i="1">
                                    <a:latin typeface="Cambria Math" panose="02040503050406030204" pitchFamily="18" charset="0"/>
                                  </a:rPr>
                                  <m:t>→</m:t>
                                </m:r>
                                <m:r>
                                  <a:rPr lang="en-US" sz="2200" b="0" i="1" smtClean="0">
                                    <a:latin typeface="Cambria Math" panose="02040503050406030204" pitchFamily="18" charset="0"/>
                                  </a:rPr>
                                  <m:t>𝑎</m:t>
                                </m:r>
                              </m:lim>
                            </m:limLow>
                          </m:fName>
                          <m:e>
                            <m:r>
                              <a:rPr lang="en-US" sz="2200" b="0" i="1" smtClean="0">
                                <a:latin typeface="Cambria Math" panose="02040503050406030204" pitchFamily="18" charset="0"/>
                              </a:rPr>
                              <m:t>h</m:t>
                            </m:r>
                            <m:d>
                              <m:dPr>
                                <m:ctrlPr>
                                  <a:rPr lang="en-US" sz="2200" i="1">
                                    <a:latin typeface="Cambria Math" panose="02040503050406030204" pitchFamily="18" charset="0"/>
                                  </a:rPr>
                                </m:ctrlPr>
                              </m:dPr>
                              <m:e>
                                <m:r>
                                  <a:rPr lang="en-US" sz="2200" i="1">
                                    <a:latin typeface="Cambria Math" panose="02040503050406030204" pitchFamily="18" charset="0"/>
                                  </a:rPr>
                                  <m:t>𝑥</m:t>
                                </m:r>
                              </m:e>
                            </m:d>
                          </m:e>
                        </m:func>
                      </m:oMath>
                    </m:oMathPara>
                  </a14:m>
                  <a:endParaRPr lang="en-US" sz="2200" dirty="0">
                    <a:latin typeface="+mn-lt"/>
                  </a:endParaRPr>
                </a:p>
                <a:p>
                  <a:pPr>
                    <a:defRPr/>
                  </a:pPr>
                  <a:endParaRPr lang="en-US" sz="2200" dirty="0">
                    <a:latin typeface="+mn-lt"/>
                  </a:endParaRPr>
                </a:p>
                <a:p>
                  <a:pPr>
                    <a:defRPr/>
                  </a:pPr>
                  <a:r>
                    <a:rPr lang="id-ID" sz="2200" dirty="0">
                      <a:latin typeface="+mn-lt"/>
                    </a:rPr>
                    <a:t>Then</a:t>
                  </a:r>
                  <a:endParaRPr lang="en-US" sz="2200" dirty="0">
                    <a:latin typeface="+mn-lt"/>
                  </a:endParaRPr>
                </a:p>
                <a:p>
                  <a:pPr>
                    <a:defRPr/>
                  </a:pPr>
                  <a14:m>
                    <m:oMathPara xmlns:m="http://schemas.openxmlformats.org/officeDocument/2006/math">
                      <m:oMathParaPr>
                        <m:jc m:val="centerGroup"/>
                      </m:oMathParaPr>
                      <m:oMath xmlns:m="http://schemas.openxmlformats.org/officeDocument/2006/math">
                        <m:func>
                          <m:funcPr>
                            <m:ctrlPr>
                              <a:rPr lang="en-US" sz="2200" b="0" i="1" u="none" strike="noStrike" baseline="0" smtClean="0">
                                <a:latin typeface="Cambria Math" panose="02040503050406030204" pitchFamily="18" charset="0"/>
                              </a:rPr>
                            </m:ctrlPr>
                          </m:funcPr>
                          <m:fName>
                            <m:limLow>
                              <m:limLowPr>
                                <m:ctrlPr>
                                  <a:rPr lang="en-US" sz="2200" b="0" i="1" u="none" strike="noStrike" baseline="0" smtClean="0">
                                    <a:latin typeface="Cambria Math" panose="02040503050406030204" pitchFamily="18" charset="0"/>
                                  </a:rPr>
                                </m:ctrlPr>
                              </m:limLowPr>
                              <m:e>
                                <m:r>
                                  <m:rPr>
                                    <m:sty m:val="p"/>
                                  </m:rPr>
                                  <a:rPr lang="en-US" sz="2200" b="0" i="0" u="none" strike="noStrike" baseline="0" smtClean="0">
                                    <a:latin typeface="Cambria Math" panose="02040503050406030204" pitchFamily="18" charset="0"/>
                                  </a:rPr>
                                  <m:t>lim</m:t>
                                </m:r>
                              </m:e>
                              <m:lim>
                                <m:r>
                                  <a:rPr lang="en-US" sz="2200" b="0" i="1" u="none" strike="noStrike" baseline="0" smtClean="0">
                                    <a:latin typeface="Cambria Math" panose="02040503050406030204" pitchFamily="18" charset="0"/>
                                  </a:rPr>
                                  <m:t>𝑥</m:t>
                                </m:r>
                                <m:r>
                                  <a:rPr lang="en-US" sz="2200" b="0" i="1" u="none" strike="noStrike" baseline="0" smtClean="0">
                                    <a:latin typeface="Cambria Math" panose="02040503050406030204" pitchFamily="18" charset="0"/>
                                  </a:rPr>
                                  <m:t>→</m:t>
                                </m:r>
                                <m:r>
                                  <a:rPr lang="en-US" sz="2200" b="0" i="1" u="none" strike="noStrike" baseline="0" smtClean="0">
                                    <a:latin typeface="Cambria Math" panose="02040503050406030204" pitchFamily="18" charset="0"/>
                                  </a:rPr>
                                  <m:t>𝑎</m:t>
                                </m:r>
                              </m:lim>
                            </m:limLow>
                          </m:fName>
                          <m:e>
                            <m:r>
                              <a:rPr lang="en-US" sz="2200" b="0" i="1" u="none" strike="noStrike" baseline="0" smtClean="0">
                                <a:latin typeface="Cambria Math" panose="02040503050406030204" pitchFamily="18" charset="0"/>
                              </a:rPr>
                              <m:t>𝑔</m:t>
                            </m:r>
                            <m:d>
                              <m:dPr>
                                <m:ctrlPr>
                                  <a:rPr lang="en-US" sz="2200" b="0" i="1" u="none" strike="noStrike" baseline="0" smtClean="0">
                                    <a:latin typeface="Cambria Math" panose="02040503050406030204" pitchFamily="18" charset="0"/>
                                  </a:rPr>
                                </m:ctrlPr>
                              </m:dPr>
                              <m:e>
                                <m:r>
                                  <a:rPr lang="en-US" sz="2200" b="0" i="1" u="none" strike="noStrike" baseline="0" smtClean="0">
                                    <a:latin typeface="Cambria Math" panose="02040503050406030204" pitchFamily="18" charset="0"/>
                                  </a:rPr>
                                  <m:t>𝑥</m:t>
                                </m:r>
                              </m:e>
                            </m:d>
                          </m:e>
                        </m:func>
                        <m:r>
                          <a:rPr lang="en-US" sz="2200" b="0" i="1" u="none" strike="noStrike" baseline="0" smtClean="0">
                            <a:latin typeface="Cambria Math" panose="02040503050406030204" pitchFamily="18" charset="0"/>
                          </a:rPr>
                          <m:t>=</m:t>
                        </m:r>
                        <m:r>
                          <a:rPr lang="en-US" sz="2200" b="0" i="1" u="none" strike="noStrike" baseline="0" smtClean="0">
                            <a:latin typeface="Cambria Math" panose="02040503050406030204" pitchFamily="18" charset="0"/>
                          </a:rPr>
                          <m:t>𝐿</m:t>
                        </m:r>
                      </m:oMath>
                    </m:oMathPara>
                  </a14:m>
                  <a:endParaRPr lang="en-US" sz="2200" dirty="0">
                    <a:latin typeface="+mn-lt"/>
                  </a:endParaRPr>
                </a:p>
                <a:p>
                  <a:pPr algn="l"/>
                  <a:endParaRPr lang="en-US" sz="2200" dirty="0">
                    <a:latin typeface="+mn-lt"/>
                  </a:endParaRPr>
                </a:p>
                <a:p>
                  <a:pPr>
                    <a:defRPr/>
                  </a:pPr>
                  <a:endParaRPr lang="en-US" sz="2200" dirty="0">
                    <a:latin typeface="+mn-lt"/>
                  </a:endParaRPr>
                </a:p>
                <a:p>
                  <a:pPr>
                    <a:defRPr/>
                  </a:pPr>
                  <a:endParaRPr lang="id-ID" sz="2200" dirty="0">
                    <a:latin typeface="+mn-lt"/>
                  </a:endParaRPr>
                </a:p>
              </p:txBody>
            </p:sp>
          </mc:Choice>
          <mc:Fallback xmlns="">
            <p:sp>
              <p:nvSpPr>
                <p:cNvPr id="36" name="TextBox 35">
                  <a:extLst>
                    <a:ext uri="{FF2B5EF4-FFF2-40B4-BE49-F238E27FC236}">
                      <a16:creationId xmlns:a16="http://schemas.microsoft.com/office/drawing/2014/main" id="{9872A0F8-59D9-4B84-A101-FBA058F72F0D}"/>
                    </a:ext>
                  </a:extLst>
                </p:cNvPr>
                <p:cNvSpPr txBox="1">
                  <a:spLocks noRot="1" noChangeAspect="1" noMove="1" noResize="1" noEditPoints="1" noAdjustHandles="1" noChangeArrowheads="1" noChangeShapeType="1" noTextEdit="1"/>
                </p:cNvSpPr>
                <p:nvPr/>
              </p:nvSpPr>
              <p:spPr>
                <a:xfrm>
                  <a:off x="5254177" y="2667000"/>
                  <a:ext cx="3432623" cy="3681649"/>
                </a:xfrm>
                <a:prstGeom prst="rect">
                  <a:avLst/>
                </a:prstGeom>
                <a:blipFill>
                  <a:blip r:embed="rId2"/>
                  <a:stretch>
                    <a:fillRect l="-2309" t="-1161"/>
                  </a:stretch>
                </a:blipFill>
              </p:spPr>
              <p:txBody>
                <a:bodyPr/>
                <a:lstStyle/>
                <a:p>
                  <a:r>
                    <a:rPr lang="id-ID">
                      <a:noFill/>
                    </a:rPr>
                    <a:t> </a:t>
                  </a:r>
                </a:p>
              </p:txBody>
            </p:sp>
          </mc:Fallback>
        </mc:AlternateContent>
        <p:pic>
          <p:nvPicPr>
            <p:cNvPr id="6" name="Picture 5">
              <a:extLst>
                <a:ext uri="{FF2B5EF4-FFF2-40B4-BE49-F238E27FC236}">
                  <a16:creationId xmlns:a16="http://schemas.microsoft.com/office/drawing/2014/main" id="{A8CF93CE-EDAB-23BE-F521-E53F4E1BE366}"/>
                </a:ext>
              </a:extLst>
            </p:cNvPr>
            <p:cNvPicPr>
              <a:picLocks noChangeAspect="1"/>
            </p:cNvPicPr>
            <p:nvPr/>
          </p:nvPicPr>
          <p:blipFill>
            <a:blip r:embed="rId3"/>
            <a:stretch>
              <a:fillRect/>
            </a:stretch>
          </p:blipFill>
          <p:spPr>
            <a:xfrm>
              <a:off x="1268927" y="2927980"/>
              <a:ext cx="3226873" cy="2101220"/>
            </a:xfrm>
            <a:prstGeom prst="rect">
              <a:avLst/>
            </a:prstGeom>
          </p:spPr>
        </p:pic>
      </p:grpSp>
    </p:spTree>
    <p:extLst>
      <p:ext uri="{BB962C8B-B14F-4D97-AF65-F5344CB8AC3E}">
        <p14:creationId xmlns:p14="http://schemas.microsoft.com/office/powerpoint/2010/main" val="2425682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BDBB-DA5E-942F-0299-494B4CC6EF96}"/>
              </a:ext>
            </a:extLst>
          </p:cNvPr>
          <p:cNvSpPr>
            <a:spLocks noGrp="1"/>
          </p:cNvSpPr>
          <p:nvPr>
            <p:ph type="title"/>
          </p:nvPr>
        </p:nvSpPr>
        <p:spPr>
          <a:xfrm>
            <a:off x="457200" y="228600"/>
            <a:ext cx="8229600" cy="1143000"/>
          </a:xfrm>
        </p:spPr>
        <p:txBody>
          <a:bodyPr/>
          <a:lstStyle/>
          <a:p>
            <a:pPr algn="r"/>
            <a:r>
              <a:rPr lang="id-ID" b="1" dirty="0">
                <a:solidFill>
                  <a:srgbClr val="0070C0"/>
                </a:solidFill>
                <a:latin typeface="Arial" pitchFamily="34" charset="0"/>
                <a:cs typeface="Arial" pitchFamily="34" charset="0"/>
              </a:rPr>
              <a:t>Example </a:t>
            </a:r>
            <a:r>
              <a:rPr lang="en-US" b="1" dirty="0">
                <a:solidFill>
                  <a:srgbClr val="0070C0"/>
                </a:solidFill>
                <a:latin typeface="Arial" pitchFamily="34" charset="0"/>
                <a:cs typeface="Arial" pitchFamily="34" charset="0"/>
              </a:rPr>
              <a:t>8</a:t>
            </a:r>
            <a:r>
              <a:rPr lang="id-ID" b="1" dirty="0">
                <a:solidFill>
                  <a:srgbClr val="0070C0"/>
                </a:solidFill>
                <a:latin typeface="Arial" pitchFamily="34" charset="0"/>
                <a:cs typeface="Arial" pitchFamily="34" charset="0"/>
              </a:rPr>
              <a:t> </a:t>
            </a:r>
          </a:p>
        </p:txBody>
      </p:sp>
      <p:grpSp>
        <p:nvGrpSpPr>
          <p:cNvPr id="3" name="Group 2">
            <a:extLst>
              <a:ext uri="{FF2B5EF4-FFF2-40B4-BE49-F238E27FC236}">
                <a16:creationId xmlns:a16="http://schemas.microsoft.com/office/drawing/2014/main" id="{2605B9FD-8C5C-F13A-EECD-D780C82A3DC4}"/>
              </a:ext>
            </a:extLst>
          </p:cNvPr>
          <p:cNvGrpSpPr/>
          <p:nvPr/>
        </p:nvGrpSpPr>
        <p:grpSpPr>
          <a:xfrm>
            <a:off x="1186278" y="1950208"/>
            <a:ext cx="8382001" cy="4498975"/>
            <a:chOff x="1981200" y="1673226"/>
            <a:chExt cx="8382001" cy="4498975"/>
          </a:xfrm>
        </p:grpSpPr>
        <p:grpSp>
          <p:nvGrpSpPr>
            <p:cNvPr id="4" name="Group 3">
              <a:extLst>
                <a:ext uri="{FF2B5EF4-FFF2-40B4-BE49-F238E27FC236}">
                  <a16:creationId xmlns:a16="http://schemas.microsoft.com/office/drawing/2014/main" id="{2983879A-AA99-0E8A-0A48-7A6B79FE965F}"/>
                </a:ext>
              </a:extLst>
            </p:cNvPr>
            <p:cNvGrpSpPr/>
            <p:nvPr/>
          </p:nvGrpSpPr>
          <p:grpSpPr>
            <a:xfrm>
              <a:off x="1981200" y="1673226"/>
              <a:ext cx="8382001" cy="4498975"/>
              <a:chOff x="1981200" y="1673226"/>
              <a:chExt cx="8382001" cy="4498975"/>
            </a:xfrm>
          </p:grpSpPr>
          <p:grpSp>
            <p:nvGrpSpPr>
              <p:cNvPr id="6" name="Group 5">
                <a:extLst>
                  <a:ext uri="{FF2B5EF4-FFF2-40B4-BE49-F238E27FC236}">
                    <a16:creationId xmlns:a16="http://schemas.microsoft.com/office/drawing/2014/main" id="{63DA6FCE-BCC9-BA0C-3203-54BC7318F2A1}"/>
                  </a:ext>
                </a:extLst>
              </p:cNvPr>
              <p:cNvGrpSpPr/>
              <p:nvPr/>
            </p:nvGrpSpPr>
            <p:grpSpPr>
              <a:xfrm>
                <a:off x="1981200" y="1673226"/>
                <a:ext cx="8382001" cy="4498975"/>
                <a:chOff x="609599" y="1673225"/>
                <a:chExt cx="8018662" cy="4498975"/>
              </a:xfrm>
            </p:grpSpPr>
            <p:grpSp>
              <p:nvGrpSpPr>
                <p:cNvPr id="8" name="Group 7">
                  <a:extLst>
                    <a:ext uri="{FF2B5EF4-FFF2-40B4-BE49-F238E27FC236}">
                      <a16:creationId xmlns:a16="http://schemas.microsoft.com/office/drawing/2014/main" id="{9BC6A4A7-BC10-FC7F-A9E7-940E4FC6C3E7}"/>
                    </a:ext>
                  </a:extLst>
                </p:cNvPr>
                <p:cNvGrpSpPr/>
                <p:nvPr/>
              </p:nvGrpSpPr>
              <p:grpSpPr>
                <a:xfrm>
                  <a:off x="609599" y="1673225"/>
                  <a:ext cx="8018662" cy="4498975"/>
                  <a:chOff x="609599" y="1673225"/>
                  <a:chExt cx="8018662" cy="4498975"/>
                </a:xfrm>
              </p:grpSpPr>
              <p:sp>
                <p:nvSpPr>
                  <p:cNvPr id="24" name="Freeform: Shape 23">
                    <a:extLst>
                      <a:ext uri="{FF2B5EF4-FFF2-40B4-BE49-F238E27FC236}">
                        <a16:creationId xmlns:a16="http://schemas.microsoft.com/office/drawing/2014/main" id="{98AB3D77-9BFC-EB14-CDCC-A4E40D7F9EA4}"/>
                      </a:ext>
                    </a:extLst>
                  </p:cNvPr>
                  <p:cNvSpPr/>
                  <p:nvPr/>
                </p:nvSpPr>
                <p:spPr>
                  <a:xfrm>
                    <a:off x="609599" y="1673225"/>
                    <a:ext cx="4009331" cy="2249488"/>
                  </a:xfrm>
                  <a:custGeom>
                    <a:avLst/>
                    <a:gdLst>
                      <a:gd name="connsiteX0" fmla="*/ 0 w 2249487"/>
                      <a:gd name="connsiteY0" fmla="*/ 0 h 4009330"/>
                      <a:gd name="connsiteX1" fmla="*/ 1874565 w 2249487"/>
                      <a:gd name="connsiteY1" fmla="*/ 0 h 4009330"/>
                      <a:gd name="connsiteX2" fmla="*/ 2249487 w 2249487"/>
                      <a:gd name="connsiteY2" fmla="*/ 374922 h 4009330"/>
                      <a:gd name="connsiteX3" fmla="*/ 2249487 w 2249487"/>
                      <a:gd name="connsiteY3" fmla="*/ 4009330 h 4009330"/>
                      <a:gd name="connsiteX4" fmla="*/ 0 w 2249487"/>
                      <a:gd name="connsiteY4" fmla="*/ 4009330 h 4009330"/>
                      <a:gd name="connsiteX5" fmla="*/ 0 w 2249487"/>
                      <a:gd name="connsiteY5" fmla="*/ 0 h 400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9487" h="4009330">
                        <a:moveTo>
                          <a:pt x="0" y="4009329"/>
                        </a:moveTo>
                        <a:lnTo>
                          <a:pt x="0" y="668236"/>
                        </a:lnTo>
                        <a:cubicBezTo>
                          <a:pt x="0" y="299179"/>
                          <a:pt x="94179" y="1"/>
                          <a:pt x="210355" y="1"/>
                        </a:cubicBezTo>
                        <a:lnTo>
                          <a:pt x="2249487" y="1"/>
                        </a:lnTo>
                        <a:lnTo>
                          <a:pt x="2249487" y="4009329"/>
                        </a:lnTo>
                        <a:lnTo>
                          <a:pt x="0" y="4009329"/>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19608" tIns="419607" rIns="419608" bIns="981981" numCol="1" spcCol="1270" anchor="ctr" anchorCtr="0">
                    <a:noAutofit/>
                  </a:bodyPr>
                  <a:lstStyle/>
                  <a:p>
                    <a:pPr algn="ctr" defTabSz="2622550">
                      <a:lnSpc>
                        <a:spcPct val="90000"/>
                      </a:lnSpc>
                      <a:spcBef>
                        <a:spcPct val="0"/>
                      </a:spcBef>
                      <a:spcAft>
                        <a:spcPct val="35000"/>
                      </a:spcAft>
                    </a:pPr>
                    <a:endParaRPr lang="en-US" sz="5900"/>
                  </a:p>
                </p:txBody>
              </p:sp>
              <p:sp>
                <p:nvSpPr>
                  <p:cNvPr id="25" name="Freeform: Shape 24">
                    <a:extLst>
                      <a:ext uri="{FF2B5EF4-FFF2-40B4-BE49-F238E27FC236}">
                        <a16:creationId xmlns:a16="http://schemas.microsoft.com/office/drawing/2014/main" id="{6E32F2DC-2EB0-F800-D72B-67FB7FA47658}"/>
                      </a:ext>
                    </a:extLst>
                  </p:cNvPr>
                  <p:cNvSpPr/>
                  <p:nvPr/>
                </p:nvSpPr>
                <p:spPr>
                  <a:xfrm>
                    <a:off x="4618930" y="1673225"/>
                    <a:ext cx="4009330" cy="2249487"/>
                  </a:xfrm>
                  <a:custGeom>
                    <a:avLst/>
                    <a:gdLst>
                      <a:gd name="connsiteX0" fmla="*/ 0 w 4009330"/>
                      <a:gd name="connsiteY0" fmla="*/ 0 h 2249487"/>
                      <a:gd name="connsiteX1" fmla="*/ 3634408 w 4009330"/>
                      <a:gd name="connsiteY1" fmla="*/ 0 h 2249487"/>
                      <a:gd name="connsiteX2" fmla="*/ 4009330 w 4009330"/>
                      <a:gd name="connsiteY2" fmla="*/ 374922 h 2249487"/>
                      <a:gd name="connsiteX3" fmla="*/ 4009330 w 4009330"/>
                      <a:gd name="connsiteY3" fmla="*/ 2249487 h 2249487"/>
                      <a:gd name="connsiteX4" fmla="*/ 0 w 4009330"/>
                      <a:gd name="connsiteY4" fmla="*/ 2249487 h 2249487"/>
                      <a:gd name="connsiteX5" fmla="*/ 0 w 4009330"/>
                      <a:gd name="connsiteY5" fmla="*/ 0 h 224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9330" h="2249487">
                        <a:moveTo>
                          <a:pt x="0" y="0"/>
                        </a:moveTo>
                        <a:lnTo>
                          <a:pt x="3634408" y="0"/>
                        </a:lnTo>
                        <a:cubicBezTo>
                          <a:pt x="3841472" y="0"/>
                          <a:pt x="4009330" y="167858"/>
                          <a:pt x="4009330" y="374922"/>
                        </a:cubicBezTo>
                        <a:lnTo>
                          <a:pt x="4009330" y="2249487"/>
                        </a:lnTo>
                        <a:lnTo>
                          <a:pt x="0" y="2249487"/>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419608" tIns="419608" rIns="419608" bIns="981980" numCol="1" spcCol="1270" anchor="ctr" anchorCtr="0">
                    <a:noAutofit/>
                  </a:bodyPr>
                  <a:lstStyle/>
                  <a:p>
                    <a:pPr algn="ctr" defTabSz="2622550">
                      <a:lnSpc>
                        <a:spcPct val="90000"/>
                      </a:lnSpc>
                      <a:spcBef>
                        <a:spcPct val="0"/>
                      </a:spcBef>
                      <a:spcAft>
                        <a:spcPct val="35000"/>
                      </a:spcAft>
                    </a:pPr>
                    <a:endParaRPr lang="en-US" sz="5900"/>
                  </a:p>
                </p:txBody>
              </p:sp>
              <p:sp>
                <p:nvSpPr>
                  <p:cNvPr id="26" name="Freeform: Shape 25">
                    <a:extLst>
                      <a:ext uri="{FF2B5EF4-FFF2-40B4-BE49-F238E27FC236}">
                        <a16:creationId xmlns:a16="http://schemas.microsoft.com/office/drawing/2014/main" id="{604159C4-83FF-9369-64E1-C94CAB8AE667}"/>
                      </a:ext>
                    </a:extLst>
                  </p:cNvPr>
                  <p:cNvSpPr/>
                  <p:nvPr/>
                </p:nvSpPr>
                <p:spPr>
                  <a:xfrm>
                    <a:off x="609600" y="3922711"/>
                    <a:ext cx="4009330" cy="2249488"/>
                  </a:xfrm>
                  <a:custGeom>
                    <a:avLst/>
                    <a:gdLst>
                      <a:gd name="connsiteX0" fmla="*/ 0 w 4009330"/>
                      <a:gd name="connsiteY0" fmla="*/ 0 h 2249487"/>
                      <a:gd name="connsiteX1" fmla="*/ 3634408 w 4009330"/>
                      <a:gd name="connsiteY1" fmla="*/ 0 h 2249487"/>
                      <a:gd name="connsiteX2" fmla="*/ 4009330 w 4009330"/>
                      <a:gd name="connsiteY2" fmla="*/ 374922 h 2249487"/>
                      <a:gd name="connsiteX3" fmla="*/ 4009330 w 4009330"/>
                      <a:gd name="connsiteY3" fmla="*/ 2249487 h 2249487"/>
                      <a:gd name="connsiteX4" fmla="*/ 0 w 4009330"/>
                      <a:gd name="connsiteY4" fmla="*/ 2249487 h 2249487"/>
                      <a:gd name="connsiteX5" fmla="*/ 0 w 4009330"/>
                      <a:gd name="connsiteY5" fmla="*/ 0 h 224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9330" h="2249487">
                        <a:moveTo>
                          <a:pt x="4009330" y="2249487"/>
                        </a:moveTo>
                        <a:lnTo>
                          <a:pt x="374922" y="2249487"/>
                        </a:lnTo>
                        <a:cubicBezTo>
                          <a:pt x="167858" y="2249487"/>
                          <a:pt x="0" y="2081629"/>
                          <a:pt x="0" y="1874565"/>
                        </a:cubicBezTo>
                        <a:lnTo>
                          <a:pt x="0" y="0"/>
                        </a:lnTo>
                        <a:lnTo>
                          <a:pt x="4009330" y="0"/>
                        </a:lnTo>
                        <a:lnTo>
                          <a:pt x="4009330" y="2249487"/>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419608" tIns="981981" rIns="419608" bIns="419608" numCol="1" spcCol="1270" anchor="ctr" anchorCtr="0">
                    <a:noAutofit/>
                  </a:bodyPr>
                  <a:lstStyle/>
                  <a:p>
                    <a:pPr algn="ctr" defTabSz="2622550">
                      <a:lnSpc>
                        <a:spcPct val="90000"/>
                      </a:lnSpc>
                      <a:spcBef>
                        <a:spcPct val="0"/>
                      </a:spcBef>
                      <a:spcAft>
                        <a:spcPct val="35000"/>
                      </a:spcAft>
                    </a:pPr>
                    <a:endParaRPr lang="en-US" sz="5900"/>
                  </a:p>
                </p:txBody>
              </p:sp>
              <p:sp>
                <p:nvSpPr>
                  <p:cNvPr id="27" name="Freeform: Shape 26">
                    <a:extLst>
                      <a:ext uri="{FF2B5EF4-FFF2-40B4-BE49-F238E27FC236}">
                        <a16:creationId xmlns:a16="http://schemas.microsoft.com/office/drawing/2014/main" id="{4B642EC7-D2BA-CC8F-BED2-50AE2F10B41D}"/>
                      </a:ext>
                    </a:extLst>
                  </p:cNvPr>
                  <p:cNvSpPr/>
                  <p:nvPr/>
                </p:nvSpPr>
                <p:spPr>
                  <a:xfrm>
                    <a:off x="4618930" y="3922712"/>
                    <a:ext cx="4009331" cy="2249488"/>
                  </a:xfrm>
                  <a:custGeom>
                    <a:avLst/>
                    <a:gdLst>
                      <a:gd name="connsiteX0" fmla="*/ 0 w 2249487"/>
                      <a:gd name="connsiteY0" fmla="*/ 0 h 4009330"/>
                      <a:gd name="connsiteX1" fmla="*/ 1874565 w 2249487"/>
                      <a:gd name="connsiteY1" fmla="*/ 0 h 4009330"/>
                      <a:gd name="connsiteX2" fmla="*/ 2249487 w 2249487"/>
                      <a:gd name="connsiteY2" fmla="*/ 374922 h 4009330"/>
                      <a:gd name="connsiteX3" fmla="*/ 2249487 w 2249487"/>
                      <a:gd name="connsiteY3" fmla="*/ 4009330 h 4009330"/>
                      <a:gd name="connsiteX4" fmla="*/ 0 w 2249487"/>
                      <a:gd name="connsiteY4" fmla="*/ 4009330 h 4009330"/>
                      <a:gd name="connsiteX5" fmla="*/ 0 w 2249487"/>
                      <a:gd name="connsiteY5" fmla="*/ 0 h 400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9487" h="4009330">
                        <a:moveTo>
                          <a:pt x="2249487" y="1"/>
                        </a:moveTo>
                        <a:lnTo>
                          <a:pt x="2249487" y="3341094"/>
                        </a:lnTo>
                        <a:cubicBezTo>
                          <a:pt x="2249487" y="3710151"/>
                          <a:pt x="2155308" y="4009329"/>
                          <a:pt x="2039132" y="4009329"/>
                        </a:cubicBezTo>
                        <a:lnTo>
                          <a:pt x="0" y="4009329"/>
                        </a:lnTo>
                        <a:lnTo>
                          <a:pt x="0" y="1"/>
                        </a:lnTo>
                        <a:lnTo>
                          <a:pt x="2249487" y="1"/>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419608" tIns="981979" rIns="419609" bIns="419610" numCol="1" spcCol="1270" anchor="ctr" anchorCtr="0">
                    <a:noAutofit/>
                  </a:bodyPr>
                  <a:lstStyle/>
                  <a:p>
                    <a:pPr algn="ctr" defTabSz="2622550">
                      <a:lnSpc>
                        <a:spcPct val="90000"/>
                      </a:lnSpc>
                      <a:spcBef>
                        <a:spcPct val="0"/>
                      </a:spcBef>
                      <a:spcAft>
                        <a:spcPct val="35000"/>
                      </a:spcAft>
                    </a:pPr>
                    <a:endParaRPr lang="en-US" sz="5900"/>
                  </a:p>
                </p:txBody>
              </p:sp>
              <p:sp>
                <p:nvSpPr>
                  <p:cNvPr id="28" name="Freeform: Shape 27">
                    <a:extLst>
                      <a:ext uri="{FF2B5EF4-FFF2-40B4-BE49-F238E27FC236}">
                        <a16:creationId xmlns:a16="http://schemas.microsoft.com/office/drawing/2014/main" id="{E508EFFD-671E-3B0D-7F9D-F73FE5301FBD}"/>
                      </a:ext>
                    </a:extLst>
                  </p:cNvPr>
                  <p:cNvSpPr/>
                  <p:nvPr/>
                </p:nvSpPr>
                <p:spPr>
                  <a:xfrm>
                    <a:off x="2935035" y="2853294"/>
                    <a:ext cx="3367789" cy="2138835"/>
                  </a:xfrm>
                  <a:custGeom>
                    <a:avLst/>
                    <a:gdLst>
                      <a:gd name="connsiteX0" fmla="*/ 0 w 3367789"/>
                      <a:gd name="connsiteY0" fmla="*/ 356480 h 2138835"/>
                      <a:gd name="connsiteX1" fmla="*/ 356480 w 3367789"/>
                      <a:gd name="connsiteY1" fmla="*/ 0 h 2138835"/>
                      <a:gd name="connsiteX2" fmla="*/ 3011309 w 3367789"/>
                      <a:gd name="connsiteY2" fmla="*/ 0 h 2138835"/>
                      <a:gd name="connsiteX3" fmla="*/ 3367789 w 3367789"/>
                      <a:gd name="connsiteY3" fmla="*/ 356480 h 2138835"/>
                      <a:gd name="connsiteX4" fmla="*/ 3367789 w 3367789"/>
                      <a:gd name="connsiteY4" fmla="*/ 1782355 h 2138835"/>
                      <a:gd name="connsiteX5" fmla="*/ 3011309 w 3367789"/>
                      <a:gd name="connsiteY5" fmla="*/ 2138835 h 2138835"/>
                      <a:gd name="connsiteX6" fmla="*/ 356480 w 3367789"/>
                      <a:gd name="connsiteY6" fmla="*/ 2138835 h 2138835"/>
                      <a:gd name="connsiteX7" fmla="*/ 0 w 3367789"/>
                      <a:gd name="connsiteY7" fmla="*/ 1782355 h 2138835"/>
                      <a:gd name="connsiteX8" fmla="*/ 0 w 3367789"/>
                      <a:gd name="connsiteY8" fmla="*/ 356480 h 213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7789" h="2138835">
                        <a:moveTo>
                          <a:pt x="0" y="356480"/>
                        </a:moveTo>
                        <a:cubicBezTo>
                          <a:pt x="0" y="159602"/>
                          <a:pt x="159602" y="0"/>
                          <a:pt x="356480" y="0"/>
                        </a:cubicBezTo>
                        <a:lnTo>
                          <a:pt x="3011309" y="0"/>
                        </a:lnTo>
                        <a:cubicBezTo>
                          <a:pt x="3208187" y="0"/>
                          <a:pt x="3367789" y="159602"/>
                          <a:pt x="3367789" y="356480"/>
                        </a:cubicBezTo>
                        <a:lnTo>
                          <a:pt x="3367789" y="1782355"/>
                        </a:lnTo>
                        <a:cubicBezTo>
                          <a:pt x="3367789" y="1979233"/>
                          <a:pt x="3208187" y="2138835"/>
                          <a:pt x="3011309" y="2138835"/>
                        </a:cubicBezTo>
                        <a:lnTo>
                          <a:pt x="356480" y="2138835"/>
                        </a:lnTo>
                        <a:cubicBezTo>
                          <a:pt x="159602" y="2138835"/>
                          <a:pt x="0" y="1979233"/>
                          <a:pt x="0" y="1782355"/>
                        </a:cubicBezTo>
                        <a:lnTo>
                          <a:pt x="0" y="356480"/>
                        </a:lnTo>
                        <a:close/>
                      </a:path>
                    </a:pathLst>
                  </a:custGeom>
                </p:spPr>
                <p:style>
                  <a:lnRef idx="0">
                    <a:schemeClr val="lt1">
                      <a:hueOff val="0"/>
                      <a:satOff val="0"/>
                      <a:lumOff val="0"/>
                      <a:alphaOff val="0"/>
                    </a:schemeClr>
                  </a:lnRef>
                  <a:fillRef idx="3">
                    <a:schemeClr val="accent2">
                      <a:tint val="40000"/>
                      <a:hueOff val="0"/>
                      <a:satOff val="0"/>
                      <a:lumOff val="0"/>
                      <a:alphaOff val="0"/>
                    </a:schemeClr>
                  </a:fillRef>
                  <a:effectRef idx="3">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348249" tIns="348249" rIns="348249" bIns="348249" numCol="1" spcCol="1270" anchor="ctr" anchorCtr="0">
                    <a:noAutofit/>
                  </a:bodyPr>
                  <a:lstStyle/>
                  <a:p>
                    <a:pPr algn="ctr" defTabSz="2844800">
                      <a:lnSpc>
                        <a:spcPct val="90000"/>
                      </a:lnSpc>
                      <a:spcBef>
                        <a:spcPct val="0"/>
                      </a:spcBef>
                      <a:spcAft>
                        <a:spcPct val="35000"/>
                      </a:spcAft>
                    </a:pPr>
                    <a:endParaRPr lang="en-US" sz="6400" dirty="0"/>
                  </a:p>
                </p:txBody>
              </p:sp>
            </p:grpSp>
            <p:grpSp>
              <p:nvGrpSpPr>
                <p:cNvPr id="9" name="Group 8">
                  <a:extLst>
                    <a:ext uri="{FF2B5EF4-FFF2-40B4-BE49-F238E27FC236}">
                      <a16:creationId xmlns:a16="http://schemas.microsoft.com/office/drawing/2014/main" id="{5059AD8A-5C14-F55E-486A-BADEA4117AFC}"/>
                    </a:ext>
                  </a:extLst>
                </p:cNvPr>
                <p:cNvGrpSpPr/>
                <p:nvPr/>
              </p:nvGrpSpPr>
              <p:grpSpPr>
                <a:xfrm>
                  <a:off x="972476" y="1884999"/>
                  <a:ext cx="7655784" cy="4098640"/>
                  <a:chOff x="972476" y="1884999"/>
                  <a:chExt cx="7655784" cy="4098640"/>
                </a:xfrm>
              </p:grpSpPr>
              <p:grpSp>
                <p:nvGrpSpPr>
                  <p:cNvPr id="10" name="Group 9">
                    <a:extLst>
                      <a:ext uri="{FF2B5EF4-FFF2-40B4-BE49-F238E27FC236}">
                        <a16:creationId xmlns:a16="http://schemas.microsoft.com/office/drawing/2014/main" id="{8113B820-A656-A148-CCAD-415BC1E72092}"/>
                      </a:ext>
                    </a:extLst>
                  </p:cNvPr>
                  <p:cNvGrpSpPr/>
                  <p:nvPr/>
                </p:nvGrpSpPr>
                <p:grpSpPr>
                  <a:xfrm>
                    <a:off x="4740423" y="1905000"/>
                    <a:ext cx="3869084" cy="1905000"/>
                    <a:chOff x="4740423" y="1905000"/>
                    <a:chExt cx="3869084" cy="1905000"/>
                  </a:xfrm>
                </p:grpSpPr>
                <mc:AlternateContent xmlns:mc="http://schemas.openxmlformats.org/markup-compatibility/2006" xmlns:a14="http://schemas.microsoft.com/office/drawing/2010/main">
                  <mc:Choice Requires="a14">
                    <p:sp>
                      <p:nvSpPr>
                        <p:cNvPr id="22" name="Object 2">
                          <a:extLst>
                            <a:ext uri="{FF2B5EF4-FFF2-40B4-BE49-F238E27FC236}">
                              <a16:creationId xmlns:a16="http://schemas.microsoft.com/office/drawing/2014/main" id="{CD45B970-CA4A-A412-0147-1972565F6207}"/>
                            </a:ext>
                          </a:extLst>
                        </p:cNvPr>
                        <p:cNvSpPr txBox="1"/>
                        <p:nvPr/>
                      </p:nvSpPr>
                      <p:spPr>
                        <a:xfrm>
                          <a:off x="6324600" y="2539998"/>
                          <a:ext cx="2284907" cy="1270002"/>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  −1≤</m:t>
                                </m:r>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sin</m:t>
                                    </m:r>
                                  </m:fName>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𝑥</m:t>
                                        </m:r>
                                      </m:den>
                                    </m:f>
                                  </m:e>
                                </m:func>
                                <m:r>
                                  <a:rPr lang="en-US" sz="2000" i="1">
                                    <a:solidFill>
                                      <a:srgbClr val="000000"/>
                                    </a:solidFill>
                                    <a:latin typeface="Cambria Math" panose="02040503050406030204" pitchFamily="18" charset="0"/>
                                  </a:rPr>
                                  <m:t>≤1,</m:t>
                                </m:r>
                                <m:r>
                                  <m:rPr>
                                    <m:nor/>
                                  </m:rPr>
                                  <a:rPr lang="en-US" sz="2000">
                                    <a:solidFill>
                                      <a:srgbClr val="000000"/>
                                    </a:solidFill>
                                    <a:latin typeface="Cambria Math" panose="02040503050406030204" pitchFamily="18" charset="0"/>
                                  </a:rPr>
                                  <m:t> </m:t>
                                </m:r>
                              </m:oMath>
                            </m:oMathPara>
                          </a14:m>
                          <a:endParaRPr lang="en-US" sz="200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𝑥</m:t>
                                    </m:r>
                                  </m:e>
                                  <m:sup>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𝑥</m:t>
                                    </m:r>
                                  </m:e>
                                  <m:sup>
                                    <m:r>
                                      <a:rPr lang="en-US" sz="2000" i="1">
                                        <a:solidFill>
                                          <a:srgbClr val="000000"/>
                                        </a:solidFill>
                                        <a:latin typeface="Cambria Math" panose="02040503050406030204" pitchFamily="18" charset="0"/>
                                      </a:rPr>
                                      <m:t>2</m:t>
                                    </m:r>
                                  </m:sup>
                                </m:sSup>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sin</m:t>
                                    </m:r>
                                  </m:fName>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𝑥</m:t>
                                        </m:r>
                                      </m:den>
                                    </m:f>
                                  </m:e>
                                </m:func>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𝑥</m:t>
                                    </m:r>
                                  </m:e>
                                  <m:sup>
                                    <m:r>
                                      <a:rPr lang="en-US" sz="2000" i="1">
                                        <a:solidFill>
                                          <a:srgbClr val="000000"/>
                                        </a:solidFill>
                                        <a:latin typeface="Cambria Math" panose="02040503050406030204" pitchFamily="18" charset="0"/>
                                      </a:rPr>
                                      <m:t>2</m:t>
                                    </m:r>
                                  </m:sup>
                                </m:sSup>
                              </m:oMath>
                            </m:oMathPara>
                          </a14:m>
                          <a:endParaRPr lang="en-US" sz="2000" dirty="0"/>
                        </a:p>
                      </p:txBody>
                    </p:sp>
                  </mc:Choice>
                  <mc:Fallback xmlns="">
                    <p:sp>
                      <p:nvSpPr>
                        <p:cNvPr id="3" name="Object 2"/>
                        <p:cNvSpPr txBox="1">
                          <a:spLocks noRot="1" noChangeAspect="1" noMove="1" noResize="1" noEditPoints="1" noAdjustHandles="1" noChangeArrowheads="1" noChangeShapeType="1" noTextEdit="1"/>
                        </p:cNvSpPr>
                        <p:nvPr/>
                      </p:nvSpPr>
                      <p:spPr>
                        <a:xfrm>
                          <a:off x="6324600" y="2539998"/>
                          <a:ext cx="2284907" cy="1270002"/>
                        </a:xfrm>
                        <a:prstGeom prst="rect">
                          <a:avLst/>
                        </a:prstGeom>
                        <a:blipFill>
                          <a:blip r:embed="rId3"/>
                          <a:stretch>
                            <a:fillRect/>
                          </a:stretch>
                        </a:blipFill>
                      </p:spPr>
                      <p:txBody>
                        <a:bodyPr/>
                        <a:lstStyle/>
                        <a:p>
                          <a:r>
                            <a:rPr lang="id-ID">
                              <a:noFill/>
                            </a:rPr>
                            <a:t> </a:t>
                          </a:r>
                        </a:p>
                      </p:txBody>
                    </p:sp>
                  </mc:Fallback>
                </mc:AlternateContent>
                <p:sp>
                  <p:nvSpPr>
                    <p:cNvPr id="23" name="TextBox 22">
                      <a:extLst>
                        <a:ext uri="{FF2B5EF4-FFF2-40B4-BE49-F238E27FC236}">
                          <a16:creationId xmlns:a16="http://schemas.microsoft.com/office/drawing/2014/main" id="{2E3A3C61-DC73-BC74-993B-EF008B0A42B0}"/>
                        </a:ext>
                      </a:extLst>
                    </p:cNvPr>
                    <p:cNvSpPr txBox="1"/>
                    <p:nvPr/>
                  </p:nvSpPr>
                  <p:spPr>
                    <a:xfrm>
                      <a:off x="4740423" y="1905000"/>
                      <a:ext cx="3641577" cy="1015663"/>
                    </a:xfrm>
                    <a:prstGeom prst="rect">
                      <a:avLst/>
                    </a:prstGeom>
                    <a:noFill/>
                  </p:spPr>
                  <p:txBody>
                    <a:bodyPr wrap="square">
                      <a:spAutoFit/>
                    </a:bodyPr>
                    <a:lstStyle/>
                    <a:p>
                      <a:pPr algn="r"/>
                      <a:r>
                        <a:rPr lang="en-US" sz="2000" dirty="0">
                          <a:latin typeface="Arial" pitchFamily="34" charset="0"/>
                          <a:cs typeface="Arial" pitchFamily="34" charset="0"/>
                        </a:rPr>
                        <a:t>Remember </a:t>
                      </a:r>
                      <a:r>
                        <a:rPr lang="id-ID" sz="2000" dirty="0">
                          <a:latin typeface="Arial" pitchFamily="34" charset="0"/>
                          <a:cs typeface="Arial" pitchFamily="34" charset="0"/>
                        </a:rPr>
                        <a:t>-1 ≤ sin </a:t>
                      </a:r>
                      <a:r>
                        <a:rPr lang="en-US" sz="2000" dirty="0">
                          <a:latin typeface="Arial" pitchFamily="34" charset="0"/>
                        </a:rPr>
                        <a:t>x</a:t>
                      </a:r>
                      <a:r>
                        <a:rPr lang="id-ID" sz="2000" dirty="0">
                          <a:latin typeface="Arial" pitchFamily="34" charset="0"/>
                          <a:cs typeface="Arial" pitchFamily="34" charset="0"/>
                        </a:rPr>
                        <a:t> ≤ 1 </a:t>
                      </a:r>
                      <a:r>
                        <a:rPr lang="en-US" sz="2000" dirty="0">
                          <a:latin typeface="Arial" pitchFamily="34" charset="0"/>
                          <a:cs typeface="Arial" pitchFamily="34" charset="0"/>
                        </a:rPr>
                        <a:t>for every real number </a:t>
                      </a:r>
                      <a:r>
                        <a:rPr lang="id-ID" sz="2000" dirty="0">
                          <a:latin typeface="Arial" pitchFamily="34" charset="0"/>
                          <a:cs typeface="Arial" pitchFamily="34" charset="0"/>
                        </a:rPr>
                        <a:t>t</a:t>
                      </a:r>
                      <a:r>
                        <a:rPr lang="en-US" sz="2000" dirty="0">
                          <a:latin typeface="Arial" pitchFamily="34" charset="0"/>
                          <a:cs typeface="Arial" pitchFamily="34" charset="0"/>
                        </a:rPr>
                        <a:t>, so that</a:t>
                      </a:r>
                      <a:endParaRPr lang="id-ID" sz="2000" dirty="0">
                        <a:latin typeface="Arial" pitchFamily="34" charset="0"/>
                        <a:cs typeface="Arial" pitchFamily="34" charset="0"/>
                      </a:endParaRPr>
                    </a:p>
                    <a:p>
                      <a:endParaRPr lang="id-ID" sz="2000" dirty="0">
                        <a:latin typeface="Arial" pitchFamily="34" charset="0"/>
                        <a:cs typeface="Arial" pitchFamily="34" charset="0"/>
                      </a:endParaRPr>
                    </a:p>
                  </p:txBody>
                </p:sp>
              </p:grpSp>
              <p:grpSp>
                <p:nvGrpSpPr>
                  <p:cNvPr id="11" name="Group 10">
                    <a:extLst>
                      <a:ext uri="{FF2B5EF4-FFF2-40B4-BE49-F238E27FC236}">
                        <a16:creationId xmlns:a16="http://schemas.microsoft.com/office/drawing/2014/main" id="{CB4686BE-C692-BEB1-1832-8949DA86FEBF}"/>
                      </a:ext>
                    </a:extLst>
                  </p:cNvPr>
                  <p:cNvGrpSpPr/>
                  <p:nvPr/>
                </p:nvGrpSpPr>
                <p:grpSpPr>
                  <a:xfrm>
                    <a:off x="5316405" y="4704758"/>
                    <a:ext cx="3311855" cy="1010242"/>
                    <a:chOff x="5316405" y="4704758"/>
                    <a:chExt cx="3311855" cy="1010242"/>
                  </a:xfrm>
                </p:grpSpPr>
                <mc:AlternateContent xmlns:mc="http://schemas.openxmlformats.org/markup-compatibility/2006" xmlns:a14="http://schemas.microsoft.com/office/drawing/2010/main">
                  <mc:Choice Requires="a14">
                    <p:sp>
                      <p:nvSpPr>
                        <p:cNvPr id="20" name="Object 5">
                          <a:extLst>
                            <a:ext uri="{FF2B5EF4-FFF2-40B4-BE49-F238E27FC236}">
                              <a16:creationId xmlns:a16="http://schemas.microsoft.com/office/drawing/2014/main" id="{849B386B-EC4F-C70D-09D2-E4173B443D25}"/>
                            </a:ext>
                          </a:extLst>
                        </p:cNvPr>
                        <p:cNvSpPr txBox="1"/>
                        <p:nvPr/>
                      </p:nvSpPr>
                      <p:spPr bwMode="auto">
                        <a:xfrm>
                          <a:off x="5316405" y="5203825"/>
                          <a:ext cx="3311855" cy="51117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unc>
                                  <m:funcPr>
                                    <m:ctrlPr>
                                      <a:rPr lang="id-ID" sz="2000" i="1">
                                        <a:solidFill>
                                          <a:srgbClr val="000000"/>
                                        </a:solidFill>
                                        <a:latin typeface="Cambria Math" panose="02040503050406030204" pitchFamily="18" charset="0"/>
                                      </a:rPr>
                                    </m:ctrlPr>
                                  </m:funcPr>
                                  <m:fName>
                                    <m:limLow>
                                      <m:limLowPr>
                                        <m:ctrlPr>
                                          <a:rPr lang="id-ID" sz="2000" i="1">
                                            <a:solidFill>
                                              <a:srgbClr val="000000"/>
                                            </a:solidFill>
                                            <a:latin typeface="Cambria Math" panose="02040503050406030204" pitchFamily="18" charset="0"/>
                                          </a:rPr>
                                        </m:ctrlPr>
                                      </m:limLowPr>
                                      <m:e>
                                        <m:r>
                                          <m:rPr>
                                            <m:sty m:val="p"/>
                                          </m:rPr>
                                          <a:rPr lang="id-ID" sz="2000">
                                            <a:solidFill>
                                              <a:srgbClr val="000000"/>
                                            </a:solidFill>
                                            <a:latin typeface="Cambria Math" panose="02040503050406030204" pitchFamily="18" charset="0"/>
                                          </a:rPr>
                                          <m:t>lim</m:t>
                                        </m:r>
                                      </m:e>
                                      <m:lim>
                                        <m:r>
                                          <a:rPr lang="id-ID" sz="2000" i="1">
                                            <a:solidFill>
                                              <a:srgbClr val="000000"/>
                                            </a:solidFill>
                                            <a:latin typeface="Cambria Math" panose="02040503050406030204" pitchFamily="18" charset="0"/>
                                          </a:rPr>
                                          <m:t>𝑥</m:t>
                                        </m:r>
                                        <m:r>
                                          <a:rPr lang="id-ID" sz="2000" i="1">
                                            <a:solidFill>
                                              <a:srgbClr val="000000"/>
                                            </a:solidFill>
                                            <a:latin typeface="Cambria Math" panose="02040503050406030204" pitchFamily="18" charset="0"/>
                                          </a:rPr>
                                          <m:t>→0</m:t>
                                        </m:r>
                                      </m:lim>
                                    </m:limLow>
                                  </m:fName>
                                  <m:e>
                                    <m:r>
                                      <a:rPr lang="id-ID" sz="2000" i="1">
                                        <a:solidFill>
                                          <a:srgbClr val="000000"/>
                                        </a:solidFill>
                                        <a:latin typeface="Cambria Math" panose="02040503050406030204" pitchFamily="18" charset="0"/>
                                      </a:rPr>
                                      <m:t>−</m:t>
                                    </m:r>
                                  </m:e>
                                </m:func>
                                <m:sSup>
                                  <m:sSupPr>
                                    <m:ctrlPr>
                                      <a:rPr lang="id-ID" sz="2000" i="1">
                                        <a:solidFill>
                                          <a:srgbClr val="000000"/>
                                        </a:solidFill>
                                        <a:latin typeface="Cambria Math" panose="02040503050406030204" pitchFamily="18" charset="0"/>
                                      </a:rPr>
                                    </m:ctrlPr>
                                  </m:sSupPr>
                                  <m:e>
                                    <m:r>
                                      <a:rPr lang="id-ID" sz="2000" i="1">
                                        <a:solidFill>
                                          <a:srgbClr val="000000"/>
                                        </a:solidFill>
                                        <a:latin typeface="Cambria Math" panose="02040503050406030204" pitchFamily="18" charset="0"/>
                                      </a:rPr>
                                      <m:t>𝑥</m:t>
                                    </m:r>
                                  </m:e>
                                  <m:sup>
                                    <m:r>
                                      <a:rPr lang="id-ID"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=0 </m:t>
                                </m:r>
                                <m:r>
                                  <a:rPr lang="en-US" sz="2000" i="1">
                                    <a:solidFill>
                                      <a:srgbClr val="000000"/>
                                    </a:solidFill>
                                    <a:latin typeface="Cambria Math" panose="02040503050406030204" pitchFamily="18" charset="0"/>
                                  </a:rPr>
                                  <m:t>𝑎𝑛𝑑</m:t>
                                </m:r>
                                <m:func>
                                  <m:funcPr>
                                    <m:ctrlPr>
                                      <a:rPr lang="id-ID" sz="2000" i="1">
                                        <a:solidFill>
                                          <a:srgbClr val="000000"/>
                                        </a:solidFill>
                                        <a:latin typeface="Cambria Math" panose="02040503050406030204" pitchFamily="18" charset="0"/>
                                      </a:rPr>
                                    </m:ctrlPr>
                                  </m:funcPr>
                                  <m:fName>
                                    <m:limLow>
                                      <m:limLowPr>
                                        <m:ctrlPr>
                                          <a:rPr lang="id-ID" sz="2000" i="1">
                                            <a:solidFill>
                                              <a:srgbClr val="000000"/>
                                            </a:solidFill>
                                            <a:latin typeface="Cambria Math" panose="02040503050406030204" pitchFamily="18" charset="0"/>
                                          </a:rPr>
                                        </m:ctrlPr>
                                      </m:limLowPr>
                                      <m:e>
                                        <m:r>
                                          <m:rPr>
                                            <m:sty m:val="p"/>
                                          </m:rPr>
                                          <a:rPr lang="id-ID" sz="2000">
                                            <a:solidFill>
                                              <a:srgbClr val="000000"/>
                                            </a:solidFill>
                                            <a:latin typeface="Cambria Math" panose="02040503050406030204" pitchFamily="18" charset="0"/>
                                          </a:rPr>
                                          <m:t>lim</m:t>
                                        </m:r>
                                      </m:e>
                                      <m:lim>
                                        <m:r>
                                          <a:rPr lang="id-ID" sz="2000" i="1">
                                            <a:solidFill>
                                              <a:srgbClr val="000000"/>
                                            </a:solidFill>
                                            <a:latin typeface="Cambria Math" panose="02040503050406030204" pitchFamily="18" charset="0"/>
                                          </a:rPr>
                                          <m:t>𝑥</m:t>
                                        </m:r>
                                        <m:r>
                                          <a:rPr lang="id-ID" sz="2000" i="1">
                                            <a:solidFill>
                                              <a:srgbClr val="000000"/>
                                            </a:solidFill>
                                            <a:latin typeface="Cambria Math" panose="02040503050406030204" pitchFamily="18" charset="0"/>
                                          </a:rPr>
                                          <m:t>→0</m:t>
                                        </m:r>
                                      </m:lim>
                                    </m:limLow>
                                  </m:fName>
                                  <m:e>
                                    <m:sSup>
                                      <m:sSupPr>
                                        <m:ctrlPr>
                                          <a:rPr lang="id-ID" sz="2000" i="1">
                                            <a:solidFill>
                                              <a:srgbClr val="000000"/>
                                            </a:solidFill>
                                            <a:latin typeface="Cambria Math" panose="02040503050406030204" pitchFamily="18" charset="0"/>
                                          </a:rPr>
                                        </m:ctrlPr>
                                      </m:sSupPr>
                                      <m:e>
                                        <m:r>
                                          <a:rPr lang="id-ID" sz="2000" i="1">
                                            <a:solidFill>
                                              <a:srgbClr val="000000"/>
                                            </a:solidFill>
                                            <a:latin typeface="Cambria Math" panose="02040503050406030204" pitchFamily="18" charset="0"/>
                                          </a:rPr>
                                          <m:t>𝑥</m:t>
                                        </m:r>
                                      </m:e>
                                      <m:sup>
                                        <m:r>
                                          <a:rPr lang="id-ID" sz="2000" i="1">
                                            <a:solidFill>
                                              <a:srgbClr val="000000"/>
                                            </a:solidFill>
                                            <a:latin typeface="Cambria Math" panose="02040503050406030204" pitchFamily="18" charset="0"/>
                                          </a:rPr>
                                          <m:t>2</m:t>
                                        </m:r>
                                      </m:sup>
                                    </m:sSup>
                                  </m:e>
                                </m:func>
                                <m:r>
                                  <a:rPr lang="id-ID" sz="2000" i="1">
                                    <a:solidFill>
                                      <a:srgbClr val="000000"/>
                                    </a:solidFill>
                                    <a:latin typeface="Cambria Math" panose="02040503050406030204" pitchFamily="18" charset="0"/>
                                  </a:rPr>
                                  <m:t>=0</m:t>
                                </m:r>
                              </m:oMath>
                            </m:oMathPara>
                          </a14:m>
                          <a:endParaRPr lang="id-ID" sz="2000" dirty="0"/>
                        </a:p>
                      </p:txBody>
                    </p:sp>
                  </mc:Choice>
                  <mc:Fallback xmlns="">
                    <p:sp>
                      <p:nvSpPr>
                        <p:cNvPr id="6" name="Object 5"/>
                        <p:cNvSpPr txBox="1">
                          <a:spLocks noRot="1" noChangeAspect="1" noMove="1" noResize="1" noEditPoints="1" noAdjustHandles="1" noChangeArrowheads="1" noChangeShapeType="1" noTextEdit="1"/>
                        </p:cNvSpPr>
                        <p:nvPr/>
                      </p:nvSpPr>
                      <p:spPr bwMode="auto">
                        <a:xfrm>
                          <a:off x="5316405" y="5203825"/>
                          <a:ext cx="3311855" cy="511175"/>
                        </a:xfrm>
                        <a:prstGeom prst="rect">
                          <a:avLst/>
                        </a:prstGeom>
                        <a:blipFill>
                          <a:blip r:embed="rId4"/>
                          <a:stretch>
                            <a:fillRect/>
                          </a:stretch>
                        </a:blipFill>
                        <a:ln>
                          <a:noFill/>
                        </a:ln>
                      </p:spPr>
                      <p:txBody>
                        <a:bodyPr/>
                        <a:lstStyle/>
                        <a:p>
                          <a:r>
                            <a:rPr lang="id-ID">
                              <a:noFill/>
                            </a:rPr>
                            <a:t> </a:t>
                          </a:r>
                        </a:p>
                      </p:txBody>
                    </p:sp>
                  </mc:Fallback>
                </mc:AlternateContent>
                <p:sp>
                  <p:nvSpPr>
                    <p:cNvPr id="21" name="TextBox 20">
                      <a:extLst>
                        <a:ext uri="{FF2B5EF4-FFF2-40B4-BE49-F238E27FC236}">
                          <a16:creationId xmlns:a16="http://schemas.microsoft.com/office/drawing/2014/main" id="{8C3B0F4A-13E2-80CC-E216-EB9F9FBA7C5B}"/>
                        </a:ext>
                      </a:extLst>
                    </p:cNvPr>
                    <p:cNvSpPr txBox="1"/>
                    <p:nvPr/>
                  </p:nvSpPr>
                  <p:spPr>
                    <a:xfrm>
                      <a:off x="6330066" y="4704758"/>
                      <a:ext cx="1850576" cy="400110"/>
                    </a:xfrm>
                    <a:prstGeom prst="rect">
                      <a:avLst/>
                    </a:prstGeom>
                    <a:noFill/>
                  </p:spPr>
                  <p:txBody>
                    <a:bodyPr wrap="square">
                      <a:spAutoFit/>
                    </a:bodyPr>
                    <a:lstStyle/>
                    <a:p>
                      <a:r>
                        <a:rPr lang="en-US" sz="2000" dirty="0">
                          <a:latin typeface="Arial" pitchFamily="34" charset="0"/>
                          <a:cs typeface="Arial" pitchFamily="34" charset="0"/>
                        </a:rPr>
                        <a:t>We know that</a:t>
                      </a:r>
                    </a:p>
                  </p:txBody>
                </p:sp>
              </p:grpSp>
              <p:grpSp>
                <p:nvGrpSpPr>
                  <p:cNvPr id="12" name="Group 11">
                    <a:extLst>
                      <a:ext uri="{FF2B5EF4-FFF2-40B4-BE49-F238E27FC236}">
                        <a16:creationId xmlns:a16="http://schemas.microsoft.com/office/drawing/2014/main" id="{FBF556D1-78F3-CDE0-2720-919A16BA8415}"/>
                      </a:ext>
                    </a:extLst>
                  </p:cNvPr>
                  <p:cNvGrpSpPr/>
                  <p:nvPr/>
                </p:nvGrpSpPr>
                <p:grpSpPr>
                  <a:xfrm>
                    <a:off x="972476" y="1960527"/>
                    <a:ext cx="1336133" cy="1238309"/>
                    <a:chOff x="972476" y="1960527"/>
                    <a:chExt cx="1336133" cy="1238309"/>
                  </a:xfrm>
                </p:grpSpPr>
                <mc:AlternateContent xmlns:mc="http://schemas.openxmlformats.org/markup-compatibility/2006" xmlns:a14="http://schemas.microsoft.com/office/drawing/2010/main">
                  <mc:Choice Requires="a14">
                    <p:graphicFrame>
                      <p:nvGraphicFramePr>
                        <p:cNvPr id="18" name="Object 17">
                          <a:extLst>
                            <a:ext uri="{FF2B5EF4-FFF2-40B4-BE49-F238E27FC236}">
                              <a16:creationId xmlns:a16="http://schemas.microsoft.com/office/drawing/2014/main" id="{43BC54B1-EC58-A9D2-9821-652E642917AE}"/>
                            </a:ext>
                          </a:extLst>
                        </p:cNvPr>
                        <p:cNvGraphicFramePr>
                          <a:graphicFrameLocks noChangeAspect="1"/>
                        </p:cNvGraphicFramePr>
                        <p:nvPr/>
                      </p:nvGraphicFramePr>
                      <p:xfrm>
                        <a:off x="1016384" y="2509861"/>
                        <a:ext cx="1292225" cy="688975"/>
                      </p:xfrm>
                      <a:graphic>
                        <a:graphicData uri="http://schemas.openxmlformats.org/presentationml/2006/ole">
                          <mc:AlternateContent>
                            <mc:Choice xmlns:v="urn:schemas-microsoft-com:vml" Requires="v">
                              <p:oleObj name="Equation" r:id="rId5" imgW="736560" imgH="393480" progId="Equation.3">
                                <p:embed/>
                              </p:oleObj>
                            </mc:Choice>
                            <mc:Fallback>
                              <p:oleObj name="Equation" r:id="rId5" imgW="736560" imgH="393480" progId="Equation.3">
                                <p:embed/>
                                <p:pic>
                                  <p:nvPicPr>
                                    <p:cNvPr id="54" name="Object 53">
                                      <a:extLst>
                                        <a:ext uri="{FF2B5EF4-FFF2-40B4-BE49-F238E27FC236}">
                                          <a16:creationId xmlns:a16="http://schemas.microsoft.com/office/drawing/2014/main" id="{92C95861-DD35-4EA2-B4C6-1BB0E3962DAF}"/>
                                        </a:ext>
                                      </a:extLst>
                                    </p:cNvPr>
                                    <p:cNvPicPr>
                                      <a:picLocks noChangeAspect="1" noChangeArrowheads="1"/>
                                    </p:cNvPicPr>
                                    <p:nvPr/>
                                  </p:nvPicPr>
                                  <p:blipFill>
                                    <a:blip r:embed="rId6"/>
                                    <a:srcRect/>
                                    <a:stretch>
                                      <a:fillRect/>
                                    </a:stretch>
                                  </p:blipFill>
                                  <p:spPr bwMode="auto">
                                    <a:xfrm>
                                      <a:off x="1016384" y="2509861"/>
                                      <a:ext cx="1292225" cy="6889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2" name="Object 1"/>
                        <p:cNvGraphicFramePr>
                          <a:graphicFrameLocks noChangeAspect="1"/>
                        </p:cNvGraphicFramePr>
                        <p:nvPr>
                          <p:extLst>
                            <p:ext uri="{D42A27DB-BD31-4B8C-83A1-F6EECF244321}">
                              <p14:modId xmlns:p14="http://schemas.microsoft.com/office/powerpoint/2010/main" val="4027597642"/>
                            </p:ext>
                          </p:extLst>
                        </p:nvPr>
                      </p:nvGraphicFramePr>
                      <p:xfrm>
                        <a:off x="1016384" y="2509861"/>
                        <a:ext cx="1292225" cy="688975"/>
                      </p:xfrm>
                      <a:graphic>
                        <a:graphicData uri="http://schemas.openxmlformats.org/presentationml/2006/ole">
                          <mc:AlternateContent>
                            <mc:Choice xmlns:v="urn:schemas-microsoft-com:vml" Requires="v">
                              <p:oleObj name="Equation" r:id="rId10" imgW="736560" imgH="393480" progId="Equation.3">
                                <p:embed/>
                              </p:oleObj>
                            </mc:Choice>
                            <mc:Fallback>
                              <p:oleObj name="Equation" r:id="rId10" imgW="736560" imgH="393480" progId="Equation.3">
                                <p:embed/>
                                <p:pic>
                                  <p:nvPicPr>
                                    <p:cNvPr id="0" name="Object 1"/>
                                    <p:cNvPicPr>
                                      <a:picLocks noChangeAspect="1" noChangeArrowheads="1"/>
                                    </p:cNvPicPr>
                                    <p:nvPr/>
                                  </p:nvPicPr>
                                  <p:blipFill>
                                    <a:blip r:embed="rId11"/>
                                    <a:srcRect/>
                                    <a:stretch>
                                      <a:fillRect/>
                                    </a:stretch>
                                  </p:blipFill>
                                  <p:spPr bwMode="auto">
                                    <a:xfrm>
                                      <a:off x="1016384" y="2509861"/>
                                      <a:ext cx="12922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sp>
                  <p:nvSpPr>
                    <p:cNvPr id="19" name="TextBox 18">
                      <a:extLst>
                        <a:ext uri="{FF2B5EF4-FFF2-40B4-BE49-F238E27FC236}">
                          <a16:creationId xmlns:a16="http://schemas.microsoft.com/office/drawing/2014/main" id="{D53EFD26-A106-1808-8D97-1614D45AD92A}"/>
                        </a:ext>
                      </a:extLst>
                    </p:cNvPr>
                    <p:cNvSpPr txBox="1"/>
                    <p:nvPr/>
                  </p:nvSpPr>
                  <p:spPr>
                    <a:xfrm>
                      <a:off x="972476" y="1960527"/>
                      <a:ext cx="1252778" cy="400110"/>
                    </a:xfrm>
                    <a:prstGeom prst="rect">
                      <a:avLst/>
                    </a:prstGeom>
                    <a:noFill/>
                  </p:spPr>
                  <p:txBody>
                    <a:bodyPr wrap="square">
                      <a:spAutoFit/>
                    </a:bodyPr>
                    <a:lstStyle/>
                    <a:p>
                      <a:r>
                        <a:rPr lang="en-US" sz="2000" dirty="0">
                          <a:latin typeface="Arial" pitchFamily="34" charset="0"/>
                          <a:cs typeface="Arial" pitchFamily="34" charset="0"/>
                        </a:rPr>
                        <a:t>Lets f</a:t>
                      </a:r>
                      <a:r>
                        <a:rPr lang="id-ID" sz="2000" dirty="0">
                          <a:latin typeface="Arial" pitchFamily="34" charset="0"/>
                          <a:cs typeface="Arial" pitchFamily="34" charset="0"/>
                        </a:rPr>
                        <a:t>ind</a:t>
                      </a:r>
                    </a:p>
                  </p:txBody>
                </p:sp>
              </p:grpSp>
              <p:grpSp>
                <p:nvGrpSpPr>
                  <p:cNvPr id="13" name="Group 12">
                    <a:extLst>
                      <a:ext uri="{FF2B5EF4-FFF2-40B4-BE49-F238E27FC236}">
                        <a16:creationId xmlns:a16="http://schemas.microsoft.com/office/drawing/2014/main" id="{9B8EC84C-6F87-9888-D83A-2189F85A624D}"/>
                      </a:ext>
                    </a:extLst>
                  </p:cNvPr>
                  <p:cNvGrpSpPr/>
                  <p:nvPr/>
                </p:nvGrpSpPr>
                <p:grpSpPr>
                  <a:xfrm>
                    <a:off x="4036323" y="1884999"/>
                    <a:ext cx="1133666" cy="4098640"/>
                    <a:chOff x="4036323" y="1884999"/>
                    <a:chExt cx="1133666" cy="4098640"/>
                  </a:xfrm>
                </p:grpSpPr>
                <p:sp>
                  <p:nvSpPr>
                    <p:cNvPr id="14" name="Rectangle 13">
                      <a:extLst>
                        <a:ext uri="{FF2B5EF4-FFF2-40B4-BE49-F238E27FC236}">
                          <a16:creationId xmlns:a16="http://schemas.microsoft.com/office/drawing/2014/main" id="{92024BF4-4F11-0ED7-2024-6FACBF0099A7}"/>
                        </a:ext>
                      </a:extLst>
                    </p:cNvPr>
                    <p:cNvSpPr/>
                    <p:nvPr/>
                  </p:nvSpPr>
                  <p:spPr>
                    <a:xfrm>
                      <a:off x="4036323" y="1884999"/>
                      <a:ext cx="512501"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
                  <p:nvSpPr>
                    <p:cNvPr id="15" name="Rectangle 14">
                      <a:extLst>
                        <a:ext uri="{FF2B5EF4-FFF2-40B4-BE49-F238E27FC236}">
                          <a16:creationId xmlns:a16="http://schemas.microsoft.com/office/drawing/2014/main" id="{B35BEF2A-25B7-06AE-93F4-7BDB932E936A}"/>
                        </a:ext>
                      </a:extLst>
                    </p:cNvPr>
                    <p:cNvSpPr/>
                    <p:nvPr/>
                  </p:nvSpPr>
                  <p:spPr>
                    <a:xfrm>
                      <a:off x="4657488" y="5049635"/>
                      <a:ext cx="512501"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3</a:t>
                      </a:r>
                    </a:p>
                  </p:txBody>
                </p:sp>
                <p:sp>
                  <p:nvSpPr>
                    <p:cNvPr id="16" name="Rectangle 15">
                      <a:extLst>
                        <a:ext uri="{FF2B5EF4-FFF2-40B4-BE49-F238E27FC236}">
                          <a16:creationId xmlns:a16="http://schemas.microsoft.com/office/drawing/2014/main" id="{EE6CD71D-6564-7DD2-A987-9150C61B20F9}"/>
                        </a:ext>
                      </a:extLst>
                    </p:cNvPr>
                    <p:cNvSpPr/>
                    <p:nvPr/>
                  </p:nvSpPr>
                  <p:spPr>
                    <a:xfrm>
                      <a:off x="4606773" y="1905000"/>
                      <a:ext cx="518635"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2</a:t>
                      </a:r>
                    </a:p>
                  </p:txBody>
                </p:sp>
                <p:sp>
                  <p:nvSpPr>
                    <p:cNvPr id="17" name="Rectangle 16">
                      <a:extLst>
                        <a:ext uri="{FF2B5EF4-FFF2-40B4-BE49-F238E27FC236}">
                          <a16:creationId xmlns:a16="http://schemas.microsoft.com/office/drawing/2014/main" id="{674D7DFC-D2FB-09D0-8B85-C3201A3B1BEE}"/>
                        </a:ext>
                      </a:extLst>
                    </p:cNvPr>
                    <p:cNvSpPr/>
                    <p:nvPr/>
                  </p:nvSpPr>
                  <p:spPr>
                    <a:xfrm>
                      <a:off x="4046391" y="5060309"/>
                      <a:ext cx="518635"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4</a:t>
                      </a:r>
                    </a:p>
                  </p:txBody>
                </p:sp>
              </p:grpSp>
            </p:grpSp>
          </p:grpSp>
          <p:pic>
            <p:nvPicPr>
              <p:cNvPr id="7" name="Picture 6">
                <a:extLst>
                  <a:ext uri="{FF2B5EF4-FFF2-40B4-BE49-F238E27FC236}">
                    <a16:creationId xmlns:a16="http://schemas.microsoft.com/office/drawing/2014/main" id="{EB422F79-9783-1868-0BE0-9770F84BDE2B}"/>
                  </a:ext>
                </a:extLst>
              </p:cNvPr>
              <p:cNvPicPr>
                <a:picLocks noChangeAspect="1"/>
              </p:cNvPicPr>
              <p:nvPr/>
            </p:nvPicPr>
            <p:blipFill>
              <a:blip r:embed="rId12"/>
              <a:stretch>
                <a:fillRect/>
              </a:stretch>
            </p:blipFill>
            <p:spPr>
              <a:xfrm>
                <a:off x="4811441" y="2902575"/>
                <a:ext cx="2696529" cy="2065241"/>
              </a:xfrm>
              <a:prstGeom prst="rect">
                <a:avLst/>
              </a:prstGeom>
            </p:spPr>
          </p:pic>
        </p:grpSp>
        <mc:AlternateContent xmlns:mc="http://schemas.openxmlformats.org/markup-compatibility/2006" xmlns:a14="http://schemas.microsoft.com/office/drawing/2010/main">
          <mc:Choice Requires="a14">
            <p:sp>
              <p:nvSpPr>
                <p:cNvPr id="5" name="Object 7">
                  <a:extLst>
                    <a:ext uri="{FF2B5EF4-FFF2-40B4-BE49-F238E27FC236}">
                      <a16:creationId xmlns:a16="http://schemas.microsoft.com/office/drawing/2014/main" id="{F6A1067A-F405-2FC3-246C-0F54CD1D596C}"/>
                    </a:ext>
                  </a:extLst>
                </p:cNvPr>
                <p:cNvSpPr txBox="1"/>
                <p:nvPr/>
              </p:nvSpPr>
              <p:spPr bwMode="auto">
                <a:xfrm>
                  <a:off x="3128463" y="5279232"/>
                  <a:ext cx="2005012" cy="68897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unc>
                          <m:funcPr>
                            <m:ctrlPr>
                              <a:rPr lang="en-US" sz="2000" i="1">
                                <a:solidFill>
                                  <a:srgbClr val="000000"/>
                                </a:solidFill>
                                <a:latin typeface="Cambria Math" panose="02040503050406030204" pitchFamily="18" charset="0"/>
                              </a:rPr>
                            </m:ctrlPr>
                          </m:funcPr>
                          <m:fName>
                            <m:limLow>
                              <m:limLowPr>
                                <m:ctrlPr>
                                  <a:rPr lang="en-US" sz="2000" i="1">
                                    <a:solidFill>
                                      <a:srgbClr val="000000"/>
                                    </a:solidFill>
                                    <a:latin typeface="Cambria Math" panose="02040503050406030204" pitchFamily="18" charset="0"/>
                                  </a:rPr>
                                </m:ctrlPr>
                              </m:limLowPr>
                              <m:e>
                                <m:r>
                                  <m:rPr>
                                    <m:sty m:val="p"/>
                                  </m:rPr>
                                  <a:rPr lang="en-US" sz="2000">
                                    <a:solidFill>
                                      <a:srgbClr val="000000"/>
                                    </a:solidFill>
                                    <a:latin typeface="Cambria Math" panose="02040503050406030204" pitchFamily="18" charset="0"/>
                                  </a:rPr>
                                  <m:t>lim</m:t>
                                </m:r>
                              </m:e>
                              <m:lim>
                                <m:r>
                                  <a:rPr lang="en-US" sz="2000" i="1">
                                    <a:solidFill>
                                      <a:srgbClr val="000000"/>
                                    </a:solidFill>
                                    <a:latin typeface="Cambria Math" panose="02040503050406030204" pitchFamily="18" charset="0"/>
                                  </a:rPr>
                                  <m:t>𝑥</m:t>
                                </m:r>
                                <m:r>
                                  <a:rPr lang="en-US" sz="2000" i="1">
                                    <a:solidFill>
                                      <a:srgbClr val="000000"/>
                                    </a:solidFill>
                                    <a:latin typeface="Cambria Math" panose="02040503050406030204" pitchFamily="18" charset="0"/>
                                  </a:rPr>
                                  <m:t>→0</m:t>
                                </m:r>
                              </m:lim>
                            </m:limLow>
                          </m:fName>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𝑥</m:t>
                                </m:r>
                              </m:e>
                              <m:sup>
                                <m:r>
                                  <a:rPr lang="en-US" sz="2000" i="1">
                                    <a:solidFill>
                                      <a:srgbClr val="000000"/>
                                    </a:solidFill>
                                    <a:latin typeface="Cambria Math" panose="02040503050406030204" pitchFamily="18" charset="0"/>
                                  </a:rPr>
                                  <m:t>2</m:t>
                                </m:r>
                              </m:sup>
                            </m:sSup>
                          </m:e>
                        </m:func>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sin</m:t>
                            </m:r>
                          </m:fName>
                          <m:e>
                            <m:f>
                              <m:fPr>
                                <m:ctrlPr>
                                  <a:rPr lang="en-US" sz="2000" i="1">
                                    <a:solidFill>
                                      <a:srgbClr val="000000"/>
                                    </a:solidFill>
                                    <a:latin typeface="Cambria Math" panose="02040503050406030204" pitchFamily="18" charset="0"/>
                                  </a:rPr>
                                </m:ctrlPr>
                              </m:fPr>
                              <m:num>
                                <m:r>
                                  <a:rPr lang="en-US" sz="2000" i="1">
                                    <a:solidFill>
                                      <a:srgbClr val="000000"/>
                                    </a:solidFill>
                                    <a:latin typeface="Cambria Math" panose="02040503050406030204" pitchFamily="18" charset="0"/>
                                  </a:rPr>
                                  <m:t>1</m:t>
                                </m:r>
                              </m:num>
                              <m:den>
                                <m:r>
                                  <a:rPr lang="en-US" sz="2000" i="1">
                                    <a:solidFill>
                                      <a:srgbClr val="000000"/>
                                    </a:solidFill>
                                    <a:latin typeface="Cambria Math" panose="02040503050406030204" pitchFamily="18" charset="0"/>
                                  </a:rPr>
                                  <m:t>𝑥</m:t>
                                </m:r>
                              </m:den>
                            </m:f>
                          </m:e>
                        </m:func>
                        <m:r>
                          <a:rPr lang="en-US" sz="2000" i="1">
                            <a:solidFill>
                              <a:srgbClr val="000000"/>
                            </a:solidFill>
                            <a:latin typeface="Cambria Math" panose="02040503050406030204" pitchFamily="18" charset="0"/>
                          </a:rPr>
                          <m:t>=0</m:t>
                        </m:r>
                      </m:oMath>
                    </m:oMathPara>
                  </a14:m>
                  <a:endParaRPr lang="en-US" sz="2000" dirty="0"/>
                </a:p>
              </p:txBody>
            </p:sp>
          </mc:Choice>
          <mc:Fallback xmlns="">
            <p:sp>
              <p:nvSpPr>
                <p:cNvPr id="41" name="Object 7">
                  <a:extLst>
                    <a:ext uri="{FF2B5EF4-FFF2-40B4-BE49-F238E27FC236}">
                      <a16:creationId xmlns:a16="http://schemas.microsoft.com/office/drawing/2014/main" id="{CFAC9ABD-8EA9-4160-99B1-DB8A396F254F}"/>
                    </a:ext>
                  </a:extLst>
                </p:cNvPr>
                <p:cNvSpPr txBox="1">
                  <a:spLocks noRot="1" noChangeAspect="1" noMove="1" noResize="1" noEditPoints="1" noAdjustHandles="1" noChangeArrowheads="1" noChangeShapeType="1" noTextEdit="1"/>
                </p:cNvSpPr>
                <p:nvPr/>
              </p:nvSpPr>
              <p:spPr bwMode="auto">
                <a:xfrm>
                  <a:off x="3128463" y="5279232"/>
                  <a:ext cx="2005012" cy="688975"/>
                </a:xfrm>
                <a:prstGeom prst="rect">
                  <a:avLst/>
                </a:prstGeom>
                <a:blipFill>
                  <a:blip r:embed="rId13"/>
                  <a:stretch>
                    <a:fillRect/>
                  </a:stretch>
                </a:blipFill>
                <a:ln>
                  <a:noFill/>
                </a:ln>
              </p:spPr>
              <p:txBody>
                <a:bodyPr/>
                <a:lstStyle/>
                <a:p>
                  <a:r>
                    <a:rPr lang="id-ID">
                      <a:noFill/>
                    </a:rPr>
                    <a:t> </a:t>
                  </a:r>
                </a:p>
              </p:txBody>
            </p:sp>
          </mc:Fallback>
        </mc:AlternateContent>
      </p:grpSp>
    </p:spTree>
    <p:extLst>
      <p:ext uri="{BB962C8B-B14F-4D97-AF65-F5344CB8AC3E}">
        <p14:creationId xmlns:p14="http://schemas.microsoft.com/office/powerpoint/2010/main" val="2997092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7C42-0465-019A-B2F2-0FDF686FB276}"/>
              </a:ext>
            </a:extLst>
          </p:cNvPr>
          <p:cNvSpPr txBox="1">
            <a:spLocks/>
          </p:cNvSpPr>
          <p:nvPr/>
        </p:nvSpPr>
        <p:spPr bwMode="auto">
          <a:xfrm>
            <a:off x="4572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r"/>
            <a:r>
              <a:rPr lang="en-US" sz="3000" b="1" dirty="0">
                <a:solidFill>
                  <a:srgbClr val="0081BD"/>
                </a:solidFill>
                <a:latin typeface="Arial" pitchFamily="34" charset="0"/>
              </a:rPr>
              <a:t>Learning Objectives</a:t>
            </a:r>
          </a:p>
        </p:txBody>
      </p:sp>
      <p:sp>
        <p:nvSpPr>
          <p:cNvPr id="3" name="Rounded Rectangular Callout 8">
            <a:extLst>
              <a:ext uri="{FF2B5EF4-FFF2-40B4-BE49-F238E27FC236}">
                <a16:creationId xmlns:a16="http://schemas.microsoft.com/office/drawing/2014/main" id="{D4CD681F-693F-BD90-F250-C62BF885635C}"/>
              </a:ext>
            </a:extLst>
          </p:cNvPr>
          <p:cNvSpPr/>
          <p:nvPr/>
        </p:nvSpPr>
        <p:spPr>
          <a:xfrm rot="5400000">
            <a:off x="4772661" y="58421"/>
            <a:ext cx="1676400" cy="6172200"/>
          </a:xfrm>
          <a:prstGeom prst="wedgeRoundRectCallout">
            <a:avLst>
              <a:gd name="adj1" fmla="val 99933"/>
              <a:gd name="adj2" fmla="val 36799"/>
              <a:gd name="adj3" fmla="val 16667"/>
            </a:avLst>
          </a:prstGeom>
          <a:solidFill>
            <a:srgbClr val="CFD17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Open Sans"/>
            </a:endParaRPr>
          </a:p>
        </p:txBody>
      </p:sp>
      <p:pic>
        <p:nvPicPr>
          <p:cNvPr id="4" name="Picture 3">
            <a:extLst>
              <a:ext uri="{FF2B5EF4-FFF2-40B4-BE49-F238E27FC236}">
                <a16:creationId xmlns:a16="http://schemas.microsoft.com/office/drawing/2014/main" id="{9EC8AC58-4F66-33CE-E7EA-AF27B7DF9548}"/>
              </a:ext>
            </a:extLst>
          </p:cNvPr>
          <p:cNvPicPr>
            <a:picLocks noChangeAspect="1" noChangeArrowheads="1"/>
          </p:cNvPicPr>
          <p:nvPr/>
        </p:nvPicPr>
        <p:blipFill>
          <a:blip r:embed="rId2"/>
          <a:srcRect/>
          <a:stretch>
            <a:fillRect/>
          </a:stretch>
        </p:blipFill>
        <p:spPr bwMode="auto">
          <a:xfrm>
            <a:off x="2067560" y="4791612"/>
            <a:ext cx="1219200" cy="1781908"/>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15E69524-8C3D-5987-61A9-CFA03CE75B72}"/>
              </a:ext>
            </a:extLst>
          </p:cNvPr>
          <p:cNvSpPr/>
          <p:nvPr/>
        </p:nvSpPr>
        <p:spPr>
          <a:xfrm>
            <a:off x="2905760" y="2489260"/>
            <a:ext cx="5181600" cy="1501693"/>
          </a:xfrm>
          <a:prstGeom prst="rect">
            <a:avLst/>
          </a:prstGeom>
        </p:spPr>
        <p:txBody>
          <a:bodyPr wrap="square">
            <a:spAutoFit/>
          </a:bodyPr>
          <a:lstStyle/>
          <a:p>
            <a:pPr algn="ctr"/>
            <a:r>
              <a:rPr lang="en-US" sz="2200" b="1" dirty="0">
                <a:latin typeface="+mn-lt"/>
                <a:cs typeface="Arial" pitchFamily="34" charset="0"/>
              </a:rPr>
              <a:t>LO 1:</a:t>
            </a:r>
          </a:p>
          <a:p>
            <a:pPr marL="0" marR="0" algn="ctr">
              <a:lnSpc>
                <a:spcPct val="107000"/>
              </a:lnSpc>
              <a:spcBef>
                <a:spcPts val="0"/>
              </a:spcBef>
              <a:spcAft>
                <a:spcPts val="800"/>
              </a:spcAft>
              <a:tabLst>
                <a:tab pos="685800" algn="l"/>
              </a:tabLst>
            </a:pPr>
            <a:r>
              <a:rPr lang="en-ID" sz="2200" dirty="0">
                <a:effectLst/>
                <a:latin typeface="+mn-lt"/>
                <a:ea typeface="Calibri" panose="020F0502020204030204" pitchFamily="34" charset="0"/>
                <a:cs typeface="Times New Roman" panose="02020603050405020304" pitchFamily="18" charset="0"/>
              </a:rPr>
              <a:t>Define the properties of limit to describe geometric and physical problems, and other applications.</a:t>
            </a:r>
            <a:endParaRPr lang="id-ID" sz="22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5113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E161A4-432C-4D2B-765B-46973B2EFEEB}"/>
              </a:ext>
            </a:extLst>
          </p:cNvPr>
          <p:cNvPicPr>
            <a:picLocks noChangeAspect="1"/>
          </p:cNvPicPr>
          <p:nvPr/>
        </p:nvPicPr>
        <p:blipFill>
          <a:blip r:embed="rId2"/>
          <a:stretch>
            <a:fillRect/>
          </a:stretch>
        </p:blipFill>
        <p:spPr>
          <a:xfrm>
            <a:off x="1107854" y="2273617"/>
            <a:ext cx="9350596" cy="2767013"/>
          </a:xfrm>
          <a:prstGeom prst="rect">
            <a:avLst/>
          </a:prstGeom>
        </p:spPr>
      </p:pic>
      <p:sp>
        <p:nvSpPr>
          <p:cNvPr id="7" name="Title 1">
            <a:extLst>
              <a:ext uri="{FF2B5EF4-FFF2-40B4-BE49-F238E27FC236}">
                <a16:creationId xmlns:a16="http://schemas.microsoft.com/office/drawing/2014/main" id="{B886CDF3-9087-DBE1-62BD-B12FB2208381}"/>
              </a:ext>
            </a:extLst>
          </p:cNvPr>
          <p:cNvSpPr>
            <a:spLocks noGrp="1"/>
          </p:cNvSpPr>
          <p:nvPr>
            <p:ph type="title"/>
          </p:nvPr>
        </p:nvSpPr>
        <p:spPr>
          <a:xfrm>
            <a:off x="2228850" y="205740"/>
            <a:ext cx="8229600" cy="1143000"/>
          </a:xfrm>
        </p:spPr>
        <p:txBody>
          <a:bodyPr/>
          <a:lstStyle/>
          <a:p>
            <a:pPr algn="r"/>
            <a:r>
              <a:rPr lang="id-ID" b="1" dirty="0">
                <a:solidFill>
                  <a:srgbClr val="0070C0"/>
                </a:solidFill>
                <a:latin typeface="Arial" pitchFamily="34" charset="0"/>
                <a:cs typeface="Arial" pitchFamily="34" charset="0"/>
              </a:rPr>
              <a:t>Limits Trigonometric</a:t>
            </a:r>
          </a:p>
        </p:txBody>
      </p:sp>
    </p:spTree>
    <p:extLst>
      <p:ext uri="{BB962C8B-B14F-4D97-AF65-F5344CB8AC3E}">
        <p14:creationId xmlns:p14="http://schemas.microsoft.com/office/powerpoint/2010/main" val="208799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263740-04A9-2B89-9DCA-9FA2BB03E460}"/>
              </a:ext>
            </a:extLst>
          </p:cNvPr>
          <p:cNvSpPr>
            <a:spLocks noGrp="1"/>
          </p:cNvSpPr>
          <p:nvPr>
            <p:ph type="title"/>
          </p:nvPr>
        </p:nvSpPr>
        <p:spPr>
          <a:xfrm>
            <a:off x="2308860" y="114300"/>
            <a:ext cx="8229600" cy="1143000"/>
          </a:xfrm>
        </p:spPr>
        <p:txBody>
          <a:bodyPr/>
          <a:lstStyle/>
          <a:p>
            <a:pPr algn="r"/>
            <a:r>
              <a:rPr lang="id-ID" b="1" dirty="0">
                <a:solidFill>
                  <a:srgbClr val="0070C0"/>
                </a:solidFill>
                <a:latin typeface="Arial" pitchFamily="34" charset="0"/>
                <a:cs typeface="Arial" pitchFamily="34" charset="0"/>
              </a:rPr>
              <a:t>Example</a:t>
            </a:r>
          </a:p>
        </p:txBody>
      </p:sp>
      <p:pic>
        <p:nvPicPr>
          <p:cNvPr id="8" name="Picture 7">
            <a:extLst>
              <a:ext uri="{FF2B5EF4-FFF2-40B4-BE49-F238E27FC236}">
                <a16:creationId xmlns:a16="http://schemas.microsoft.com/office/drawing/2014/main" id="{CB875833-3040-CAE7-41D7-761EA3E68888}"/>
              </a:ext>
            </a:extLst>
          </p:cNvPr>
          <p:cNvPicPr>
            <a:picLocks noChangeAspect="1"/>
          </p:cNvPicPr>
          <p:nvPr/>
        </p:nvPicPr>
        <p:blipFill>
          <a:blip r:embed="rId2"/>
          <a:stretch>
            <a:fillRect/>
          </a:stretch>
        </p:blipFill>
        <p:spPr>
          <a:xfrm>
            <a:off x="1421337" y="1671013"/>
            <a:ext cx="1628775" cy="962025"/>
          </a:xfrm>
          <a:prstGeom prst="rect">
            <a:avLst/>
          </a:prstGeom>
        </p:spPr>
      </p:pic>
      <p:pic>
        <p:nvPicPr>
          <p:cNvPr id="10" name="Picture 9">
            <a:extLst>
              <a:ext uri="{FF2B5EF4-FFF2-40B4-BE49-F238E27FC236}">
                <a16:creationId xmlns:a16="http://schemas.microsoft.com/office/drawing/2014/main" id="{2250B15F-2862-152B-F1A2-0CBEBF48CF45}"/>
              </a:ext>
            </a:extLst>
          </p:cNvPr>
          <p:cNvPicPr>
            <a:picLocks noChangeAspect="1"/>
          </p:cNvPicPr>
          <p:nvPr/>
        </p:nvPicPr>
        <p:blipFill>
          <a:blip r:embed="rId3"/>
          <a:stretch>
            <a:fillRect/>
          </a:stretch>
        </p:blipFill>
        <p:spPr>
          <a:xfrm>
            <a:off x="1334294" y="3910638"/>
            <a:ext cx="6534150" cy="1019175"/>
          </a:xfrm>
          <a:prstGeom prst="rect">
            <a:avLst/>
          </a:prstGeom>
        </p:spPr>
      </p:pic>
      <p:sp>
        <p:nvSpPr>
          <p:cNvPr id="11" name="TextBox 10">
            <a:extLst>
              <a:ext uri="{FF2B5EF4-FFF2-40B4-BE49-F238E27FC236}">
                <a16:creationId xmlns:a16="http://schemas.microsoft.com/office/drawing/2014/main" id="{0801DDAE-805F-72F8-6125-F0E3FCD4F252}"/>
              </a:ext>
            </a:extLst>
          </p:cNvPr>
          <p:cNvSpPr txBox="1"/>
          <p:nvPr/>
        </p:nvSpPr>
        <p:spPr>
          <a:xfrm>
            <a:off x="1334294" y="1209348"/>
            <a:ext cx="720069" cy="461665"/>
          </a:xfrm>
          <a:prstGeom prst="rect">
            <a:avLst/>
          </a:prstGeom>
          <a:noFill/>
        </p:spPr>
        <p:txBody>
          <a:bodyPr wrap="none" rtlCol="0">
            <a:spAutoFit/>
          </a:bodyPr>
          <a:lstStyle/>
          <a:p>
            <a:r>
              <a:rPr lang="id-ID" sz="2400" dirty="0"/>
              <a:t>Find</a:t>
            </a:r>
          </a:p>
        </p:txBody>
      </p:sp>
      <p:sp>
        <p:nvSpPr>
          <p:cNvPr id="12" name="TextBox 11">
            <a:extLst>
              <a:ext uri="{FF2B5EF4-FFF2-40B4-BE49-F238E27FC236}">
                <a16:creationId xmlns:a16="http://schemas.microsoft.com/office/drawing/2014/main" id="{7CBC80FA-7BAA-8776-0326-24C7B659CB55}"/>
              </a:ext>
            </a:extLst>
          </p:cNvPr>
          <p:cNvSpPr txBox="1"/>
          <p:nvPr/>
        </p:nvSpPr>
        <p:spPr>
          <a:xfrm>
            <a:off x="1421337" y="3405516"/>
            <a:ext cx="1217000" cy="461665"/>
          </a:xfrm>
          <a:prstGeom prst="rect">
            <a:avLst/>
          </a:prstGeom>
          <a:noFill/>
        </p:spPr>
        <p:txBody>
          <a:bodyPr wrap="none" rtlCol="0">
            <a:spAutoFit/>
          </a:bodyPr>
          <a:lstStyle/>
          <a:p>
            <a:r>
              <a:rPr lang="id-ID" sz="2400" dirty="0"/>
              <a:t>Solution</a:t>
            </a:r>
          </a:p>
        </p:txBody>
      </p:sp>
      <p:sp>
        <p:nvSpPr>
          <p:cNvPr id="13" name="TextBox 12">
            <a:extLst>
              <a:ext uri="{FF2B5EF4-FFF2-40B4-BE49-F238E27FC236}">
                <a16:creationId xmlns:a16="http://schemas.microsoft.com/office/drawing/2014/main" id="{5D7C6D2D-C2A9-89A2-B030-F0126947570E}"/>
              </a:ext>
            </a:extLst>
          </p:cNvPr>
          <p:cNvSpPr txBox="1"/>
          <p:nvPr/>
        </p:nvSpPr>
        <p:spPr>
          <a:xfrm>
            <a:off x="1445863" y="5414963"/>
            <a:ext cx="8481424" cy="461665"/>
          </a:xfrm>
          <a:prstGeom prst="rect">
            <a:avLst/>
          </a:prstGeom>
          <a:noFill/>
        </p:spPr>
        <p:txBody>
          <a:bodyPr wrap="none" rtlCol="0">
            <a:spAutoFit/>
          </a:bodyPr>
          <a:lstStyle/>
          <a:p>
            <a:r>
              <a:rPr lang="id-ID" sz="2400" dirty="0"/>
              <a:t>Two Important Limits that we cannot evaluate by substitution are :</a:t>
            </a:r>
          </a:p>
        </p:txBody>
      </p:sp>
      <p:pic>
        <p:nvPicPr>
          <p:cNvPr id="15" name="Picture 14">
            <a:extLst>
              <a:ext uri="{FF2B5EF4-FFF2-40B4-BE49-F238E27FC236}">
                <a16:creationId xmlns:a16="http://schemas.microsoft.com/office/drawing/2014/main" id="{D6C5FE3F-B2C0-D578-D0AF-5E1CD7410DE1}"/>
              </a:ext>
            </a:extLst>
          </p:cNvPr>
          <p:cNvPicPr>
            <a:picLocks noChangeAspect="1"/>
          </p:cNvPicPr>
          <p:nvPr/>
        </p:nvPicPr>
        <p:blipFill>
          <a:blip r:embed="rId4"/>
          <a:stretch>
            <a:fillRect/>
          </a:stretch>
        </p:blipFill>
        <p:spPr>
          <a:xfrm>
            <a:off x="3234531" y="6051232"/>
            <a:ext cx="4219575" cy="923925"/>
          </a:xfrm>
          <a:prstGeom prst="rect">
            <a:avLst/>
          </a:prstGeom>
        </p:spPr>
      </p:pic>
    </p:spTree>
    <p:extLst>
      <p:ext uri="{BB962C8B-B14F-4D97-AF65-F5344CB8AC3E}">
        <p14:creationId xmlns:p14="http://schemas.microsoft.com/office/powerpoint/2010/main" val="411945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3975EE-233B-4C44-8904-CE82D46E5C78}"/>
              </a:ext>
            </a:extLst>
          </p:cNvPr>
          <p:cNvSpPr>
            <a:spLocks noGrp="1"/>
          </p:cNvSpPr>
          <p:nvPr>
            <p:ph type="title"/>
          </p:nvPr>
        </p:nvSpPr>
        <p:spPr>
          <a:xfrm>
            <a:off x="2228850" y="205740"/>
            <a:ext cx="8229600" cy="1143000"/>
          </a:xfrm>
        </p:spPr>
        <p:txBody>
          <a:bodyPr/>
          <a:lstStyle/>
          <a:p>
            <a:pPr algn="r"/>
            <a:r>
              <a:rPr lang="id-ID" b="1" dirty="0">
                <a:solidFill>
                  <a:srgbClr val="0070C0"/>
                </a:solidFill>
                <a:latin typeface="Arial" pitchFamily="34" charset="0"/>
                <a:cs typeface="Arial" pitchFamily="34" charset="0"/>
              </a:rPr>
              <a:t>Limits Trigonometric</a:t>
            </a:r>
          </a:p>
        </p:txBody>
      </p:sp>
      <p:pic>
        <p:nvPicPr>
          <p:cNvPr id="7" name="Picture 6">
            <a:extLst>
              <a:ext uri="{FF2B5EF4-FFF2-40B4-BE49-F238E27FC236}">
                <a16:creationId xmlns:a16="http://schemas.microsoft.com/office/drawing/2014/main" id="{5CBBE52A-525C-3A10-C7C1-7CE554A1622B}"/>
              </a:ext>
            </a:extLst>
          </p:cNvPr>
          <p:cNvPicPr>
            <a:picLocks noChangeAspect="1"/>
          </p:cNvPicPr>
          <p:nvPr/>
        </p:nvPicPr>
        <p:blipFill>
          <a:blip r:embed="rId2"/>
          <a:stretch>
            <a:fillRect/>
          </a:stretch>
        </p:blipFill>
        <p:spPr>
          <a:xfrm>
            <a:off x="868679" y="2734033"/>
            <a:ext cx="9501029" cy="2094784"/>
          </a:xfrm>
          <a:prstGeom prst="rect">
            <a:avLst/>
          </a:prstGeom>
        </p:spPr>
      </p:pic>
    </p:spTree>
    <p:extLst>
      <p:ext uri="{BB962C8B-B14F-4D97-AF65-F5344CB8AC3E}">
        <p14:creationId xmlns:p14="http://schemas.microsoft.com/office/powerpoint/2010/main" val="3193512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263740-04A9-2B89-9DCA-9FA2BB03E460}"/>
              </a:ext>
            </a:extLst>
          </p:cNvPr>
          <p:cNvSpPr>
            <a:spLocks noGrp="1"/>
          </p:cNvSpPr>
          <p:nvPr>
            <p:ph type="title"/>
          </p:nvPr>
        </p:nvSpPr>
        <p:spPr>
          <a:xfrm>
            <a:off x="2308860" y="114300"/>
            <a:ext cx="8229600" cy="1143000"/>
          </a:xfrm>
        </p:spPr>
        <p:txBody>
          <a:bodyPr/>
          <a:lstStyle/>
          <a:p>
            <a:pPr algn="r"/>
            <a:r>
              <a:rPr lang="id-ID" b="1" dirty="0">
                <a:solidFill>
                  <a:srgbClr val="0070C0"/>
                </a:solidFill>
                <a:latin typeface="Arial" pitchFamily="34" charset="0"/>
                <a:cs typeface="Arial" pitchFamily="34" charset="0"/>
              </a:rPr>
              <a:t>Example</a:t>
            </a:r>
          </a:p>
        </p:txBody>
      </p:sp>
      <p:sp>
        <p:nvSpPr>
          <p:cNvPr id="11" name="TextBox 10">
            <a:extLst>
              <a:ext uri="{FF2B5EF4-FFF2-40B4-BE49-F238E27FC236}">
                <a16:creationId xmlns:a16="http://schemas.microsoft.com/office/drawing/2014/main" id="{0801DDAE-805F-72F8-6125-F0E3FCD4F252}"/>
              </a:ext>
            </a:extLst>
          </p:cNvPr>
          <p:cNvSpPr txBox="1"/>
          <p:nvPr/>
        </p:nvSpPr>
        <p:spPr>
          <a:xfrm>
            <a:off x="1185704" y="1209348"/>
            <a:ext cx="720069" cy="461665"/>
          </a:xfrm>
          <a:prstGeom prst="rect">
            <a:avLst/>
          </a:prstGeom>
          <a:noFill/>
        </p:spPr>
        <p:txBody>
          <a:bodyPr wrap="none" rtlCol="0">
            <a:spAutoFit/>
          </a:bodyPr>
          <a:lstStyle/>
          <a:p>
            <a:r>
              <a:rPr lang="id-ID" sz="2400" dirty="0"/>
              <a:t>Find</a:t>
            </a:r>
          </a:p>
        </p:txBody>
      </p:sp>
      <p:pic>
        <p:nvPicPr>
          <p:cNvPr id="3" name="Picture 2">
            <a:extLst>
              <a:ext uri="{FF2B5EF4-FFF2-40B4-BE49-F238E27FC236}">
                <a16:creationId xmlns:a16="http://schemas.microsoft.com/office/drawing/2014/main" id="{2A34DF7D-80F3-F124-30E9-283E4FC16E44}"/>
              </a:ext>
            </a:extLst>
          </p:cNvPr>
          <p:cNvPicPr>
            <a:picLocks noChangeAspect="1"/>
          </p:cNvPicPr>
          <p:nvPr/>
        </p:nvPicPr>
        <p:blipFill rotWithShape="1">
          <a:blip r:embed="rId2"/>
          <a:srcRect t="5093" r="2899" b="10733"/>
          <a:stretch/>
        </p:blipFill>
        <p:spPr>
          <a:xfrm>
            <a:off x="1094253" y="1680210"/>
            <a:ext cx="8986524" cy="960120"/>
          </a:xfrm>
          <a:prstGeom prst="rect">
            <a:avLst/>
          </a:prstGeom>
        </p:spPr>
      </p:pic>
      <p:pic>
        <p:nvPicPr>
          <p:cNvPr id="6" name="Picture 5">
            <a:extLst>
              <a:ext uri="{FF2B5EF4-FFF2-40B4-BE49-F238E27FC236}">
                <a16:creationId xmlns:a16="http://schemas.microsoft.com/office/drawing/2014/main" id="{A62D966C-08A2-0D30-7B32-EC5A9C44DBE8}"/>
              </a:ext>
            </a:extLst>
          </p:cNvPr>
          <p:cNvPicPr>
            <a:picLocks noChangeAspect="1"/>
          </p:cNvPicPr>
          <p:nvPr/>
        </p:nvPicPr>
        <p:blipFill>
          <a:blip r:embed="rId3"/>
          <a:stretch>
            <a:fillRect/>
          </a:stretch>
        </p:blipFill>
        <p:spPr>
          <a:xfrm>
            <a:off x="388461" y="3166110"/>
            <a:ext cx="5705475" cy="1009650"/>
          </a:xfrm>
          <a:prstGeom prst="rect">
            <a:avLst/>
          </a:prstGeom>
        </p:spPr>
      </p:pic>
      <p:pic>
        <p:nvPicPr>
          <p:cNvPr id="9" name="Picture 8">
            <a:extLst>
              <a:ext uri="{FF2B5EF4-FFF2-40B4-BE49-F238E27FC236}">
                <a16:creationId xmlns:a16="http://schemas.microsoft.com/office/drawing/2014/main" id="{43730029-D53B-0A44-5613-6368DA474B64}"/>
              </a:ext>
            </a:extLst>
          </p:cNvPr>
          <p:cNvPicPr>
            <a:picLocks noChangeAspect="1"/>
          </p:cNvPicPr>
          <p:nvPr/>
        </p:nvPicPr>
        <p:blipFill>
          <a:blip r:embed="rId4"/>
          <a:stretch>
            <a:fillRect/>
          </a:stretch>
        </p:blipFill>
        <p:spPr>
          <a:xfrm>
            <a:off x="832326" y="4250055"/>
            <a:ext cx="3629025" cy="1066800"/>
          </a:xfrm>
          <a:prstGeom prst="rect">
            <a:avLst/>
          </a:prstGeom>
        </p:spPr>
      </p:pic>
      <p:pic>
        <p:nvPicPr>
          <p:cNvPr id="16" name="Picture 15">
            <a:extLst>
              <a:ext uri="{FF2B5EF4-FFF2-40B4-BE49-F238E27FC236}">
                <a16:creationId xmlns:a16="http://schemas.microsoft.com/office/drawing/2014/main" id="{22DCF33A-4526-3EDD-B52D-7D8F08DE18C8}"/>
              </a:ext>
            </a:extLst>
          </p:cNvPr>
          <p:cNvPicPr>
            <a:picLocks noChangeAspect="1"/>
          </p:cNvPicPr>
          <p:nvPr/>
        </p:nvPicPr>
        <p:blipFill>
          <a:blip r:embed="rId5"/>
          <a:stretch>
            <a:fillRect/>
          </a:stretch>
        </p:blipFill>
        <p:spPr>
          <a:xfrm>
            <a:off x="798036" y="5440680"/>
            <a:ext cx="4038600" cy="942975"/>
          </a:xfrm>
          <a:prstGeom prst="rect">
            <a:avLst/>
          </a:prstGeom>
        </p:spPr>
      </p:pic>
      <p:sp>
        <p:nvSpPr>
          <p:cNvPr id="17" name="TextBox 16">
            <a:extLst>
              <a:ext uri="{FF2B5EF4-FFF2-40B4-BE49-F238E27FC236}">
                <a16:creationId xmlns:a16="http://schemas.microsoft.com/office/drawing/2014/main" id="{C6323E74-15FB-A3B1-B13D-7DB53BCA3538}"/>
              </a:ext>
            </a:extLst>
          </p:cNvPr>
          <p:cNvSpPr txBox="1"/>
          <p:nvPr/>
        </p:nvSpPr>
        <p:spPr>
          <a:xfrm>
            <a:off x="388461" y="2832407"/>
            <a:ext cx="1217000" cy="461665"/>
          </a:xfrm>
          <a:prstGeom prst="rect">
            <a:avLst/>
          </a:prstGeom>
          <a:noFill/>
        </p:spPr>
        <p:txBody>
          <a:bodyPr wrap="none" rtlCol="0">
            <a:spAutoFit/>
          </a:bodyPr>
          <a:lstStyle/>
          <a:p>
            <a:r>
              <a:rPr lang="id-ID" sz="2400" dirty="0"/>
              <a:t>Solution</a:t>
            </a:r>
          </a:p>
        </p:txBody>
      </p:sp>
    </p:spTree>
    <p:extLst>
      <p:ext uri="{BB962C8B-B14F-4D97-AF65-F5344CB8AC3E}">
        <p14:creationId xmlns:p14="http://schemas.microsoft.com/office/powerpoint/2010/main" val="1457268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263740-04A9-2B89-9DCA-9FA2BB03E460}"/>
              </a:ext>
            </a:extLst>
          </p:cNvPr>
          <p:cNvSpPr>
            <a:spLocks noGrp="1"/>
          </p:cNvSpPr>
          <p:nvPr>
            <p:ph type="title"/>
          </p:nvPr>
        </p:nvSpPr>
        <p:spPr>
          <a:xfrm>
            <a:off x="2308860" y="114300"/>
            <a:ext cx="8229600" cy="1143000"/>
          </a:xfrm>
        </p:spPr>
        <p:txBody>
          <a:bodyPr/>
          <a:lstStyle/>
          <a:p>
            <a:pPr algn="r"/>
            <a:r>
              <a:rPr lang="id-ID" b="1" dirty="0">
                <a:solidFill>
                  <a:srgbClr val="0070C0"/>
                </a:solidFill>
                <a:latin typeface="Arial" pitchFamily="34" charset="0"/>
                <a:cs typeface="Arial" pitchFamily="34" charset="0"/>
              </a:rPr>
              <a:t>Example</a:t>
            </a:r>
          </a:p>
        </p:txBody>
      </p:sp>
      <p:pic>
        <p:nvPicPr>
          <p:cNvPr id="4" name="Picture 3">
            <a:extLst>
              <a:ext uri="{FF2B5EF4-FFF2-40B4-BE49-F238E27FC236}">
                <a16:creationId xmlns:a16="http://schemas.microsoft.com/office/drawing/2014/main" id="{A7BC10C8-505D-7980-4E38-E519B2F2C024}"/>
              </a:ext>
            </a:extLst>
          </p:cNvPr>
          <p:cNvPicPr>
            <a:picLocks noChangeAspect="1"/>
          </p:cNvPicPr>
          <p:nvPr/>
        </p:nvPicPr>
        <p:blipFill rotWithShape="1">
          <a:blip r:embed="rId2"/>
          <a:srcRect l="23620"/>
          <a:stretch/>
        </p:blipFill>
        <p:spPr>
          <a:xfrm>
            <a:off x="2286000" y="1257300"/>
            <a:ext cx="7398861" cy="5133975"/>
          </a:xfrm>
          <a:prstGeom prst="rect">
            <a:avLst/>
          </a:prstGeom>
        </p:spPr>
      </p:pic>
      <p:pic>
        <p:nvPicPr>
          <p:cNvPr id="8" name="Picture 7">
            <a:extLst>
              <a:ext uri="{FF2B5EF4-FFF2-40B4-BE49-F238E27FC236}">
                <a16:creationId xmlns:a16="http://schemas.microsoft.com/office/drawing/2014/main" id="{C222E711-5F9A-44D7-F2CB-43F5855AF056}"/>
              </a:ext>
            </a:extLst>
          </p:cNvPr>
          <p:cNvPicPr>
            <a:picLocks noChangeAspect="1"/>
          </p:cNvPicPr>
          <p:nvPr/>
        </p:nvPicPr>
        <p:blipFill rotWithShape="1">
          <a:blip r:embed="rId2"/>
          <a:srcRect r="90421"/>
          <a:stretch/>
        </p:blipFill>
        <p:spPr>
          <a:xfrm>
            <a:off x="1140937" y="1214437"/>
            <a:ext cx="927894" cy="5133975"/>
          </a:xfrm>
          <a:prstGeom prst="rect">
            <a:avLst/>
          </a:prstGeom>
        </p:spPr>
      </p:pic>
    </p:spTree>
    <p:extLst>
      <p:ext uri="{BB962C8B-B14F-4D97-AF65-F5344CB8AC3E}">
        <p14:creationId xmlns:p14="http://schemas.microsoft.com/office/powerpoint/2010/main" val="3391902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86CDF3-9087-DBE1-62BD-B12FB2208381}"/>
              </a:ext>
            </a:extLst>
          </p:cNvPr>
          <p:cNvSpPr>
            <a:spLocks noGrp="1"/>
          </p:cNvSpPr>
          <p:nvPr>
            <p:ph type="title"/>
          </p:nvPr>
        </p:nvSpPr>
        <p:spPr>
          <a:xfrm>
            <a:off x="2228850" y="205740"/>
            <a:ext cx="8229600" cy="1143000"/>
          </a:xfrm>
        </p:spPr>
        <p:txBody>
          <a:bodyPr/>
          <a:lstStyle/>
          <a:p>
            <a:pPr algn="r"/>
            <a:r>
              <a:rPr lang="id-ID" b="1" dirty="0">
                <a:solidFill>
                  <a:srgbClr val="0070C0"/>
                </a:solidFill>
                <a:latin typeface="Arial" pitchFamily="34" charset="0"/>
                <a:cs typeface="Arial" pitchFamily="34" charset="0"/>
              </a:rPr>
              <a:t>Limit at Infinity</a:t>
            </a:r>
          </a:p>
        </p:txBody>
      </p:sp>
      <p:pic>
        <p:nvPicPr>
          <p:cNvPr id="3" name="Picture 2">
            <a:extLst>
              <a:ext uri="{FF2B5EF4-FFF2-40B4-BE49-F238E27FC236}">
                <a16:creationId xmlns:a16="http://schemas.microsoft.com/office/drawing/2014/main" id="{52030F30-FD9E-E5A6-92B1-F63CD6962065}"/>
              </a:ext>
            </a:extLst>
          </p:cNvPr>
          <p:cNvPicPr>
            <a:picLocks noChangeAspect="1"/>
          </p:cNvPicPr>
          <p:nvPr/>
        </p:nvPicPr>
        <p:blipFill>
          <a:blip r:embed="rId2"/>
          <a:stretch>
            <a:fillRect/>
          </a:stretch>
        </p:blipFill>
        <p:spPr>
          <a:xfrm>
            <a:off x="998140" y="1348740"/>
            <a:ext cx="9690498" cy="2727960"/>
          </a:xfrm>
          <a:prstGeom prst="rect">
            <a:avLst/>
          </a:prstGeom>
        </p:spPr>
      </p:pic>
      <p:pic>
        <p:nvPicPr>
          <p:cNvPr id="5" name="Picture 4">
            <a:extLst>
              <a:ext uri="{FF2B5EF4-FFF2-40B4-BE49-F238E27FC236}">
                <a16:creationId xmlns:a16="http://schemas.microsoft.com/office/drawing/2014/main" id="{1D38915E-1260-2B91-E9F7-F510E2832BCD}"/>
              </a:ext>
            </a:extLst>
          </p:cNvPr>
          <p:cNvPicPr>
            <a:picLocks noChangeAspect="1"/>
          </p:cNvPicPr>
          <p:nvPr/>
        </p:nvPicPr>
        <p:blipFill rotWithShape="1">
          <a:blip r:embed="rId3"/>
          <a:srcRect l="1031" t="6171" r="1275"/>
          <a:stretch/>
        </p:blipFill>
        <p:spPr>
          <a:xfrm>
            <a:off x="469424" y="4446270"/>
            <a:ext cx="9749790" cy="2191884"/>
          </a:xfrm>
          <a:prstGeom prst="rect">
            <a:avLst/>
          </a:prstGeom>
        </p:spPr>
      </p:pic>
      <p:pic>
        <p:nvPicPr>
          <p:cNvPr id="9" name="Picture 8">
            <a:extLst>
              <a:ext uri="{FF2B5EF4-FFF2-40B4-BE49-F238E27FC236}">
                <a16:creationId xmlns:a16="http://schemas.microsoft.com/office/drawing/2014/main" id="{E7DBAFE2-CCC5-6CE1-46E8-00D3EAFB722D}"/>
              </a:ext>
            </a:extLst>
          </p:cNvPr>
          <p:cNvPicPr>
            <a:picLocks noChangeAspect="1"/>
          </p:cNvPicPr>
          <p:nvPr/>
        </p:nvPicPr>
        <p:blipFill>
          <a:blip r:embed="rId4"/>
          <a:stretch>
            <a:fillRect/>
          </a:stretch>
        </p:blipFill>
        <p:spPr>
          <a:xfrm>
            <a:off x="3565049" y="6728460"/>
            <a:ext cx="3924300" cy="628650"/>
          </a:xfrm>
          <a:prstGeom prst="rect">
            <a:avLst/>
          </a:prstGeom>
        </p:spPr>
      </p:pic>
    </p:spTree>
    <p:extLst>
      <p:ext uri="{BB962C8B-B14F-4D97-AF65-F5344CB8AC3E}">
        <p14:creationId xmlns:p14="http://schemas.microsoft.com/office/powerpoint/2010/main" val="2808855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86CDF3-9087-DBE1-62BD-B12FB2208381}"/>
              </a:ext>
            </a:extLst>
          </p:cNvPr>
          <p:cNvSpPr>
            <a:spLocks noGrp="1"/>
          </p:cNvSpPr>
          <p:nvPr>
            <p:ph type="title"/>
          </p:nvPr>
        </p:nvSpPr>
        <p:spPr>
          <a:xfrm>
            <a:off x="2228850" y="205740"/>
            <a:ext cx="8229600" cy="1143000"/>
          </a:xfrm>
        </p:spPr>
        <p:txBody>
          <a:bodyPr/>
          <a:lstStyle/>
          <a:p>
            <a:pPr algn="r"/>
            <a:r>
              <a:rPr lang="id-ID" b="1" dirty="0">
                <a:solidFill>
                  <a:srgbClr val="0070C0"/>
                </a:solidFill>
                <a:latin typeface="Arial" pitchFamily="34" charset="0"/>
                <a:cs typeface="Arial" pitchFamily="34" charset="0"/>
              </a:rPr>
              <a:t>Limit at Infinity</a:t>
            </a:r>
          </a:p>
        </p:txBody>
      </p:sp>
      <p:pic>
        <p:nvPicPr>
          <p:cNvPr id="4" name="Picture 3">
            <a:extLst>
              <a:ext uri="{FF2B5EF4-FFF2-40B4-BE49-F238E27FC236}">
                <a16:creationId xmlns:a16="http://schemas.microsoft.com/office/drawing/2014/main" id="{7B064CC1-4966-A5D4-EC0B-A8B61EB091F9}"/>
              </a:ext>
            </a:extLst>
          </p:cNvPr>
          <p:cNvPicPr>
            <a:picLocks noChangeAspect="1"/>
          </p:cNvPicPr>
          <p:nvPr/>
        </p:nvPicPr>
        <p:blipFill>
          <a:blip r:embed="rId2"/>
          <a:stretch>
            <a:fillRect/>
          </a:stretch>
        </p:blipFill>
        <p:spPr>
          <a:xfrm>
            <a:off x="1112203" y="1348740"/>
            <a:ext cx="9370854" cy="1820425"/>
          </a:xfrm>
          <a:prstGeom prst="rect">
            <a:avLst/>
          </a:prstGeom>
        </p:spPr>
      </p:pic>
      <p:pic>
        <p:nvPicPr>
          <p:cNvPr id="8" name="Picture 7">
            <a:extLst>
              <a:ext uri="{FF2B5EF4-FFF2-40B4-BE49-F238E27FC236}">
                <a16:creationId xmlns:a16="http://schemas.microsoft.com/office/drawing/2014/main" id="{AF3D8E01-C354-B357-6B0A-9F76910090CB}"/>
              </a:ext>
            </a:extLst>
          </p:cNvPr>
          <p:cNvPicPr>
            <a:picLocks noChangeAspect="1"/>
          </p:cNvPicPr>
          <p:nvPr/>
        </p:nvPicPr>
        <p:blipFill>
          <a:blip r:embed="rId3"/>
          <a:stretch>
            <a:fillRect/>
          </a:stretch>
        </p:blipFill>
        <p:spPr>
          <a:xfrm>
            <a:off x="1087595" y="3799102"/>
            <a:ext cx="9346247" cy="3184455"/>
          </a:xfrm>
          <a:prstGeom prst="rect">
            <a:avLst/>
          </a:prstGeom>
        </p:spPr>
      </p:pic>
      <p:sp>
        <p:nvSpPr>
          <p:cNvPr id="12" name="TextBox 11">
            <a:extLst>
              <a:ext uri="{FF2B5EF4-FFF2-40B4-BE49-F238E27FC236}">
                <a16:creationId xmlns:a16="http://schemas.microsoft.com/office/drawing/2014/main" id="{C1FE62DE-8741-8F4B-ED5B-E3B3572C8B64}"/>
              </a:ext>
            </a:extLst>
          </p:cNvPr>
          <p:cNvSpPr txBox="1"/>
          <p:nvPr/>
        </p:nvSpPr>
        <p:spPr>
          <a:xfrm>
            <a:off x="1409700" y="1536700"/>
            <a:ext cx="406400" cy="488950"/>
          </a:xfrm>
          <a:prstGeom prst="rect">
            <a:avLst/>
          </a:prstGeom>
          <a:solidFill>
            <a:schemeClr val="bg1"/>
          </a:solidFill>
          <a:ln>
            <a:solidFill>
              <a:schemeClr val="bg1"/>
            </a:solidFill>
          </a:ln>
        </p:spPr>
        <p:txBody>
          <a:bodyPr wrap="square" rtlCol="0">
            <a:spAutoFit/>
          </a:bodyPr>
          <a:lstStyle/>
          <a:p>
            <a:endParaRPr lang="id-ID" dirty="0"/>
          </a:p>
        </p:txBody>
      </p:sp>
      <p:sp>
        <p:nvSpPr>
          <p:cNvPr id="13" name="TextBox 12">
            <a:extLst>
              <a:ext uri="{FF2B5EF4-FFF2-40B4-BE49-F238E27FC236}">
                <a16:creationId xmlns:a16="http://schemas.microsoft.com/office/drawing/2014/main" id="{6E5AF41A-148E-3A04-B731-626FD3ECC632}"/>
              </a:ext>
            </a:extLst>
          </p:cNvPr>
          <p:cNvSpPr txBox="1"/>
          <p:nvPr/>
        </p:nvSpPr>
        <p:spPr>
          <a:xfrm>
            <a:off x="1409700" y="4060705"/>
            <a:ext cx="406400" cy="488950"/>
          </a:xfrm>
          <a:prstGeom prst="rect">
            <a:avLst/>
          </a:prstGeom>
          <a:solidFill>
            <a:schemeClr val="bg1"/>
          </a:solidFill>
          <a:ln>
            <a:solidFill>
              <a:schemeClr val="bg1"/>
            </a:solidFill>
          </a:ln>
        </p:spPr>
        <p:txBody>
          <a:bodyPr wrap="square" rtlCol="0">
            <a:spAutoFit/>
          </a:bodyPr>
          <a:lstStyle/>
          <a:p>
            <a:endParaRPr lang="id-ID" dirty="0"/>
          </a:p>
        </p:txBody>
      </p:sp>
    </p:spTree>
    <p:extLst>
      <p:ext uri="{BB962C8B-B14F-4D97-AF65-F5344CB8AC3E}">
        <p14:creationId xmlns:p14="http://schemas.microsoft.com/office/powerpoint/2010/main" val="4024207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263740-04A9-2B89-9DCA-9FA2BB03E460}"/>
              </a:ext>
            </a:extLst>
          </p:cNvPr>
          <p:cNvSpPr>
            <a:spLocks noGrp="1"/>
          </p:cNvSpPr>
          <p:nvPr>
            <p:ph type="title"/>
          </p:nvPr>
        </p:nvSpPr>
        <p:spPr>
          <a:xfrm>
            <a:off x="2308860" y="114300"/>
            <a:ext cx="8229600" cy="1143000"/>
          </a:xfrm>
        </p:spPr>
        <p:txBody>
          <a:bodyPr/>
          <a:lstStyle/>
          <a:p>
            <a:pPr algn="r"/>
            <a:r>
              <a:rPr lang="id-ID" b="1" dirty="0">
                <a:solidFill>
                  <a:srgbClr val="0070C0"/>
                </a:solidFill>
                <a:latin typeface="Arial" pitchFamily="34" charset="0"/>
                <a:cs typeface="Arial" pitchFamily="34" charset="0"/>
              </a:rPr>
              <a:t>Example</a:t>
            </a:r>
          </a:p>
        </p:txBody>
      </p:sp>
      <p:sp>
        <p:nvSpPr>
          <p:cNvPr id="11" name="TextBox 10">
            <a:extLst>
              <a:ext uri="{FF2B5EF4-FFF2-40B4-BE49-F238E27FC236}">
                <a16:creationId xmlns:a16="http://schemas.microsoft.com/office/drawing/2014/main" id="{0801DDAE-805F-72F8-6125-F0E3FCD4F252}"/>
              </a:ext>
            </a:extLst>
          </p:cNvPr>
          <p:cNvSpPr txBox="1"/>
          <p:nvPr/>
        </p:nvSpPr>
        <p:spPr>
          <a:xfrm>
            <a:off x="1185704" y="1209348"/>
            <a:ext cx="720069" cy="461665"/>
          </a:xfrm>
          <a:prstGeom prst="rect">
            <a:avLst/>
          </a:prstGeom>
          <a:noFill/>
        </p:spPr>
        <p:txBody>
          <a:bodyPr wrap="none" rtlCol="0">
            <a:spAutoFit/>
          </a:bodyPr>
          <a:lstStyle/>
          <a:p>
            <a:r>
              <a:rPr lang="id-ID" sz="2400" dirty="0"/>
              <a:t>Find</a:t>
            </a:r>
          </a:p>
        </p:txBody>
      </p:sp>
      <p:sp>
        <p:nvSpPr>
          <p:cNvPr id="17" name="TextBox 16">
            <a:extLst>
              <a:ext uri="{FF2B5EF4-FFF2-40B4-BE49-F238E27FC236}">
                <a16:creationId xmlns:a16="http://schemas.microsoft.com/office/drawing/2014/main" id="{C6323E74-15FB-A3B1-B13D-7DB53BCA3538}"/>
              </a:ext>
            </a:extLst>
          </p:cNvPr>
          <p:cNvSpPr txBox="1"/>
          <p:nvPr/>
        </p:nvSpPr>
        <p:spPr>
          <a:xfrm>
            <a:off x="1136661" y="2350809"/>
            <a:ext cx="1217000" cy="461665"/>
          </a:xfrm>
          <a:prstGeom prst="rect">
            <a:avLst/>
          </a:prstGeom>
          <a:noFill/>
        </p:spPr>
        <p:txBody>
          <a:bodyPr wrap="none" rtlCol="0">
            <a:spAutoFit/>
          </a:bodyPr>
          <a:lstStyle/>
          <a:p>
            <a:r>
              <a:rPr lang="id-ID" sz="2400" dirty="0"/>
              <a:t>Solution</a:t>
            </a:r>
          </a:p>
        </p:txBody>
      </p:sp>
      <p:pic>
        <p:nvPicPr>
          <p:cNvPr id="4" name="Picture 3">
            <a:extLst>
              <a:ext uri="{FF2B5EF4-FFF2-40B4-BE49-F238E27FC236}">
                <a16:creationId xmlns:a16="http://schemas.microsoft.com/office/drawing/2014/main" id="{40E0C49C-1036-7966-539B-85289C602B25}"/>
              </a:ext>
            </a:extLst>
          </p:cNvPr>
          <p:cNvPicPr>
            <a:picLocks noChangeAspect="1"/>
          </p:cNvPicPr>
          <p:nvPr/>
        </p:nvPicPr>
        <p:blipFill>
          <a:blip r:embed="rId2"/>
          <a:stretch>
            <a:fillRect/>
          </a:stretch>
        </p:blipFill>
        <p:spPr>
          <a:xfrm>
            <a:off x="2058194" y="882967"/>
            <a:ext cx="2609850" cy="1038225"/>
          </a:xfrm>
          <a:prstGeom prst="rect">
            <a:avLst/>
          </a:prstGeom>
        </p:spPr>
      </p:pic>
      <p:pic>
        <p:nvPicPr>
          <p:cNvPr id="8" name="Picture 7">
            <a:extLst>
              <a:ext uri="{FF2B5EF4-FFF2-40B4-BE49-F238E27FC236}">
                <a16:creationId xmlns:a16="http://schemas.microsoft.com/office/drawing/2014/main" id="{F7CABADF-6A3D-C4E4-2557-87265C2291FB}"/>
              </a:ext>
            </a:extLst>
          </p:cNvPr>
          <p:cNvPicPr>
            <a:picLocks noChangeAspect="1"/>
          </p:cNvPicPr>
          <p:nvPr/>
        </p:nvPicPr>
        <p:blipFill rotWithShape="1">
          <a:blip r:embed="rId3"/>
          <a:srcRect t="2241" r="1633"/>
          <a:stretch/>
        </p:blipFill>
        <p:spPr>
          <a:xfrm>
            <a:off x="2308860" y="1921192"/>
            <a:ext cx="7051040" cy="5637550"/>
          </a:xfrm>
          <a:prstGeom prst="rect">
            <a:avLst/>
          </a:prstGeom>
        </p:spPr>
      </p:pic>
    </p:spTree>
    <p:extLst>
      <p:ext uri="{BB962C8B-B14F-4D97-AF65-F5344CB8AC3E}">
        <p14:creationId xmlns:p14="http://schemas.microsoft.com/office/powerpoint/2010/main" val="248230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263740-04A9-2B89-9DCA-9FA2BB03E460}"/>
              </a:ext>
            </a:extLst>
          </p:cNvPr>
          <p:cNvSpPr>
            <a:spLocks noGrp="1"/>
          </p:cNvSpPr>
          <p:nvPr>
            <p:ph type="title"/>
          </p:nvPr>
        </p:nvSpPr>
        <p:spPr>
          <a:xfrm>
            <a:off x="2308860" y="114300"/>
            <a:ext cx="8229600" cy="1143000"/>
          </a:xfrm>
        </p:spPr>
        <p:txBody>
          <a:bodyPr/>
          <a:lstStyle/>
          <a:p>
            <a:pPr algn="r"/>
            <a:r>
              <a:rPr lang="id-ID" b="1" dirty="0">
                <a:solidFill>
                  <a:srgbClr val="0070C0"/>
                </a:solidFill>
                <a:latin typeface="Arial" pitchFamily="34" charset="0"/>
                <a:cs typeface="Arial" pitchFamily="34" charset="0"/>
              </a:rPr>
              <a:t>Latihan</a:t>
            </a:r>
          </a:p>
        </p:txBody>
      </p:sp>
      <p:grpSp>
        <p:nvGrpSpPr>
          <p:cNvPr id="11" name="Group 10">
            <a:extLst>
              <a:ext uri="{FF2B5EF4-FFF2-40B4-BE49-F238E27FC236}">
                <a16:creationId xmlns:a16="http://schemas.microsoft.com/office/drawing/2014/main" id="{8679E915-FA75-BAB2-4969-8B13610FC5D3}"/>
              </a:ext>
            </a:extLst>
          </p:cNvPr>
          <p:cNvGrpSpPr/>
          <p:nvPr/>
        </p:nvGrpSpPr>
        <p:grpSpPr>
          <a:xfrm>
            <a:off x="1296955" y="1834705"/>
            <a:ext cx="8334295" cy="3509963"/>
            <a:chOff x="1543843" y="1862137"/>
            <a:chExt cx="8334295" cy="3509963"/>
          </a:xfrm>
        </p:grpSpPr>
        <p:pic>
          <p:nvPicPr>
            <p:cNvPr id="3" name="Picture 2">
              <a:extLst>
                <a:ext uri="{FF2B5EF4-FFF2-40B4-BE49-F238E27FC236}">
                  <a16:creationId xmlns:a16="http://schemas.microsoft.com/office/drawing/2014/main" id="{07B17838-252E-BF8F-E3D5-3AD8BB8E70C5}"/>
                </a:ext>
              </a:extLst>
            </p:cNvPr>
            <p:cNvPicPr>
              <a:picLocks noChangeAspect="1"/>
            </p:cNvPicPr>
            <p:nvPr/>
          </p:nvPicPr>
          <p:blipFill>
            <a:blip r:embed="rId2"/>
            <a:stretch>
              <a:fillRect/>
            </a:stretch>
          </p:blipFill>
          <p:spPr>
            <a:xfrm>
              <a:off x="1543843" y="1862137"/>
              <a:ext cx="8334295" cy="3509963"/>
            </a:xfrm>
            <a:prstGeom prst="rect">
              <a:avLst/>
            </a:prstGeom>
          </p:spPr>
        </p:pic>
        <p:sp>
          <p:nvSpPr>
            <p:cNvPr id="7" name="TextBox 6">
              <a:extLst>
                <a:ext uri="{FF2B5EF4-FFF2-40B4-BE49-F238E27FC236}">
                  <a16:creationId xmlns:a16="http://schemas.microsoft.com/office/drawing/2014/main" id="{18657329-32B3-0746-A823-638CF072F519}"/>
                </a:ext>
              </a:extLst>
            </p:cNvPr>
            <p:cNvSpPr txBox="1"/>
            <p:nvPr/>
          </p:nvSpPr>
          <p:spPr>
            <a:xfrm>
              <a:off x="1790700" y="2029618"/>
              <a:ext cx="518160" cy="3175000"/>
            </a:xfrm>
            <a:prstGeom prst="rect">
              <a:avLst/>
            </a:prstGeom>
            <a:solidFill>
              <a:schemeClr val="bg1"/>
            </a:solidFill>
            <a:ln>
              <a:solidFill>
                <a:schemeClr val="bg1"/>
              </a:solidFill>
            </a:ln>
          </p:spPr>
          <p:txBody>
            <a:bodyPr wrap="square" rtlCol="0">
              <a:spAutoFit/>
            </a:bodyPr>
            <a:lstStyle/>
            <a:p>
              <a:endParaRPr lang="id-ID" dirty="0"/>
            </a:p>
          </p:txBody>
        </p:sp>
        <p:sp>
          <p:nvSpPr>
            <p:cNvPr id="9" name="TextBox 8">
              <a:extLst>
                <a:ext uri="{FF2B5EF4-FFF2-40B4-BE49-F238E27FC236}">
                  <a16:creationId xmlns:a16="http://schemas.microsoft.com/office/drawing/2014/main" id="{0792344E-5CE8-4AE3-5AAD-DDDB3415FC1F}"/>
                </a:ext>
              </a:extLst>
            </p:cNvPr>
            <p:cNvSpPr txBox="1"/>
            <p:nvPr/>
          </p:nvSpPr>
          <p:spPr>
            <a:xfrm>
              <a:off x="6311900" y="2029618"/>
              <a:ext cx="518160" cy="3175000"/>
            </a:xfrm>
            <a:prstGeom prst="rect">
              <a:avLst/>
            </a:prstGeom>
            <a:solidFill>
              <a:schemeClr val="bg1"/>
            </a:solidFill>
            <a:ln>
              <a:solidFill>
                <a:schemeClr val="bg1"/>
              </a:solidFill>
            </a:ln>
          </p:spPr>
          <p:txBody>
            <a:bodyPr wrap="square" rtlCol="0">
              <a:spAutoFit/>
            </a:bodyPr>
            <a:lstStyle/>
            <a:p>
              <a:endParaRPr lang="id-ID" dirty="0"/>
            </a:p>
          </p:txBody>
        </p:sp>
      </p:grpSp>
      <p:sp>
        <p:nvSpPr>
          <p:cNvPr id="10" name="TextBox 9">
            <a:extLst>
              <a:ext uri="{FF2B5EF4-FFF2-40B4-BE49-F238E27FC236}">
                <a16:creationId xmlns:a16="http://schemas.microsoft.com/office/drawing/2014/main" id="{430E9BD2-F051-D061-B499-A7395460A1B8}"/>
              </a:ext>
            </a:extLst>
          </p:cNvPr>
          <p:cNvSpPr txBox="1"/>
          <p:nvPr/>
        </p:nvSpPr>
        <p:spPr>
          <a:xfrm>
            <a:off x="1543812" y="2240280"/>
            <a:ext cx="490840" cy="461665"/>
          </a:xfrm>
          <a:prstGeom prst="rect">
            <a:avLst/>
          </a:prstGeom>
          <a:noFill/>
        </p:spPr>
        <p:txBody>
          <a:bodyPr wrap="none" rtlCol="0">
            <a:spAutoFit/>
          </a:bodyPr>
          <a:lstStyle/>
          <a:p>
            <a:r>
              <a:rPr lang="id-ID" sz="2400" b="1" dirty="0"/>
              <a:t>1. </a:t>
            </a:r>
          </a:p>
        </p:txBody>
      </p:sp>
      <p:sp>
        <p:nvSpPr>
          <p:cNvPr id="12" name="TextBox 11">
            <a:extLst>
              <a:ext uri="{FF2B5EF4-FFF2-40B4-BE49-F238E27FC236}">
                <a16:creationId xmlns:a16="http://schemas.microsoft.com/office/drawing/2014/main" id="{E3F50C17-D26B-E289-BE9E-619F368C371D}"/>
              </a:ext>
            </a:extLst>
          </p:cNvPr>
          <p:cNvSpPr txBox="1"/>
          <p:nvPr/>
        </p:nvSpPr>
        <p:spPr>
          <a:xfrm>
            <a:off x="6164184" y="2240279"/>
            <a:ext cx="490840" cy="461665"/>
          </a:xfrm>
          <a:prstGeom prst="rect">
            <a:avLst/>
          </a:prstGeom>
          <a:noFill/>
        </p:spPr>
        <p:txBody>
          <a:bodyPr wrap="none" rtlCol="0">
            <a:spAutoFit/>
          </a:bodyPr>
          <a:lstStyle/>
          <a:p>
            <a:r>
              <a:rPr lang="id-ID" sz="2400" b="1" dirty="0"/>
              <a:t>2. </a:t>
            </a:r>
          </a:p>
        </p:txBody>
      </p:sp>
      <p:sp>
        <p:nvSpPr>
          <p:cNvPr id="13" name="TextBox 12">
            <a:extLst>
              <a:ext uri="{FF2B5EF4-FFF2-40B4-BE49-F238E27FC236}">
                <a16:creationId xmlns:a16="http://schemas.microsoft.com/office/drawing/2014/main" id="{BBCDE839-43E4-2179-46EE-C5724E440C83}"/>
              </a:ext>
            </a:extLst>
          </p:cNvPr>
          <p:cNvSpPr txBox="1"/>
          <p:nvPr/>
        </p:nvSpPr>
        <p:spPr>
          <a:xfrm>
            <a:off x="1543812" y="3477900"/>
            <a:ext cx="490840" cy="461665"/>
          </a:xfrm>
          <a:prstGeom prst="rect">
            <a:avLst/>
          </a:prstGeom>
          <a:noFill/>
        </p:spPr>
        <p:txBody>
          <a:bodyPr wrap="none" rtlCol="0">
            <a:spAutoFit/>
          </a:bodyPr>
          <a:lstStyle/>
          <a:p>
            <a:r>
              <a:rPr lang="id-ID" sz="2400" b="1" dirty="0"/>
              <a:t>3. </a:t>
            </a:r>
          </a:p>
        </p:txBody>
      </p:sp>
      <p:sp>
        <p:nvSpPr>
          <p:cNvPr id="14" name="TextBox 13">
            <a:extLst>
              <a:ext uri="{FF2B5EF4-FFF2-40B4-BE49-F238E27FC236}">
                <a16:creationId xmlns:a16="http://schemas.microsoft.com/office/drawing/2014/main" id="{26B0D2C4-6102-A188-B52D-3252789C6078}"/>
              </a:ext>
            </a:extLst>
          </p:cNvPr>
          <p:cNvSpPr txBox="1"/>
          <p:nvPr/>
        </p:nvSpPr>
        <p:spPr>
          <a:xfrm>
            <a:off x="6092332" y="3485959"/>
            <a:ext cx="490840" cy="461665"/>
          </a:xfrm>
          <a:prstGeom prst="rect">
            <a:avLst/>
          </a:prstGeom>
          <a:noFill/>
        </p:spPr>
        <p:txBody>
          <a:bodyPr wrap="none" rtlCol="0">
            <a:spAutoFit/>
          </a:bodyPr>
          <a:lstStyle/>
          <a:p>
            <a:r>
              <a:rPr lang="id-ID" sz="2400" b="1" dirty="0"/>
              <a:t>4. </a:t>
            </a:r>
          </a:p>
        </p:txBody>
      </p:sp>
      <p:sp>
        <p:nvSpPr>
          <p:cNvPr id="15" name="TextBox 14">
            <a:extLst>
              <a:ext uri="{FF2B5EF4-FFF2-40B4-BE49-F238E27FC236}">
                <a16:creationId xmlns:a16="http://schemas.microsoft.com/office/drawing/2014/main" id="{08F1524D-E068-30E5-3605-E904FC288C85}"/>
              </a:ext>
            </a:extLst>
          </p:cNvPr>
          <p:cNvSpPr txBox="1"/>
          <p:nvPr/>
        </p:nvSpPr>
        <p:spPr>
          <a:xfrm>
            <a:off x="1537830" y="4630073"/>
            <a:ext cx="490840" cy="461665"/>
          </a:xfrm>
          <a:prstGeom prst="rect">
            <a:avLst/>
          </a:prstGeom>
          <a:noFill/>
        </p:spPr>
        <p:txBody>
          <a:bodyPr wrap="none" rtlCol="0">
            <a:spAutoFit/>
          </a:bodyPr>
          <a:lstStyle/>
          <a:p>
            <a:r>
              <a:rPr lang="id-ID" sz="2400" b="1" dirty="0"/>
              <a:t>5. </a:t>
            </a:r>
          </a:p>
        </p:txBody>
      </p:sp>
      <p:sp>
        <p:nvSpPr>
          <p:cNvPr id="16" name="TextBox 15">
            <a:extLst>
              <a:ext uri="{FF2B5EF4-FFF2-40B4-BE49-F238E27FC236}">
                <a16:creationId xmlns:a16="http://schemas.microsoft.com/office/drawing/2014/main" id="{2FF436AE-61B6-B343-0834-89108A52D458}"/>
              </a:ext>
            </a:extLst>
          </p:cNvPr>
          <p:cNvSpPr txBox="1"/>
          <p:nvPr/>
        </p:nvSpPr>
        <p:spPr>
          <a:xfrm>
            <a:off x="6078672" y="4643218"/>
            <a:ext cx="490840" cy="461665"/>
          </a:xfrm>
          <a:prstGeom prst="rect">
            <a:avLst/>
          </a:prstGeom>
          <a:noFill/>
        </p:spPr>
        <p:txBody>
          <a:bodyPr wrap="none" rtlCol="0">
            <a:spAutoFit/>
          </a:bodyPr>
          <a:lstStyle/>
          <a:p>
            <a:r>
              <a:rPr lang="id-ID" sz="2400" b="1" dirty="0"/>
              <a:t>6. </a:t>
            </a:r>
          </a:p>
        </p:txBody>
      </p:sp>
    </p:spTree>
    <p:extLst>
      <p:ext uri="{BB962C8B-B14F-4D97-AF65-F5344CB8AC3E}">
        <p14:creationId xmlns:p14="http://schemas.microsoft.com/office/powerpoint/2010/main" val="747476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6FA985-AC79-CC4D-1B8D-E51C717C845B}"/>
              </a:ext>
            </a:extLst>
          </p:cNvPr>
          <p:cNvGrpSpPr/>
          <p:nvPr/>
        </p:nvGrpSpPr>
        <p:grpSpPr>
          <a:xfrm>
            <a:off x="1066799" y="1836931"/>
            <a:ext cx="9220198" cy="5125524"/>
            <a:chOff x="1066799" y="1450851"/>
            <a:chExt cx="9220198" cy="5125524"/>
          </a:xfrm>
        </p:grpSpPr>
        <p:grpSp>
          <p:nvGrpSpPr>
            <p:cNvPr id="3" name="Group 2">
              <a:extLst>
                <a:ext uri="{FF2B5EF4-FFF2-40B4-BE49-F238E27FC236}">
                  <a16:creationId xmlns:a16="http://schemas.microsoft.com/office/drawing/2014/main" id="{7BFED72F-7062-F1B3-05B1-0C0D9D97C08D}"/>
                </a:ext>
              </a:extLst>
            </p:cNvPr>
            <p:cNvGrpSpPr/>
            <p:nvPr/>
          </p:nvGrpSpPr>
          <p:grpSpPr>
            <a:xfrm rot="10800000">
              <a:off x="1066800" y="1450851"/>
              <a:ext cx="8991600" cy="1444747"/>
              <a:chOff x="-3214540" y="2211414"/>
              <a:chExt cx="8991600" cy="1444747"/>
            </a:xfrm>
          </p:grpSpPr>
          <p:sp>
            <p:nvSpPr>
              <p:cNvPr id="8" name="Rectangle 7">
                <a:extLst>
                  <a:ext uri="{FF2B5EF4-FFF2-40B4-BE49-F238E27FC236}">
                    <a16:creationId xmlns:a16="http://schemas.microsoft.com/office/drawing/2014/main" id="{0618354E-8EBE-797D-983C-D94DA072ABDA}"/>
                  </a:ext>
                </a:extLst>
              </p:cNvPr>
              <p:cNvSpPr/>
              <p:nvPr/>
            </p:nvSpPr>
            <p:spPr>
              <a:xfrm>
                <a:off x="-3214540" y="2211414"/>
                <a:ext cx="8991600" cy="993205"/>
              </a:xfrm>
              <a:prstGeom prst="rect">
                <a:avLst/>
              </a:prstGeom>
            </p:spPr>
            <p:style>
              <a:lnRef idx="3">
                <a:schemeClr val="lt1">
                  <a:hueOff val="0"/>
                  <a:satOff val="0"/>
                  <a:lumOff val="0"/>
                  <a:alphaOff val="0"/>
                </a:schemeClr>
              </a:lnRef>
              <a:fillRef idx="1">
                <a:schemeClr val="accent1">
                  <a:tint val="50000"/>
                  <a:hueOff val="0"/>
                  <a:satOff val="0"/>
                  <a:lumOff val="0"/>
                  <a:alphaOff val="0"/>
                </a:schemeClr>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90AFA939-4BED-5584-305D-5D969767D57C}"/>
                  </a:ext>
                </a:extLst>
              </p:cNvPr>
              <p:cNvSpPr/>
              <p:nvPr/>
            </p:nvSpPr>
            <p:spPr>
              <a:xfrm>
                <a:off x="3722533" y="3023999"/>
                <a:ext cx="2009373" cy="632162"/>
              </a:xfrm>
              <a:custGeom>
                <a:avLst/>
                <a:gdLst>
                  <a:gd name="connsiteX0" fmla="*/ 0 w 2009373"/>
                  <a:gd name="connsiteY0" fmla="*/ 0 h 632162"/>
                  <a:gd name="connsiteX1" fmla="*/ 1172134 w 2009373"/>
                  <a:gd name="connsiteY1" fmla="*/ 0 h 632162"/>
                  <a:gd name="connsiteX2" fmla="*/ 1411585 w 2009373"/>
                  <a:gd name="connsiteY2" fmla="*/ -67641 h 632162"/>
                  <a:gd name="connsiteX3" fmla="*/ 1674478 w 2009373"/>
                  <a:gd name="connsiteY3" fmla="*/ 0 h 632162"/>
                  <a:gd name="connsiteX4" fmla="*/ 2009373 w 2009373"/>
                  <a:gd name="connsiteY4" fmla="*/ 0 h 632162"/>
                  <a:gd name="connsiteX5" fmla="*/ 2009373 w 2009373"/>
                  <a:gd name="connsiteY5" fmla="*/ 105360 h 632162"/>
                  <a:gd name="connsiteX6" fmla="*/ 2009373 w 2009373"/>
                  <a:gd name="connsiteY6" fmla="*/ 105360 h 632162"/>
                  <a:gd name="connsiteX7" fmla="*/ 2009373 w 2009373"/>
                  <a:gd name="connsiteY7" fmla="*/ 263401 h 632162"/>
                  <a:gd name="connsiteX8" fmla="*/ 2009373 w 2009373"/>
                  <a:gd name="connsiteY8" fmla="*/ 632162 h 632162"/>
                  <a:gd name="connsiteX9" fmla="*/ 1674478 w 2009373"/>
                  <a:gd name="connsiteY9" fmla="*/ 632162 h 632162"/>
                  <a:gd name="connsiteX10" fmla="*/ 1172134 w 2009373"/>
                  <a:gd name="connsiteY10" fmla="*/ 632162 h 632162"/>
                  <a:gd name="connsiteX11" fmla="*/ 1172134 w 2009373"/>
                  <a:gd name="connsiteY11" fmla="*/ 632162 h 632162"/>
                  <a:gd name="connsiteX12" fmla="*/ 0 w 2009373"/>
                  <a:gd name="connsiteY12" fmla="*/ 632162 h 632162"/>
                  <a:gd name="connsiteX13" fmla="*/ 0 w 2009373"/>
                  <a:gd name="connsiteY13" fmla="*/ 263401 h 632162"/>
                  <a:gd name="connsiteX14" fmla="*/ 0 w 2009373"/>
                  <a:gd name="connsiteY14" fmla="*/ 105360 h 632162"/>
                  <a:gd name="connsiteX15" fmla="*/ 0 w 2009373"/>
                  <a:gd name="connsiteY15" fmla="*/ 105360 h 632162"/>
                  <a:gd name="connsiteX16" fmla="*/ 0 w 2009373"/>
                  <a:gd name="connsiteY16" fmla="*/ 0 h 63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9373" h="632162">
                    <a:moveTo>
                      <a:pt x="0" y="0"/>
                    </a:moveTo>
                    <a:lnTo>
                      <a:pt x="1172134" y="0"/>
                    </a:lnTo>
                    <a:lnTo>
                      <a:pt x="1411585" y="-67641"/>
                    </a:lnTo>
                    <a:lnTo>
                      <a:pt x="1674478" y="0"/>
                    </a:lnTo>
                    <a:lnTo>
                      <a:pt x="2009373" y="0"/>
                    </a:lnTo>
                    <a:lnTo>
                      <a:pt x="2009373" y="105360"/>
                    </a:lnTo>
                    <a:lnTo>
                      <a:pt x="2009373" y="105360"/>
                    </a:lnTo>
                    <a:lnTo>
                      <a:pt x="2009373" y="263401"/>
                    </a:lnTo>
                    <a:lnTo>
                      <a:pt x="2009373" y="632162"/>
                    </a:lnTo>
                    <a:lnTo>
                      <a:pt x="1674478" y="632162"/>
                    </a:lnTo>
                    <a:lnTo>
                      <a:pt x="1172134" y="632162"/>
                    </a:lnTo>
                    <a:lnTo>
                      <a:pt x="1172134" y="632162"/>
                    </a:lnTo>
                    <a:lnTo>
                      <a:pt x="0" y="632162"/>
                    </a:lnTo>
                    <a:lnTo>
                      <a:pt x="0" y="263401"/>
                    </a:lnTo>
                    <a:lnTo>
                      <a:pt x="0" y="105360"/>
                    </a:lnTo>
                    <a:lnTo>
                      <a:pt x="0" y="105360"/>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endParaRPr lang="id-ID" sz="2900" kern="1200"/>
              </a:p>
            </p:txBody>
          </p:sp>
        </p:grpSp>
        <p:sp>
          <p:nvSpPr>
            <p:cNvPr id="4" name="TextBox 3">
              <a:extLst>
                <a:ext uri="{FF2B5EF4-FFF2-40B4-BE49-F238E27FC236}">
                  <a16:creationId xmlns:a16="http://schemas.microsoft.com/office/drawing/2014/main" id="{FF839CAB-44CF-6C5B-467F-FC476F227E3F}"/>
                </a:ext>
              </a:extLst>
            </p:cNvPr>
            <p:cNvSpPr txBox="1"/>
            <p:nvPr/>
          </p:nvSpPr>
          <p:spPr>
            <a:xfrm>
              <a:off x="1219200" y="2244477"/>
              <a:ext cx="7086600" cy="430887"/>
            </a:xfrm>
            <a:prstGeom prst="rect">
              <a:avLst/>
            </a:prstGeom>
            <a:noFill/>
          </p:spPr>
          <p:txBody>
            <a:bodyPr wrap="square">
              <a:spAutoFit/>
            </a:bodyPr>
            <a:lstStyle/>
            <a:p>
              <a:pPr marL="0" indent="0" algn="l">
                <a:buNone/>
              </a:pPr>
              <a:r>
                <a:rPr lang="en-US" sz="2200" b="0" i="0" u="none" strike="noStrike" baseline="0" dirty="0">
                  <a:latin typeface="+mn-lt"/>
                </a:rPr>
                <a:t>A function </a:t>
              </a:r>
              <a:r>
                <a:rPr lang="en-US" sz="2200" b="0" i="1" u="none" strike="noStrike" baseline="0" dirty="0">
                  <a:latin typeface="+mn-lt"/>
                </a:rPr>
                <a:t>f </a:t>
              </a:r>
              <a:r>
                <a:rPr lang="en-US" sz="2200" b="0" i="0" u="none" strike="noStrike" baseline="0" dirty="0">
                  <a:latin typeface="+mn-lt"/>
                </a:rPr>
                <a:t>is </a:t>
              </a:r>
              <a:r>
                <a:rPr lang="en-US" sz="2200" b="1" i="0" u="none" strike="noStrike" baseline="0" dirty="0">
                  <a:latin typeface="+mn-lt"/>
                </a:rPr>
                <a:t>continuous at a number </a:t>
              </a:r>
              <a:r>
                <a:rPr lang="en-US" sz="2200" b="1" i="1" u="none" strike="noStrike" baseline="0" dirty="0">
                  <a:latin typeface="+mn-lt"/>
                </a:rPr>
                <a:t>a </a:t>
              </a:r>
              <a:r>
                <a:rPr lang="en-US" sz="2200" b="0" i="0" u="none" strike="noStrike" baseline="0" dirty="0">
                  <a:latin typeface="+mn-lt"/>
                </a:rPr>
                <a:t>if</a:t>
              </a:r>
              <a:endParaRPr lang="id-ID" sz="2200" b="1" dirty="0">
                <a:latin typeface="+mn-lt"/>
                <a:cs typeface="Arial"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0F2367-2B08-4AD2-08ED-210A0CF6A26C}"/>
                    </a:ext>
                  </a:extLst>
                </p:cNvPr>
                <p:cNvSpPr txBox="1"/>
                <p:nvPr/>
              </p:nvSpPr>
              <p:spPr>
                <a:xfrm>
                  <a:off x="6036733" y="2218637"/>
                  <a:ext cx="2438400" cy="533031"/>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func>
                          <m:funcPr>
                            <m:ctrlPr>
                              <a:rPr lang="en-US" sz="2200" b="0" i="1" u="none" strike="noStrike" baseline="0" smtClean="0">
                                <a:solidFill>
                                  <a:schemeClr val="tx1"/>
                                </a:solidFill>
                                <a:latin typeface="Cambria Math" panose="02040503050406030204" pitchFamily="18" charset="0"/>
                              </a:rPr>
                            </m:ctrlPr>
                          </m:funcPr>
                          <m:fName>
                            <m:limLow>
                              <m:limLowPr>
                                <m:ctrlPr>
                                  <a:rPr lang="en-US" sz="2200" b="0" i="1" u="none" strike="noStrike" baseline="0" smtClean="0">
                                    <a:solidFill>
                                      <a:schemeClr val="tx1"/>
                                    </a:solidFill>
                                    <a:latin typeface="Cambria Math" panose="02040503050406030204" pitchFamily="18" charset="0"/>
                                  </a:rPr>
                                </m:ctrlPr>
                              </m:limLowPr>
                              <m:e>
                                <m:r>
                                  <m:rPr>
                                    <m:sty m:val="p"/>
                                  </m:rPr>
                                  <a:rPr lang="en-US" sz="2200" b="0" i="0" u="none" strike="noStrike" baseline="0" smtClean="0">
                                    <a:solidFill>
                                      <a:schemeClr val="tx1"/>
                                    </a:solidFill>
                                    <a:latin typeface="Cambria Math" panose="02040503050406030204" pitchFamily="18" charset="0"/>
                                  </a:rPr>
                                  <m:t>lim</m:t>
                                </m:r>
                              </m:e>
                              <m:lim>
                                <m:r>
                                  <a:rPr lang="en-US" sz="2200" b="0" i="1" u="none" strike="noStrike" baseline="0" smtClean="0">
                                    <a:solidFill>
                                      <a:schemeClr val="tx1"/>
                                    </a:solidFill>
                                    <a:latin typeface="Cambria Math" panose="02040503050406030204" pitchFamily="18" charset="0"/>
                                  </a:rPr>
                                  <m:t>𝑥</m:t>
                                </m:r>
                                <m:r>
                                  <a:rPr lang="en-US" sz="2200" b="0" i="1" u="none" strike="noStrike" baseline="0" smtClean="0">
                                    <a:solidFill>
                                      <a:schemeClr val="tx1"/>
                                    </a:solidFill>
                                    <a:latin typeface="Cambria Math" panose="02040503050406030204" pitchFamily="18" charset="0"/>
                                  </a:rPr>
                                  <m:t>→</m:t>
                                </m:r>
                                <m:r>
                                  <a:rPr lang="en-US" sz="2200" b="0" i="1" u="none" strike="noStrike" baseline="0" smtClean="0">
                                    <a:solidFill>
                                      <a:schemeClr val="tx1"/>
                                    </a:solidFill>
                                    <a:latin typeface="Cambria Math" panose="02040503050406030204" pitchFamily="18" charset="0"/>
                                  </a:rPr>
                                  <m:t>𝑎</m:t>
                                </m:r>
                              </m:lim>
                            </m:limLow>
                          </m:fName>
                          <m:e>
                            <m:r>
                              <a:rPr lang="en-US" sz="2200" b="0" i="1" u="none" strike="noStrike" baseline="0" smtClean="0">
                                <a:solidFill>
                                  <a:schemeClr val="tx1"/>
                                </a:solidFill>
                                <a:latin typeface="Cambria Math" panose="02040503050406030204" pitchFamily="18" charset="0"/>
                              </a:rPr>
                              <m:t>𝑓</m:t>
                            </m:r>
                            <m:d>
                              <m:dPr>
                                <m:ctrlPr>
                                  <a:rPr lang="en-US" sz="2200" b="0" i="1" u="none" strike="noStrike" baseline="0" smtClean="0">
                                    <a:solidFill>
                                      <a:schemeClr val="tx1"/>
                                    </a:solidFill>
                                    <a:latin typeface="Cambria Math" panose="02040503050406030204" pitchFamily="18" charset="0"/>
                                  </a:rPr>
                                </m:ctrlPr>
                              </m:dPr>
                              <m:e>
                                <m:r>
                                  <a:rPr lang="en-US" sz="2200" b="0" i="1" u="none" strike="noStrike" baseline="0" smtClean="0">
                                    <a:solidFill>
                                      <a:schemeClr val="tx1"/>
                                    </a:solidFill>
                                    <a:latin typeface="Cambria Math" panose="02040503050406030204" pitchFamily="18" charset="0"/>
                                  </a:rPr>
                                  <m:t>𝑥</m:t>
                                </m:r>
                              </m:e>
                            </m:d>
                          </m:e>
                        </m:func>
                        <m:r>
                          <a:rPr lang="en-US" sz="2200" b="0" i="1" u="none" strike="noStrike" baseline="0" smtClean="0">
                            <a:solidFill>
                              <a:schemeClr val="tx1"/>
                            </a:solidFill>
                            <a:latin typeface="Cambria Math" panose="02040503050406030204" pitchFamily="18" charset="0"/>
                          </a:rPr>
                          <m:t>=</m:t>
                        </m:r>
                        <m:r>
                          <a:rPr lang="en-US" sz="2200" b="0" i="1" u="none" strike="noStrike" baseline="0" smtClean="0">
                            <a:solidFill>
                              <a:schemeClr val="tx1"/>
                            </a:solidFill>
                            <a:latin typeface="Cambria Math" panose="02040503050406030204" pitchFamily="18" charset="0"/>
                          </a:rPr>
                          <m:t>𝑓</m:t>
                        </m:r>
                        <m:r>
                          <a:rPr lang="en-US" sz="2200" b="0" i="1" u="none" strike="noStrike" baseline="0" smtClean="0">
                            <a:solidFill>
                              <a:schemeClr val="tx1"/>
                            </a:solidFill>
                            <a:latin typeface="Cambria Math" panose="02040503050406030204" pitchFamily="18" charset="0"/>
                          </a:rPr>
                          <m:t>(</m:t>
                        </m:r>
                        <m:r>
                          <a:rPr lang="en-US" sz="2200" b="0" i="1" u="none" strike="noStrike" baseline="0" smtClean="0">
                            <a:solidFill>
                              <a:schemeClr val="tx1"/>
                            </a:solidFill>
                            <a:latin typeface="Cambria Math" panose="02040503050406030204" pitchFamily="18" charset="0"/>
                          </a:rPr>
                          <m:t>𝑎</m:t>
                        </m:r>
                        <m:r>
                          <a:rPr lang="en-US" sz="2200" b="0" i="1" u="none" strike="noStrike" baseline="0" smtClean="0">
                            <a:solidFill>
                              <a:schemeClr val="tx1"/>
                            </a:solidFill>
                            <a:latin typeface="Cambria Math" panose="02040503050406030204" pitchFamily="18" charset="0"/>
                          </a:rPr>
                          <m:t>)</m:t>
                        </m:r>
                      </m:oMath>
                    </m:oMathPara>
                  </a14:m>
                  <a:endParaRPr lang="en-US" sz="2200" dirty="0"/>
                </a:p>
              </p:txBody>
            </p:sp>
          </mc:Choice>
          <mc:Fallback xmlns="">
            <p:sp>
              <p:nvSpPr>
                <p:cNvPr id="14" name="TextBox 13">
                  <a:extLst>
                    <a:ext uri="{FF2B5EF4-FFF2-40B4-BE49-F238E27FC236}">
                      <a16:creationId xmlns:a16="http://schemas.microsoft.com/office/drawing/2014/main" id="{F64BFF65-A742-4CCE-95E4-1ADFB2EF4264}"/>
                    </a:ext>
                  </a:extLst>
                </p:cNvPr>
                <p:cNvSpPr txBox="1">
                  <a:spLocks noRot="1" noChangeAspect="1" noMove="1" noResize="1" noEditPoints="1" noAdjustHandles="1" noChangeArrowheads="1" noChangeShapeType="1" noTextEdit="1"/>
                </p:cNvSpPr>
                <p:nvPr/>
              </p:nvSpPr>
              <p:spPr>
                <a:xfrm>
                  <a:off x="6036733" y="2218637"/>
                  <a:ext cx="2438400" cy="533031"/>
                </a:xfrm>
                <a:prstGeom prst="rect">
                  <a:avLst/>
                </a:prstGeom>
                <a:blipFill>
                  <a:blip r:embed="rId2"/>
                  <a:stretch>
                    <a:fillRect b="-1149"/>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9BBEE8-93DE-2D7D-1865-2283E00A8E2A}"/>
                    </a:ext>
                  </a:extLst>
                </p:cNvPr>
                <p:cNvSpPr txBox="1"/>
                <p:nvPr/>
              </p:nvSpPr>
              <p:spPr>
                <a:xfrm>
                  <a:off x="1066799" y="3048000"/>
                  <a:ext cx="8991601" cy="3393365"/>
                </a:xfrm>
                <a:prstGeom prst="rect">
                  <a:avLst/>
                </a:prstGeom>
                <a:noFill/>
              </p:spPr>
              <p:txBody>
                <a:bodyPr wrap="square">
                  <a:spAutoFit/>
                </a:bodyPr>
                <a:lstStyle/>
                <a:p>
                  <a:pPr>
                    <a:lnSpc>
                      <a:spcPct val="150000"/>
                    </a:lnSpc>
                  </a:pPr>
                  <a:r>
                    <a:rPr lang="en-US" sz="2200" b="0" u="none" strike="noStrike" baseline="0" dirty="0">
                      <a:latin typeface="+mn-lt"/>
                    </a:rPr>
                    <a:t>Notice that Definition implicitly requires three things if </a:t>
                  </a:r>
                  <a:r>
                    <a:rPr lang="en-US" sz="2200" b="0" i="1" u="none" strike="noStrike" baseline="0" dirty="0">
                      <a:latin typeface="+mn-lt"/>
                    </a:rPr>
                    <a:t>f </a:t>
                  </a:r>
                  <a:r>
                    <a:rPr lang="en-US" sz="2200" b="0" u="none" strike="noStrike" baseline="0" dirty="0">
                      <a:latin typeface="+mn-lt"/>
                    </a:rPr>
                    <a:t>is continuous at </a:t>
                  </a:r>
                  <a:r>
                    <a:rPr lang="en-US" sz="2200" b="0" i="1" u="none" strike="noStrike" baseline="0" dirty="0">
                      <a:latin typeface="+mn-lt"/>
                    </a:rPr>
                    <a:t>a</a:t>
                  </a:r>
                  <a:r>
                    <a:rPr lang="en-US" sz="2200" b="0" u="none" strike="noStrike" baseline="0" dirty="0">
                      <a:latin typeface="+mn-lt"/>
                    </a:rPr>
                    <a:t>:</a:t>
                  </a:r>
                </a:p>
                <a:p>
                  <a:pPr marL="342900" indent="-342900">
                    <a:lnSpc>
                      <a:spcPct val="150000"/>
                    </a:lnSpc>
                    <a:buAutoNum type="arabicPeriod"/>
                  </a:pPr>
                  <a:r>
                    <a:rPr lang="en-US" sz="2200" b="0" i="1" u="none" strike="noStrike" baseline="0" dirty="0">
                      <a:latin typeface="+mn-lt"/>
                    </a:rPr>
                    <a:t>f(a</a:t>
                  </a:r>
                  <a:r>
                    <a:rPr lang="en-US" sz="2200" dirty="0">
                      <a:latin typeface="+mn-lt"/>
                    </a:rPr>
                    <a:t>)</a:t>
                  </a:r>
                  <a:r>
                    <a:rPr lang="en-US" sz="2200" b="0" u="none" strike="noStrike" baseline="0" dirty="0">
                      <a:latin typeface="+mn-lt"/>
                    </a:rPr>
                    <a:t> is defined (that is, </a:t>
                  </a:r>
                  <a:r>
                    <a:rPr lang="en-US" sz="2200" b="0" i="1" u="none" strike="noStrike" baseline="0" dirty="0">
                      <a:latin typeface="+mn-lt"/>
                    </a:rPr>
                    <a:t>a </a:t>
                  </a:r>
                  <a:r>
                    <a:rPr lang="en-US" sz="2200" b="0" u="none" strike="noStrike" baseline="0" dirty="0">
                      <a:latin typeface="+mn-lt"/>
                    </a:rPr>
                    <a:t>is in the domain of </a:t>
                  </a:r>
                  <a:r>
                    <a:rPr lang="en-US" sz="2200" b="0" i="1" u="none" strike="noStrike" baseline="0" dirty="0">
                      <a:latin typeface="+mn-lt"/>
                    </a:rPr>
                    <a:t>f </a:t>
                  </a:r>
                  <a:r>
                    <a:rPr lang="en-US" sz="2200" b="0" u="none" strike="noStrike" baseline="0" dirty="0">
                      <a:latin typeface="+mn-lt"/>
                    </a:rPr>
                    <a:t>)</a:t>
                  </a:r>
                </a:p>
                <a:p>
                  <a:pPr>
                    <a:lnSpc>
                      <a:spcPct val="150000"/>
                    </a:lnSpc>
                  </a:pPr>
                  <a:r>
                    <a:rPr lang="en-US" sz="2200" dirty="0"/>
                    <a:t>2. </a:t>
                  </a:r>
                  <a14:m>
                    <m:oMath xmlns:m="http://schemas.openxmlformats.org/officeDocument/2006/math">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smtClean="0">
                                  <a:latin typeface="Cambria Math" panose="02040503050406030204" pitchFamily="18" charset="0"/>
                                </a:rPr>
                                <m:t>lim</m:t>
                              </m:r>
                            </m:e>
                            <m:lim>
                              <m:r>
                                <a:rPr lang="en-US" sz="2200" i="1" smtClean="0">
                                  <a:latin typeface="Cambria Math" panose="02040503050406030204" pitchFamily="18" charset="0"/>
                                </a:rPr>
                                <m:t>𝑥</m:t>
                              </m:r>
                              <m:r>
                                <a:rPr lang="en-US" sz="2200" i="1" smtClean="0">
                                  <a:latin typeface="Cambria Math" panose="02040503050406030204" pitchFamily="18" charset="0"/>
                                </a:rPr>
                                <m:t>→</m:t>
                              </m:r>
                              <m:r>
                                <a:rPr lang="en-US" sz="2200" i="1" smtClean="0">
                                  <a:latin typeface="Cambria Math" panose="02040503050406030204" pitchFamily="18" charset="0"/>
                                </a:rPr>
                                <m:t>𝑎</m:t>
                              </m:r>
                            </m:lim>
                          </m:limLow>
                        </m:fName>
                        <m:e>
                          <m:r>
                            <a:rPr lang="en-US" sz="2200" i="1" smtClean="0">
                              <a:latin typeface="Cambria Math" panose="02040503050406030204" pitchFamily="18" charset="0"/>
                            </a:rPr>
                            <m:t>𝑓</m:t>
                          </m:r>
                          <m:d>
                            <m:dPr>
                              <m:ctrlPr>
                                <a:rPr lang="en-US" sz="2200" i="1">
                                  <a:latin typeface="Cambria Math" panose="02040503050406030204" pitchFamily="18" charset="0"/>
                                </a:rPr>
                              </m:ctrlPr>
                            </m:dPr>
                            <m:e>
                              <m:r>
                                <a:rPr lang="en-US" sz="2200" i="1" smtClean="0">
                                  <a:latin typeface="Cambria Math" panose="02040503050406030204" pitchFamily="18" charset="0"/>
                                </a:rPr>
                                <m:t>𝑥</m:t>
                              </m:r>
                            </m:e>
                          </m:d>
                        </m:e>
                      </m:func>
                    </m:oMath>
                  </a14:m>
                  <a:r>
                    <a:rPr lang="en-US" sz="2200" b="0" u="none" strike="noStrike" baseline="0" dirty="0">
                      <a:latin typeface="+mn-lt"/>
                    </a:rPr>
                    <a:t> exists</a:t>
                  </a:r>
                </a:p>
                <a:p>
                  <a:pPr>
                    <a:lnSpc>
                      <a:spcPct val="150000"/>
                    </a:lnSpc>
                  </a:pPr>
                  <a:r>
                    <a:rPr lang="en-US" sz="2200" b="0" u="none" strike="noStrike" baseline="0" dirty="0">
                      <a:solidFill>
                        <a:schemeClr val="tx1"/>
                      </a:solidFill>
                    </a:rPr>
                    <a:t>3. </a:t>
                  </a:r>
                  <a14:m>
                    <m:oMath xmlns:m="http://schemas.openxmlformats.org/officeDocument/2006/math">
                      <m:func>
                        <m:funcPr>
                          <m:ctrlPr>
                            <a:rPr lang="en-US" sz="2200" b="0" i="1" u="none" strike="noStrike" baseline="0" smtClean="0">
                              <a:solidFill>
                                <a:schemeClr val="tx1"/>
                              </a:solidFill>
                              <a:latin typeface="Cambria Math" panose="02040503050406030204" pitchFamily="18" charset="0"/>
                            </a:rPr>
                          </m:ctrlPr>
                        </m:funcPr>
                        <m:fName>
                          <m:limLow>
                            <m:limLowPr>
                              <m:ctrlPr>
                                <a:rPr lang="en-US" sz="2200" b="0" i="1" u="none" strike="noStrike" baseline="0" smtClean="0">
                                  <a:solidFill>
                                    <a:schemeClr val="tx1"/>
                                  </a:solidFill>
                                  <a:latin typeface="Cambria Math" panose="02040503050406030204" pitchFamily="18" charset="0"/>
                                </a:rPr>
                              </m:ctrlPr>
                            </m:limLowPr>
                            <m:e>
                              <m:r>
                                <m:rPr>
                                  <m:sty m:val="p"/>
                                </m:rPr>
                                <a:rPr lang="en-US" sz="2200" b="0" u="none" strike="noStrike" baseline="0" smtClean="0">
                                  <a:solidFill>
                                    <a:schemeClr val="tx1"/>
                                  </a:solidFill>
                                  <a:latin typeface="Cambria Math" panose="02040503050406030204" pitchFamily="18" charset="0"/>
                                </a:rPr>
                                <m:t>lim</m:t>
                              </m:r>
                            </m:e>
                            <m:lim>
                              <m:r>
                                <a:rPr lang="en-US" sz="2200" b="0" i="1" u="none" strike="noStrike" baseline="0" smtClean="0">
                                  <a:solidFill>
                                    <a:schemeClr val="tx1"/>
                                  </a:solidFill>
                                  <a:latin typeface="Cambria Math" panose="02040503050406030204" pitchFamily="18" charset="0"/>
                                </a:rPr>
                                <m:t>𝑥</m:t>
                              </m:r>
                              <m:r>
                                <a:rPr lang="en-US" sz="2200" b="0" i="1" u="none" strike="noStrike" baseline="0" smtClean="0">
                                  <a:solidFill>
                                    <a:schemeClr val="tx1"/>
                                  </a:solidFill>
                                  <a:latin typeface="Cambria Math" panose="02040503050406030204" pitchFamily="18" charset="0"/>
                                </a:rPr>
                                <m:t>→</m:t>
                              </m:r>
                              <m:r>
                                <a:rPr lang="en-US" sz="2200" b="0" i="1" u="none" strike="noStrike" baseline="0" smtClean="0">
                                  <a:solidFill>
                                    <a:schemeClr val="tx1"/>
                                  </a:solidFill>
                                  <a:latin typeface="Cambria Math" panose="02040503050406030204" pitchFamily="18" charset="0"/>
                                </a:rPr>
                                <m:t>𝑎</m:t>
                              </m:r>
                            </m:lim>
                          </m:limLow>
                        </m:fName>
                        <m:e>
                          <m:r>
                            <a:rPr lang="en-US" sz="2200" b="0" i="1" u="none" strike="noStrike" baseline="0" smtClean="0">
                              <a:solidFill>
                                <a:schemeClr val="tx1"/>
                              </a:solidFill>
                              <a:latin typeface="Cambria Math" panose="02040503050406030204" pitchFamily="18" charset="0"/>
                            </a:rPr>
                            <m:t>𝑓</m:t>
                          </m:r>
                          <m:d>
                            <m:dPr>
                              <m:ctrlPr>
                                <a:rPr lang="en-US" sz="2200" b="0" i="1" u="none" strike="noStrike" baseline="0" smtClean="0">
                                  <a:solidFill>
                                    <a:schemeClr val="tx1"/>
                                  </a:solidFill>
                                  <a:latin typeface="Cambria Math" panose="02040503050406030204" pitchFamily="18" charset="0"/>
                                </a:rPr>
                              </m:ctrlPr>
                            </m:dPr>
                            <m:e>
                              <m:r>
                                <a:rPr lang="en-US" sz="2200" b="0" i="1" u="none" strike="noStrike" baseline="0" smtClean="0">
                                  <a:solidFill>
                                    <a:schemeClr val="tx1"/>
                                  </a:solidFill>
                                  <a:latin typeface="Cambria Math" panose="02040503050406030204" pitchFamily="18" charset="0"/>
                                </a:rPr>
                                <m:t>𝑥</m:t>
                              </m:r>
                            </m:e>
                          </m:d>
                        </m:e>
                      </m:func>
                      <m:r>
                        <a:rPr lang="en-US" sz="2200" b="0" i="1" u="none" strike="noStrike" baseline="0" smtClean="0">
                          <a:solidFill>
                            <a:schemeClr val="tx1"/>
                          </a:solidFill>
                          <a:latin typeface="Cambria Math" panose="02040503050406030204" pitchFamily="18" charset="0"/>
                        </a:rPr>
                        <m:t>=</m:t>
                      </m:r>
                      <m:r>
                        <a:rPr lang="en-US" sz="2200" b="0" i="1" u="none" strike="noStrike" baseline="0" smtClean="0">
                          <a:solidFill>
                            <a:schemeClr val="tx1"/>
                          </a:solidFill>
                          <a:latin typeface="Cambria Math" panose="02040503050406030204" pitchFamily="18" charset="0"/>
                        </a:rPr>
                        <m:t>𝑓</m:t>
                      </m:r>
                      <m:r>
                        <a:rPr lang="en-US" sz="2200" b="0" i="1" u="none" strike="noStrike" baseline="0" smtClean="0">
                          <a:solidFill>
                            <a:schemeClr val="tx1"/>
                          </a:solidFill>
                          <a:latin typeface="Cambria Math" panose="02040503050406030204" pitchFamily="18" charset="0"/>
                        </a:rPr>
                        <m:t>(</m:t>
                      </m:r>
                      <m:r>
                        <a:rPr lang="en-US" sz="2200" b="0" i="1" u="none" strike="noStrike" baseline="0" smtClean="0">
                          <a:solidFill>
                            <a:schemeClr val="tx1"/>
                          </a:solidFill>
                          <a:latin typeface="Cambria Math" panose="02040503050406030204" pitchFamily="18" charset="0"/>
                        </a:rPr>
                        <m:t>𝑎</m:t>
                      </m:r>
                      <m:r>
                        <a:rPr lang="en-US" sz="2200" b="0" i="1" u="none" strike="noStrike" baseline="0" smtClean="0">
                          <a:solidFill>
                            <a:schemeClr val="tx1"/>
                          </a:solidFill>
                          <a:latin typeface="Cambria Math" panose="02040503050406030204" pitchFamily="18" charset="0"/>
                        </a:rPr>
                        <m:t>)</m:t>
                      </m:r>
                    </m:oMath>
                  </a14:m>
                  <a:endParaRPr lang="en-US" sz="2200" b="0" u="none" strike="noStrike" baseline="0" dirty="0">
                    <a:latin typeface="+mn-lt"/>
                  </a:endParaRPr>
                </a:p>
                <a:p>
                  <a:pPr marL="342900" indent="-342900">
                    <a:lnSpc>
                      <a:spcPct val="150000"/>
                    </a:lnSpc>
                    <a:buAutoNum type="arabicPeriod"/>
                  </a:pPr>
                  <a:endParaRPr lang="en-US" sz="2200" b="0" i="0" u="none" strike="noStrike" baseline="0" dirty="0">
                    <a:latin typeface="+mn-lt"/>
                  </a:endParaRPr>
                </a:p>
                <a:p>
                  <a:pPr marL="342900" indent="-342900">
                    <a:lnSpc>
                      <a:spcPct val="150000"/>
                    </a:lnSpc>
                    <a:buAutoNum type="arabicPeriod"/>
                  </a:pPr>
                  <a:endParaRPr lang="id-ID" sz="2200" dirty="0">
                    <a:latin typeface="+mn-lt"/>
                  </a:endParaRPr>
                </a:p>
              </p:txBody>
            </p:sp>
          </mc:Choice>
          <mc:Fallback xmlns="">
            <p:sp>
              <p:nvSpPr>
                <p:cNvPr id="6" name="TextBox 5">
                  <a:extLst>
                    <a:ext uri="{FF2B5EF4-FFF2-40B4-BE49-F238E27FC236}">
                      <a16:creationId xmlns:a16="http://schemas.microsoft.com/office/drawing/2014/main" id="{1D9BBEE8-93DE-2D7D-1865-2283E00A8E2A}"/>
                    </a:ext>
                  </a:extLst>
                </p:cNvPr>
                <p:cNvSpPr txBox="1">
                  <a:spLocks noRot="1" noChangeAspect="1" noMove="1" noResize="1" noEditPoints="1" noAdjustHandles="1" noChangeArrowheads="1" noChangeShapeType="1" noTextEdit="1"/>
                </p:cNvSpPr>
                <p:nvPr/>
              </p:nvSpPr>
              <p:spPr>
                <a:xfrm>
                  <a:off x="1066799" y="3048000"/>
                  <a:ext cx="8991601" cy="3393365"/>
                </a:xfrm>
                <a:prstGeom prst="rect">
                  <a:avLst/>
                </a:prstGeom>
                <a:blipFill>
                  <a:blip r:embed="rId3"/>
                  <a:stretch>
                    <a:fillRect l="-881"/>
                  </a:stretch>
                </a:blipFill>
              </p:spPr>
              <p:txBody>
                <a:bodyPr/>
                <a:lstStyle/>
                <a:p>
                  <a:r>
                    <a:rPr lang="id-ID">
                      <a:noFill/>
                    </a:rPr>
                    <a:t> </a:t>
                  </a:r>
                </a:p>
              </p:txBody>
            </p:sp>
          </mc:Fallback>
        </mc:AlternateContent>
        <p:pic>
          <p:nvPicPr>
            <p:cNvPr id="7" name="Picture 6">
              <a:extLst>
                <a:ext uri="{FF2B5EF4-FFF2-40B4-BE49-F238E27FC236}">
                  <a16:creationId xmlns:a16="http://schemas.microsoft.com/office/drawing/2014/main" id="{C0F25F0B-9D6E-6F5F-2D17-2FE2AA22AD70}"/>
                </a:ext>
              </a:extLst>
            </p:cNvPr>
            <p:cNvPicPr>
              <a:picLocks noChangeAspect="1"/>
            </p:cNvPicPr>
            <p:nvPr/>
          </p:nvPicPr>
          <p:blipFill>
            <a:blip r:embed="rId4"/>
            <a:stretch>
              <a:fillRect/>
            </a:stretch>
          </p:blipFill>
          <p:spPr>
            <a:xfrm>
              <a:off x="7086599" y="3812472"/>
              <a:ext cx="3200398" cy="2763903"/>
            </a:xfrm>
            <a:prstGeom prst="rect">
              <a:avLst/>
            </a:prstGeom>
          </p:spPr>
        </p:pic>
      </p:grpSp>
      <p:sp>
        <p:nvSpPr>
          <p:cNvPr id="10" name="Title 1">
            <a:extLst>
              <a:ext uri="{FF2B5EF4-FFF2-40B4-BE49-F238E27FC236}">
                <a16:creationId xmlns:a16="http://schemas.microsoft.com/office/drawing/2014/main" id="{59EF0C27-AD0C-D887-3C03-8A93E2F54F20}"/>
              </a:ext>
            </a:extLst>
          </p:cNvPr>
          <p:cNvSpPr>
            <a:spLocks noGrp="1"/>
          </p:cNvSpPr>
          <p:nvPr>
            <p:ph type="title"/>
          </p:nvPr>
        </p:nvSpPr>
        <p:spPr>
          <a:xfrm>
            <a:off x="457200" y="228600"/>
            <a:ext cx="8229600" cy="1143000"/>
          </a:xfrm>
        </p:spPr>
        <p:txBody>
          <a:bodyPr/>
          <a:lstStyle/>
          <a:p>
            <a:pPr algn="r"/>
            <a:r>
              <a:rPr lang="id-ID" b="1" dirty="0">
                <a:solidFill>
                  <a:srgbClr val="0070C0"/>
                </a:solidFill>
                <a:latin typeface="Arial" pitchFamily="34" charset="0"/>
                <a:cs typeface="Arial" pitchFamily="34" charset="0"/>
              </a:rPr>
              <a:t>Continuity at a </a:t>
            </a:r>
            <a:r>
              <a:rPr lang="en-US" b="1" dirty="0">
                <a:solidFill>
                  <a:srgbClr val="0070C0"/>
                </a:solidFill>
                <a:latin typeface="Arial" pitchFamily="34" charset="0"/>
                <a:cs typeface="Arial" pitchFamily="34" charset="0"/>
              </a:rPr>
              <a:t>Number</a:t>
            </a:r>
            <a:endParaRPr lang="id-ID" b="1" dirty="0">
              <a:solidFill>
                <a:srgbClr val="0070C0"/>
              </a:solidFill>
              <a:latin typeface="Arial" pitchFamily="34" charset="0"/>
              <a:cs typeface="Arial" pitchFamily="34" charset="0"/>
            </a:endParaRPr>
          </a:p>
        </p:txBody>
      </p:sp>
      <p:sp>
        <p:nvSpPr>
          <p:cNvPr id="11" name="Content Placeholder 2">
            <a:extLst>
              <a:ext uri="{FF2B5EF4-FFF2-40B4-BE49-F238E27FC236}">
                <a16:creationId xmlns:a16="http://schemas.microsoft.com/office/drawing/2014/main" id="{B0E05430-AF08-C975-C5D4-2E15218B845F}"/>
              </a:ext>
            </a:extLst>
          </p:cNvPr>
          <p:cNvSpPr>
            <a:spLocks noGrp="1"/>
          </p:cNvSpPr>
          <p:nvPr>
            <p:ph idx="1"/>
          </p:nvPr>
        </p:nvSpPr>
        <p:spPr>
          <a:xfrm>
            <a:off x="1430840" y="1972705"/>
            <a:ext cx="1371600" cy="501058"/>
          </a:xfrm>
        </p:spPr>
        <p:txBody>
          <a:bodyPr/>
          <a:lstStyle/>
          <a:p>
            <a:pPr marL="0" indent="0" algn="l">
              <a:buNone/>
            </a:pPr>
            <a:r>
              <a:rPr lang="en-US" sz="2200" b="1" i="0" u="none" strike="noStrike" baseline="0" dirty="0">
                <a:latin typeface="+mn-lt"/>
              </a:rPr>
              <a:t>Definition</a:t>
            </a:r>
          </a:p>
        </p:txBody>
      </p:sp>
    </p:spTree>
    <p:extLst>
      <p:ext uri="{BB962C8B-B14F-4D97-AF65-F5344CB8AC3E}">
        <p14:creationId xmlns:p14="http://schemas.microsoft.com/office/powerpoint/2010/main" val="2237569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9B8A07C-3A72-502E-ED80-1ECB695A13EA}"/>
              </a:ext>
            </a:extLst>
          </p:cNvPr>
          <p:cNvGraphicFramePr/>
          <p:nvPr>
            <p:extLst>
              <p:ext uri="{D42A27DB-BD31-4B8C-83A1-F6EECF244321}">
                <p14:modId xmlns:p14="http://schemas.microsoft.com/office/powerpoint/2010/main" val="3943413827"/>
              </p:ext>
            </p:extLst>
          </p:nvPr>
        </p:nvGraphicFramePr>
        <p:xfrm>
          <a:off x="2261150" y="2113280"/>
          <a:ext cx="6166338"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52BF4B56-15E1-E016-9A05-EDBCE6A6433D}"/>
              </a:ext>
            </a:extLst>
          </p:cNvPr>
          <p:cNvSpPr txBox="1">
            <a:spLocks/>
          </p:cNvSpPr>
          <p:nvPr/>
        </p:nvSpPr>
        <p:spPr bwMode="auto">
          <a:xfrm>
            <a:off x="4572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r"/>
            <a:r>
              <a:rPr lang="en-US" sz="3000" b="1" dirty="0">
                <a:solidFill>
                  <a:srgbClr val="0081BD"/>
                </a:solidFill>
                <a:latin typeface="Arial" pitchFamily="34" charset="0"/>
              </a:rPr>
              <a:t>Content</a:t>
            </a:r>
          </a:p>
        </p:txBody>
      </p:sp>
    </p:spTree>
    <p:extLst>
      <p:ext uri="{BB962C8B-B14F-4D97-AF65-F5344CB8AC3E}">
        <p14:creationId xmlns:p14="http://schemas.microsoft.com/office/powerpoint/2010/main" val="24388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9EF0C27-AD0C-D887-3C03-8A93E2F54F20}"/>
              </a:ext>
            </a:extLst>
          </p:cNvPr>
          <p:cNvSpPr>
            <a:spLocks noGrp="1"/>
          </p:cNvSpPr>
          <p:nvPr>
            <p:ph type="title"/>
          </p:nvPr>
        </p:nvSpPr>
        <p:spPr>
          <a:xfrm>
            <a:off x="457200" y="228600"/>
            <a:ext cx="8229600" cy="1143000"/>
          </a:xfrm>
        </p:spPr>
        <p:txBody>
          <a:bodyPr/>
          <a:lstStyle/>
          <a:p>
            <a:pPr algn="r"/>
            <a:r>
              <a:rPr lang="en-US" b="1" i="0" u="none" strike="noStrike" baseline="0" dirty="0">
                <a:solidFill>
                  <a:srgbClr val="0070C0"/>
                </a:solidFill>
                <a:latin typeface="Arial" panose="020B0604020202020204" pitchFamily="34" charset="0"/>
                <a:cs typeface="Arial" panose="020B0604020202020204" pitchFamily="34" charset="0"/>
              </a:rPr>
              <a:t>The Precise Definition of a Limit</a:t>
            </a:r>
            <a:endParaRPr lang="id-ID" b="1" dirty="0">
              <a:solidFill>
                <a:srgbClr val="0070C0"/>
              </a:solidFill>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09E07641-29B4-9DDA-7B82-B631F10F36B1}"/>
              </a:ext>
            </a:extLst>
          </p:cNvPr>
          <p:cNvGrpSpPr/>
          <p:nvPr/>
        </p:nvGrpSpPr>
        <p:grpSpPr>
          <a:xfrm>
            <a:off x="1066800" y="1836931"/>
            <a:ext cx="8991600" cy="4541190"/>
            <a:chOff x="1066800" y="1836931"/>
            <a:chExt cx="8991600" cy="4541190"/>
          </a:xfrm>
        </p:grpSpPr>
        <p:sp>
          <p:nvSpPr>
            <p:cNvPr id="14" name="Rectangle 13">
              <a:extLst>
                <a:ext uri="{FF2B5EF4-FFF2-40B4-BE49-F238E27FC236}">
                  <a16:creationId xmlns:a16="http://schemas.microsoft.com/office/drawing/2014/main" id="{60EDE834-B86A-DC92-E493-BA60D1EB05FD}"/>
                </a:ext>
              </a:extLst>
            </p:cNvPr>
            <p:cNvSpPr/>
            <p:nvPr/>
          </p:nvSpPr>
          <p:spPr>
            <a:xfrm rot="10800000">
              <a:off x="1066800" y="2288472"/>
              <a:ext cx="8991600" cy="3747563"/>
            </a:xfrm>
            <a:prstGeom prst="rect">
              <a:avLst/>
            </a:prstGeom>
          </p:spPr>
          <p:style>
            <a:lnRef idx="3">
              <a:schemeClr val="lt1">
                <a:hueOff val="0"/>
                <a:satOff val="0"/>
                <a:lumOff val="0"/>
                <a:alphaOff val="0"/>
              </a:schemeClr>
            </a:lnRef>
            <a:fillRef idx="1">
              <a:schemeClr val="accent1">
                <a:tint val="50000"/>
                <a:hueOff val="0"/>
                <a:satOff val="0"/>
                <a:lumOff val="0"/>
                <a:alphaOff val="0"/>
              </a:schemeClr>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4CA2C0AD-3274-E755-3B3D-F7AC78A84CCE}"/>
                </a:ext>
              </a:extLst>
            </p:cNvPr>
            <p:cNvSpPr/>
            <p:nvPr/>
          </p:nvSpPr>
          <p:spPr>
            <a:xfrm rot="10800000">
              <a:off x="1111954" y="1836931"/>
              <a:ext cx="2009373" cy="632162"/>
            </a:xfrm>
            <a:custGeom>
              <a:avLst/>
              <a:gdLst>
                <a:gd name="connsiteX0" fmla="*/ 0 w 2009373"/>
                <a:gd name="connsiteY0" fmla="*/ 0 h 632162"/>
                <a:gd name="connsiteX1" fmla="*/ 1172134 w 2009373"/>
                <a:gd name="connsiteY1" fmla="*/ 0 h 632162"/>
                <a:gd name="connsiteX2" fmla="*/ 1411585 w 2009373"/>
                <a:gd name="connsiteY2" fmla="*/ -67641 h 632162"/>
                <a:gd name="connsiteX3" fmla="*/ 1674478 w 2009373"/>
                <a:gd name="connsiteY3" fmla="*/ 0 h 632162"/>
                <a:gd name="connsiteX4" fmla="*/ 2009373 w 2009373"/>
                <a:gd name="connsiteY4" fmla="*/ 0 h 632162"/>
                <a:gd name="connsiteX5" fmla="*/ 2009373 w 2009373"/>
                <a:gd name="connsiteY5" fmla="*/ 105360 h 632162"/>
                <a:gd name="connsiteX6" fmla="*/ 2009373 w 2009373"/>
                <a:gd name="connsiteY6" fmla="*/ 105360 h 632162"/>
                <a:gd name="connsiteX7" fmla="*/ 2009373 w 2009373"/>
                <a:gd name="connsiteY7" fmla="*/ 263401 h 632162"/>
                <a:gd name="connsiteX8" fmla="*/ 2009373 w 2009373"/>
                <a:gd name="connsiteY8" fmla="*/ 632162 h 632162"/>
                <a:gd name="connsiteX9" fmla="*/ 1674478 w 2009373"/>
                <a:gd name="connsiteY9" fmla="*/ 632162 h 632162"/>
                <a:gd name="connsiteX10" fmla="*/ 1172134 w 2009373"/>
                <a:gd name="connsiteY10" fmla="*/ 632162 h 632162"/>
                <a:gd name="connsiteX11" fmla="*/ 1172134 w 2009373"/>
                <a:gd name="connsiteY11" fmla="*/ 632162 h 632162"/>
                <a:gd name="connsiteX12" fmla="*/ 0 w 2009373"/>
                <a:gd name="connsiteY12" fmla="*/ 632162 h 632162"/>
                <a:gd name="connsiteX13" fmla="*/ 0 w 2009373"/>
                <a:gd name="connsiteY13" fmla="*/ 263401 h 632162"/>
                <a:gd name="connsiteX14" fmla="*/ 0 w 2009373"/>
                <a:gd name="connsiteY14" fmla="*/ 105360 h 632162"/>
                <a:gd name="connsiteX15" fmla="*/ 0 w 2009373"/>
                <a:gd name="connsiteY15" fmla="*/ 105360 h 632162"/>
                <a:gd name="connsiteX16" fmla="*/ 0 w 2009373"/>
                <a:gd name="connsiteY16" fmla="*/ 0 h 63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9373" h="632162">
                  <a:moveTo>
                    <a:pt x="0" y="0"/>
                  </a:moveTo>
                  <a:lnTo>
                    <a:pt x="1172134" y="0"/>
                  </a:lnTo>
                  <a:lnTo>
                    <a:pt x="1411585" y="-67641"/>
                  </a:lnTo>
                  <a:lnTo>
                    <a:pt x="1674478" y="0"/>
                  </a:lnTo>
                  <a:lnTo>
                    <a:pt x="2009373" y="0"/>
                  </a:lnTo>
                  <a:lnTo>
                    <a:pt x="2009373" y="105360"/>
                  </a:lnTo>
                  <a:lnTo>
                    <a:pt x="2009373" y="105360"/>
                  </a:lnTo>
                  <a:lnTo>
                    <a:pt x="2009373" y="263401"/>
                  </a:lnTo>
                  <a:lnTo>
                    <a:pt x="2009373" y="632162"/>
                  </a:lnTo>
                  <a:lnTo>
                    <a:pt x="1674478" y="632162"/>
                  </a:lnTo>
                  <a:lnTo>
                    <a:pt x="1172134" y="632162"/>
                  </a:lnTo>
                  <a:lnTo>
                    <a:pt x="1172134" y="632162"/>
                  </a:lnTo>
                  <a:lnTo>
                    <a:pt x="0" y="632162"/>
                  </a:lnTo>
                  <a:lnTo>
                    <a:pt x="0" y="263401"/>
                  </a:lnTo>
                  <a:lnTo>
                    <a:pt x="0" y="105360"/>
                  </a:lnTo>
                  <a:lnTo>
                    <a:pt x="0" y="105360"/>
                  </a:lnTo>
                  <a:lnTo>
                    <a:pt x="0" y="0"/>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endParaRPr lang="id-ID" sz="2900" kern="12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9C9E3D3-1099-620E-E6EB-2FB42DA9438E}"/>
                    </a:ext>
                  </a:extLst>
                </p:cNvPr>
                <p:cNvSpPr txBox="1"/>
                <p:nvPr/>
              </p:nvSpPr>
              <p:spPr>
                <a:xfrm>
                  <a:off x="1219200" y="2630557"/>
                  <a:ext cx="8718430" cy="3747564"/>
                </a:xfrm>
                <a:prstGeom prst="rect">
                  <a:avLst/>
                </a:prstGeom>
                <a:noFill/>
              </p:spPr>
              <p:txBody>
                <a:bodyPr wrap="square">
                  <a:spAutoFit/>
                </a:bodyPr>
                <a:lstStyle/>
                <a:p>
                  <a:pPr algn="l">
                    <a:lnSpc>
                      <a:spcPct val="150000"/>
                    </a:lnSpc>
                  </a:pPr>
                  <a:r>
                    <a:rPr lang="en-US" sz="2200" i="0" u="none" strike="noStrike" baseline="0" dirty="0">
                      <a:latin typeface="+mn-lt"/>
                    </a:rPr>
                    <a:t>Let </a:t>
                  </a:r>
                  <a:r>
                    <a:rPr lang="en-US" sz="2200" i="1" u="none" strike="noStrike" baseline="0" dirty="0">
                      <a:latin typeface="+mn-lt"/>
                    </a:rPr>
                    <a:t>f </a:t>
                  </a:r>
                  <a:r>
                    <a:rPr lang="en-US" sz="2200" i="0" u="none" strike="noStrike" baseline="0" dirty="0">
                      <a:latin typeface="+mn-lt"/>
                    </a:rPr>
                    <a:t>be a function defined on some open interval that contains the number </a:t>
                  </a:r>
                  <a:r>
                    <a:rPr lang="en-US" sz="2200" i="1" u="none" strike="noStrike" baseline="0" dirty="0">
                      <a:latin typeface="+mn-lt"/>
                    </a:rPr>
                    <a:t>a</a:t>
                  </a:r>
                  <a:r>
                    <a:rPr lang="en-US" sz="2200" i="0" u="none" strike="noStrike" baseline="0" dirty="0">
                      <a:latin typeface="+mn-lt"/>
                    </a:rPr>
                    <a:t>, except possibly at </a:t>
                  </a:r>
                  <a:r>
                    <a:rPr lang="en-US" sz="2200" i="1" u="none" strike="noStrike" baseline="0" dirty="0">
                      <a:latin typeface="+mn-lt"/>
                    </a:rPr>
                    <a:t>a </a:t>
                  </a:r>
                  <a:r>
                    <a:rPr lang="en-US" sz="2200" i="0" u="none" strike="noStrike" baseline="0" dirty="0">
                      <a:latin typeface="+mn-lt"/>
                    </a:rPr>
                    <a:t>itself. Then we say that the limit of </a:t>
                  </a:r>
                  <a14:m>
                    <m:oMath xmlns:m="http://schemas.openxmlformats.org/officeDocument/2006/math">
                      <m:r>
                        <a:rPr lang="en-US" sz="2200" b="0" i="1" u="none" strike="noStrike" baseline="0" smtClean="0">
                          <a:latin typeface="Cambria Math" panose="02040503050406030204" pitchFamily="18" charset="0"/>
                        </a:rPr>
                        <m:t>𝑓</m:t>
                      </m:r>
                      <m:r>
                        <a:rPr lang="en-US" sz="2200" b="0" i="1" u="none" strike="noStrike" baseline="0" smtClean="0">
                          <a:latin typeface="Cambria Math" panose="02040503050406030204" pitchFamily="18" charset="0"/>
                        </a:rPr>
                        <m:t>(</m:t>
                      </m:r>
                      <m:r>
                        <a:rPr lang="en-US" sz="2200" b="0" i="1" u="none" strike="noStrike" baseline="0" smtClean="0">
                          <a:latin typeface="Cambria Math" panose="02040503050406030204" pitchFamily="18" charset="0"/>
                        </a:rPr>
                        <m:t>𝑥</m:t>
                      </m:r>
                      <m:r>
                        <a:rPr lang="en-US" sz="2200" b="0" i="1" u="none" strike="noStrike" baseline="0" smtClean="0">
                          <a:latin typeface="Cambria Math" panose="02040503050406030204" pitchFamily="18" charset="0"/>
                        </a:rPr>
                        <m:t>)</m:t>
                      </m:r>
                    </m:oMath>
                  </a14:m>
                  <a:r>
                    <a:rPr lang="en-US" sz="2200" i="0" u="none" strike="noStrike" baseline="0" dirty="0">
                      <a:latin typeface="+mn-lt"/>
                    </a:rPr>
                    <a:t> as </a:t>
                  </a:r>
                  <a:r>
                    <a:rPr lang="en-US" sz="2200" i="1" u="none" strike="noStrike" baseline="0" dirty="0">
                      <a:latin typeface="+mn-lt"/>
                    </a:rPr>
                    <a:t>x </a:t>
                  </a:r>
                  <a:r>
                    <a:rPr lang="en-US" sz="2200" i="0" u="none" strike="noStrike" baseline="0" dirty="0">
                      <a:latin typeface="+mn-lt"/>
                    </a:rPr>
                    <a:t>approaches </a:t>
                  </a:r>
                  <a:r>
                    <a:rPr lang="en-US" sz="2200" i="1" u="none" strike="noStrike" baseline="0" dirty="0">
                      <a:latin typeface="+mn-lt"/>
                    </a:rPr>
                    <a:t>a </a:t>
                  </a:r>
                  <a:r>
                    <a:rPr lang="en-US" sz="2200" i="0" u="none" strike="noStrike" baseline="0" dirty="0">
                      <a:latin typeface="+mn-lt"/>
                    </a:rPr>
                    <a:t>is </a:t>
                  </a:r>
                  <a:r>
                    <a:rPr lang="en-US" sz="2200" i="1" u="none" strike="noStrike" baseline="0" dirty="0">
                      <a:latin typeface="+mn-lt"/>
                    </a:rPr>
                    <a:t>L</a:t>
                  </a:r>
                  <a:r>
                    <a:rPr lang="en-US" sz="2200" i="0" u="none" strike="noStrike" baseline="0" dirty="0">
                      <a:latin typeface="+mn-lt"/>
                    </a:rPr>
                    <a:t>, and we write</a:t>
                  </a:r>
                </a:p>
                <a:p>
                  <a:pPr algn="l">
                    <a:lnSpc>
                      <a:spcPct val="150000"/>
                    </a:lnSpc>
                  </a:pPr>
                  <a14:m>
                    <m:oMathPara xmlns:m="http://schemas.openxmlformats.org/officeDocument/2006/math">
                      <m:oMathParaPr>
                        <m:jc m:val="centerGroup"/>
                      </m:oMathParaPr>
                      <m:oMath xmlns:m="http://schemas.openxmlformats.org/officeDocument/2006/math">
                        <m:func>
                          <m:funcPr>
                            <m:ctrlPr>
                              <a:rPr lang="en-US" sz="2200" i="1" u="none" strike="noStrike" baseline="0" smtClean="0">
                                <a:solidFill>
                                  <a:schemeClr val="tx1"/>
                                </a:solidFill>
                                <a:latin typeface="Cambria Math" panose="02040503050406030204" pitchFamily="18" charset="0"/>
                              </a:rPr>
                            </m:ctrlPr>
                          </m:funcPr>
                          <m:fName>
                            <m:limLow>
                              <m:limLowPr>
                                <m:ctrlPr>
                                  <a:rPr lang="en-US" sz="2200" i="1" u="none" strike="noStrike" baseline="0" smtClean="0">
                                    <a:solidFill>
                                      <a:schemeClr val="tx1"/>
                                    </a:solidFill>
                                    <a:latin typeface="Cambria Math" panose="02040503050406030204" pitchFamily="18" charset="0"/>
                                  </a:rPr>
                                </m:ctrlPr>
                              </m:limLowPr>
                              <m:e>
                                <m:r>
                                  <m:rPr>
                                    <m:sty m:val="p"/>
                                  </m:rPr>
                                  <a:rPr lang="en-US" sz="2200" b="0" i="0" u="none" strike="noStrike" baseline="0" smtClean="0">
                                    <a:solidFill>
                                      <a:schemeClr val="tx1"/>
                                    </a:solidFill>
                                    <a:latin typeface="Cambria Math" panose="02040503050406030204" pitchFamily="18" charset="0"/>
                                  </a:rPr>
                                  <m:t>lim</m:t>
                                </m:r>
                              </m:e>
                              <m:lim>
                                <m:r>
                                  <a:rPr lang="en-US" sz="2200" b="0" i="1" u="none" strike="noStrike" baseline="0" smtClean="0">
                                    <a:solidFill>
                                      <a:schemeClr val="tx1"/>
                                    </a:solidFill>
                                    <a:latin typeface="Cambria Math" panose="02040503050406030204" pitchFamily="18" charset="0"/>
                                  </a:rPr>
                                  <m:t>𝑥</m:t>
                                </m:r>
                                <m:r>
                                  <a:rPr lang="en-US" sz="2200" b="0" i="1" u="none" strike="noStrike" baseline="0" smtClean="0">
                                    <a:solidFill>
                                      <a:schemeClr val="tx1"/>
                                    </a:solidFill>
                                    <a:latin typeface="Cambria Math" panose="02040503050406030204" pitchFamily="18" charset="0"/>
                                  </a:rPr>
                                  <m:t>→</m:t>
                                </m:r>
                                <m:r>
                                  <a:rPr lang="en-US" sz="2200" b="0" i="1" u="none" strike="noStrike" baseline="0" smtClean="0">
                                    <a:solidFill>
                                      <a:schemeClr val="tx1"/>
                                    </a:solidFill>
                                    <a:latin typeface="Cambria Math" panose="02040503050406030204" pitchFamily="18" charset="0"/>
                                  </a:rPr>
                                  <m:t>𝑎</m:t>
                                </m:r>
                              </m:lim>
                            </m:limLow>
                          </m:fName>
                          <m:e>
                            <m:r>
                              <a:rPr lang="en-US" sz="2200" b="0" i="1" u="none" strike="noStrike" baseline="0" smtClean="0">
                                <a:solidFill>
                                  <a:schemeClr val="tx1"/>
                                </a:solidFill>
                                <a:latin typeface="Cambria Math" panose="02040503050406030204" pitchFamily="18" charset="0"/>
                              </a:rPr>
                              <m:t>𝑓</m:t>
                            </m:r>
                            <m:d>
                              <m:dPr>
                                <m:ctrlPr>
                                  <a:rPr lang="en-US" sz="2200" i="1" u="none" strike="noStrike" baseline="0" smtClean="0">
                                    <a:solidFill>
                                      <a:schemeClr val="tx1"/>
                                    </a:solidFill>
                                    <a:latin typeface="Cambria Math" panose="02040503050406030204" pitchFamily="18" charset="0"/>
                                  </a:rPr>
                                </m:ctrlPr>
                              </m:dPr>
                              <m:e>
                                <m:r>
                                  <a:rPr lang="en-US" sz="2200" b="0" i="1" u="none" strike="noStrike" baseline="0" smtClean="0">
                                    <a:solidFill>
                                      <a:schemeClr val="tx1"/>
                                    </a:solidFill>
                                    <a:latin typeface="Cambria Math" panose="02040503050406030204" pitchFamily="18" charset="0"/>
                                  </a:rPr>
                                  <m:t>𝑥</m:t>
                                </m:r>
                              </m:e>
                            </m:d>
                            <m:r>
                              <a:rPr lang="en-US" sz="2200" b="0" i="1" u="none" strike="noStrike" baseline="0" smtClean="0">
                                <a:solidFill>
                                  <a:schemeClr val="tx1"/>
                                </a:solidFill>
                                <a:latin typeface="Cambria Math" panose="02040503050406030204" pitchFamily="18" charset="0"/>
                              </a:rPr>
                              <m:t>=</m:t>
                            </m:r>
                            <m:r>
                              <a:rPr lang="en-US" sz="2200" b="0" i="1" u="none" strike="noStrike" baseline="0" smtClean="0">
                                <a:solidFill>
                                  <a:schemeClr val="tx1"/>
                                </a:solidFill>
                                <a:latin typeface="Cambria Math" panose="02040503050406030204" pitchFamily="18" charset="0"/>
                              </a:rPr>
                              <m:t>𝐿</m:t>
                            </m:r>
                          </m:e>
                        </m:func>
                      </m:oMath>
                    </m:oMathPara>
                  </a14:m>
                  <a:endParaRPr lang="en-US" sz="2200" u="none" strike="noStrike" baseline="0" dirty="0">
                    <a:solidFill>
                      <a:schemeClr val="tx1"/>
                    </a:solidFill>
                    <a:latin typeface="+mn-lt"/>
                  </a:endParaRPr>
                </a:p>
                <a:p>
                  <a:pPr algn="l">
                    <a:lnSpc>
                      <a:spcPct val="150000"/>
                    </a:lnSpc>
                  </a:pPr>
                  <a:r>
                    <a:rPr lang="en-US" sz="2200" i="0" u="none" strike="noStrike" baseline="0" dirty="0">
                      <a:latin typeface="+mn-lt"/>
                    </a:rPr>
                    <a:t>if for every number </a:t>
                  </a:r>
                  <a14:m>
                    <m:oMath xmlns:m="http://schemas.openxmlformats.org/officeDocument/2006/math">
                      <m:r>
                        <a:rPr lang="en-US" sz="2200" b="0" i="1" u="none" strike="noStrike" baseline="0" smtClean="0">
                          <a:latin typeface="Cambria Math" panose="02040503050406030204" pitchFamily="18" charset="0"/>
                          <a:ea typeface="Cambria Math" panose="02040503050406030204" pitchFamily="18" charset="0"/>
                        </a:rPr>
                        <m:t>𝜀</m:t>
                      </m:r>
                      <m:r>
                        <a:rPr lang="en-US" sz="2200" b="0" i="1" u="none" strike="noStrike" baseline="0" smtClean="0">
                          <a:latin typeface="Cambria Math" panose="02040503050406030204" pitchFamily="18" charset="0"/>
                          <a:ea typeface="Cambria Math" panose="02040503050406030204" pitchFamily="18" charset="0"/>
                        </a:rPr>
                        <m:t>&gt;0</m:t>
                      </m:r>
                    </m:oMath>
                  </a14:m>
                  <a:r>
                    <a:rPr lang="en-US" sz="2200" i="0" u="none" strike="noStrike" baseline="0" dirty="0">
                      <a:latin typeface="+mn-lt"/>
                    </a:rPr>
                    <a:t> there is a number </a:t>
                  </a:r>
                  <a:r>
                    <a:rPr lang="en-US" sz="2200" i="1" u="none" strike="noStrike" baseline="0" dirty="0">
                      <a:latin typeface="+mn-lt"/>
                    </a:rPr>
                    <a:t> </a:t>
                  </a:r>
                  <a14:m>
                    <m:oMath xmlns:m="http://schemas.openxmlformats.org/officeDocument/2006/math">
                      <m:r>
                        <a:rPr lang="en-US" sz="2200" b="0" i="1" u="none" strike="noStrike" baseline="0" smtClean="0">
                          <a:latin typeface="Cambria Math" panose="02040503050406030204" pitchFamily="18" charset="0"/>
                        </a:rPr>
                        <m:t>𝛿</m:t>
                      </m:r>
                      <m:r>
                        <a:rPr lang="en-US" sz="2200" b="0" i="1" u="none" strike="noStrike" baseline="0" smtClean="0">
                          <a:latin typeface="Cambria Math" panose="02040503050406030204" pitchFamily="18" charset="0"/>
                        </a:rPr>
                        <m:t>&gt;0</m:t>
                      </m:r>
                    </m:oMath>
                  </a14:m>
                  <a:r>
                    <a:rPr lang="en-US" sz="2200" i="0" u="none" strike="noStrike" baseline="0" dirty="0">
                      <a:latin typeface="+mn-lt"/>
                    </a:rPr>
                    <a:t>  such that</a:t>
                  </a:r>
                </a:p>
                <a:p>
                  <a:pPr algn="ctr">
                    <a:lnSpc>
                      <a:spcPct val="150000"/>
                    </a:lnSpc>
                  </a:pPr>
                  <a:r>
                    <a:rPr lang="en-US" sz="2200" dirty="0">
                      <a:latin typeface="+mn-lt"/>
                      <a:cs typeface="Arial" pitchFamily="34" charset="0"/>
                    </a:rPr>
                    <a:t>If </a:t>
                  </a:r>
                  <a14:m>
                    <m:oMath xmlns:m="http://schemas.openxmlformats.org/officeDocument/2006/math">
                      <m:r>
                        <a:rPr lang="en-US" sz="2200" b="0" i="1" smtClean="0">
                          <a:latin typeface="Cambria Math" panose="02040503050406030204" pitchFamily="18" charset="0"/>
                          <a:cs typeface="Arial" pitchFamily="34" charset="0"/>
                        </a:rPr>
                        <m:t>0&lt;</m:t>
                      </m:r>
                      <m:d>
                        <m:dPr>
                          <m:begChr m:val="|"/>
                          <m:endChr m:val="|"/>
                          <m:ctrlPr>
                            <a:rPr lang="en-US" sz="2200" i="1" smtClean="0">
                              <a:latin typeface="Cambria Math" panose="02040503050406030204" pitchFamily="18" charset="0"/>
                              <a:cs typeface="Arial" pitchFamily="34" charset="0"/>
                            </a:rPr>
                          </m:ctrlPr>
                        </m:dPr>
                        <m:e>
                          <m:r>
                            <a:rPr lang="en-US" sz="2200" b="0" i="1" smtClean="0">
                              <a:latin typeface="Cambria Math" panose="02040503050406030204" pitchFamily="18" charset="0"/>
                              <a:cs typeface="Arial" pitchFamily="34" charset="0"/>
                            </a:rPr>
                            <m:t>𝑥</m:t>
                          </m:r>
                          <m:r>
                            <a:rPr lang="en-US" sz="2200" b="0" i="1" smtClean="0">
                              <a:latin typeface="Cambria Math" panose="02040503050406030204" pitchFamily="18" charset="0"/>
                              <a:cs typeface="Arial" pitchFamily="34" charset="0"/>
                            </a:rPr>
                            <m:t>−</m:t>
                          </m:r>
                          <m:r>
                            <a:rPr lang="en-US" sz="2200" b="0" i="1" smtClean="0">
                              <a:latin typeface="Cambria Math" panose="02040503050406030204" pitchFamily="18" charset="0"/>
                              <a:cs typeface="Arial" pitchFamily="34" charset="0"/>
                            </a:rPr>
                            <m:t>𝑎</m:t>
                          </m:r>
                        </m:e>
                      </m:d>
                      <m:r>
                        <a:rPr lang="en-US" sz="2200" b="0" i="1" smtClean="0">
                          <a:latin typeface="Cambria Math" panose="02040503050406030204" pitchFamily="18" charset="0"/>
                          <a:cs typeface="Arial" pitchFamily="34" charset="0"/>
                        </a:rPr>
                        <m:t>&lt;</m:t>
                      </m:r>
                      <m:r>
                        <a:rPr lang="en-US" sz="2200" b="0" i="1" smtClean="0">
                          <a:latin typeface="Cambria Math" panose="02040503050406030204" pitchFamily="18" charset="0"/>
                          <a:cs typeface="Arial" pitchFamily="34" charset="0"/>
                        </a:rPr>
                        <m:t>𝛿</m:t>
                      </m:r>
                    </m:oMath>
                  </a14:m>
                  <a:r>
                    <a:rPr lang="en-US" sz="2200" dirty="0">
                      <a:latin typeface="+mn-lt"/>
                      <a:cs typeface="Arial" pitchFamily="34" charset="0"/>
                    </a:rPr>
                    <a:t> then </a:t>
                  </a:r>
                  <a14:m>
                    <m:oMath xmlns:m="http://schemas.openxmlformats.org/officeDocument/2006/math">
                      <m:d>
                        <m:dPr>
                          <m:begChr m:val="|"/>
                          <m:endChr m:val="|"/>
                          <m:ctrlPr>
                            <a:rPr lang="en-US" sz="2200" i="1" smtClean="0">
                              <a:latin typeface="Cambria Math" panose="02040503050406030204" pitchFamily="18" charset="0"/>
                              <a:cs typeface="Arial" pitchFamily="34" charset="0"/>
                            </a:rPr>
                          </m:ctrlPr>
                        </m:dPr>
                        <m:e>
                          <m:r>
                            <a:rPr lang="en-US" sz="2200" b="0" i="1" smtClean="0">
                              <a:latin typeface="Cambria Math" panose="02040503050406030204" pitchFamily="18" charset="0"/>
                              <a:cs typeface="Arial" pitchFamily="34" charset="0"/>
                            </a:rPr>
                            <m:t>𝑓</m:t>
                          </m:r>
                          <m:d>
                            <m:dPr>
                              <m:ctrlPr>
                                <a:rPr lang="en-US" sz="2200" i="1" smtClean="0">
                                  <a:latin typeface="Cambria Math" panose="02040503050406030204" pitchFamily="18" charset="0"/>
                                  <a:cs typeface="Arial" pitchFamily="34" charset="0"/>
                                </a:rPr>
                              </m:ctrlPr>
                            </m:dPr>
                            <m:e>
                              <m:r>
                                <a:rPr lang="en-US" sz="2200" b="0" i="1" smtClean="0">
                                  <a:latin typeface="Cambria Math" panose="02040503050406030204" pitchFamily="18" charset="0"/>
                                  <a:cs typeface="Arial" pitchFamily="34" charset="0"/>
                                </a:rPr>
                                <m:t>𝑥</m:t>
                              </m:r>
                            </m:e>
                          </m:d>
                          <m:r>
                            <a:rPr lang="en-US" sz="2200" b="0" i="1" smtClean="0">
                              <a:latin typeface="Cambria Math" panose="02040503050406030204" pitchFamily="18" charset="0"/>
                              <a:cs typeface="Arial" pitchFamily="34" charset="0"/>
                            </a:rPr>
                            <m:t>−</m:t>
                          </m:r>
                          <m:r>
                            <a:rPr lang="en-US" sz="2200" b="0" i="1" smtClean="0">
                              <a:latin typeface="Cambria Math" panose="02040503050406030204" pitchFamily="18" charset="0"/>
                              <a:cs typeface="Arial" pitchFamily="34" charset="0"/>
                            </a:rPr>
                            <m:t>𝐿</m:t>
                          </m:r>
                        </m:e>
                      </m:d>
                      <m:r>
                        <a:rPr lang="en-US" sz="2200" b="0" i="1" smtClean="0">
                          <a:latin typeface="Cambria Math" panose="02040503050406030204" pitchFamily="18" charset="0"/>
                          <a:cs typeface="Arial" pitchFamily="34" charset="0"/>
                        </a:rPr>
                        <m:t>&lt;</m:t>
                      </m:r>
                      <m:r>
                        <a:rPr lang="en-US" sz="2200" b="0" i="1" smtClean="0">
                          <a:latin typeface="Cambria Math" panose="02040503050406030204" pitchFamily="18" charset="0"/>
                          <a:cs typeface="Arial" pitchFamily="34" charset="0"/>
                        </a:rPr>
                        <m:t>𝜀</m:t>
                      </m:r>
                    </m:oMath>
                  </a14:m>
                  <a:endParaRPr lang="en-US" sz="2200" dirty="0">
                    <a:latin typeface="+mn-lt"/>
                    <a:cs typeface="Arial" pitchFamily="34" charset="0"/>
                  </a:endParaRPr>
                </a:p>
                <a:p>
                  <a:pPr algn="l">
                    <a:lnSpc>
                      <a:spcPct val="150000"/>
                    </a:lnSpc>
                  </a:pPr>
                  <a:endParaRPr lang="id-ID" sz="2200" dirty="0">
                    <a:latin typeface="+mn-lt"/>
                    <a:cs typeface="Arial" pitchFamily="34" charset="0"/>
                  </a:endParaRPr>
                </a:p>
              </p:txBody>
            </p:sp>
          </mc:Choice>
          <mc:Fallback xmlns="">
            <p:sp>
              <p:nvSpPr>
                <p:cNvPr id="16" name="TextBox 15">
                  <a:extLst>
                    <a:ext uri="{FF2B5EF4-FFF2-40B4-BE49-F238E27FC236}">
                      <a16:creationId xmlns:a16="http://schemas.microsoft.com/office/drawing/2014/main" id="{09C9E3D3-1099-620E-E6EB-2FB42DA9438E}"/>
                    </a:ext>
                  </a:extLst>
                </p:cNvPr>
                <p:cNvSpPr txBox="1">
                  <a:spLocks noRot="1" noChangeAspect="1" noMove="1" noResize="1" noEditPoints="1" noAdjustHandles="1" noChangeArrowheads="1" noChangeShapeType="1" noTextEdit="1"/>
                </p:cNvSpPr>
                <p:nvPr/>
              </p:nvSpPr>
              <p:spPr>
                <a:xfrm>
                  <a:off x="1219200" y="2630557"/>
                  <a:ext cx="8718430" cy="3747564"/>
                </a:xfrm>
                <a:prstGeom prst="rect">
                  <a:avLst/>
                </a:prstGeom>
                <a:blipFill>
                  <a:blip r:embed="rId2"/>
                  <a:stretch>
                    <a:fillRect l="-909" r="-1608"/>
                  </a:stretch>
                </a:blipFill>
              </p:spPr>
              <p:txBody>
                <a:bodyPr/>
                <a:lstStyle/>
                <a:p>
                  <a:r>
                    <a:rPr lang="id-ID">
                      <a:noFill/>
                    </a:rPr>
                    <a:t> </a:t>
                  </a:r>
                </a:p>
              </p:txBody>
            </p:sp>
          </mc:Fallback>
        </mc:AlternateContent>
      </p:grpSp>
    </p:spTree>
    <p:extLst>
      <p:ext uri="{BB962C8B-B14F-4D97-AF65-F5344CB8AC3E}">
        <p14:creationId xmlns:p14="http://schemas.microsoft.com/office/powerpoint/2010/main" val="3716126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611F-6B1C-F8BF-F222-521DB7E74EF2}"/>
              </a:ext>
            </a:extLst>
          </p:cNvPr>
          <p:cNvSpPr>
            <a:spLocks noGrp="1"/>
          </p:cNvSpPr>
          <p:nvPr>
            <p:ph type="title"/>
          </p:nvPr>
        </p:nvSpPr>
        <p:spPr>
          <a:xfrm>
            <a:off x="457200" y="228600"/>
            <a:ext cx="8229600" cy="1143000"/>
          </a:xfrm>
        </p:spPr>
        <p:txBody>
          <a:bodyPr/>
          <a:lstStyle/>
          <a:p>
            <a:pPr algn="r"/>
            <a:r>
              <a:rPr lang="en-US" sz="3200" b="1" i="0" u="none" strike="noStrike" baseline="0" dirty="0">
                <a:solidFill>
                  <a:srgbClr val="0070C0"/>
                </a:solidFill>
                <a:latin typeface="Arial" panose="020B0604020202020204" pitchFamily="34" charset="0"/>
                <a:cs typeface="Arial" panose="020B0604020202020204" pitchFamily="34" charset="0"/>
              </a:rPr>
              <a:t>Example 9</a:t>
            </a:r>
            <a:endParaRPr lang="id-ID" sz="3200" b="1" dirty="0">
              <a:solidFill>
                <a:srgbClr val="0070C0"/>
              </a:solidFill>
              <a:latin typeface="Arial" panose="020B0604020202020204" pitchFamily="34" charset="0"/>
              <a:cs typeface="Arial" pitchFamily="34" charset="0"/>
            </a:endParaRPr>
          </a:p>
        </p:txBody>
      </p:sp>
      <p:grpSp>
        <p:nvGrpSpPr>
          <p:cNvPr id="3" name="Group 2">
            <a:extLst>
              <a:ext uri="{FF2B5EF4-FFF2-40B4-BE49-F238E27FC236}">
                <a16:creationId xmlns:a16="http://schemas.microsoft.com/office/drawing/2014/main" id="{95951010-CBA7-A50C-B09A-B4988B2E49AC}"/>
              </a:ext>
            </a:extLst>
          </p:cNvPr>
          <p:cNvGrpSpPr/>
          <p:nvPr/>
        </p:nvGrpSpPr>
        <p:grpSpPr>
          <a:xfrm>
            <a:off x="1031240" y="1514115"/>
            <a:ext cx="8288866" cy="5187606"/>
            <a:chOff x="990600" y="1084139"/>
            <a:chExt cx="8288866" cy="5187606"/>
          </a:xfrm>
        </p:grpSpPr>
        <p:pic>
          <p:nvPicPr>
            <p:cNvPr id="4" name="Picture 3">
              <a:extLst>
                <a:ext uri="{FF2B5EF4-FFF2-40B4-BE49-F238E27FC236}">
                  <a16:creationId xmlns:a16="http://schemas.microsoft.com/office/drawing/2014/main" id="{74CFEF03-D986-3690-6113-41F8BDCB6BCB}"/>
                </a:ext>
              </a:extLst>
            </p:cNvPr>
            <p:cNvPicPr>
              <a:picLocks noChangeAspect="1"/>
            </p:cNvPicPr>
            <p:nvPr/>
          </p:nvPicPr>
          <p:blipFill>
            <a:blip r:embed="rId2"/>
            <a:stretch>
              <a:fillRect/>
            </a:stretch>
          </p:blipFill>
          <p:spPr>
            <a:xfrm>
              <a:off x="6557801" y="1084139"/>
              <a:ext cx="2491339" cy="2170276"/>
            </a:xfrm>
            <a:prstGeom prst="rect">
              <a:avLst/>
            </a:prstGeom>
          </p:spPr>
        </p:pic>
        <p:grpSp>
          <p:nvGrpSpPr>
            <p:cNvPr id="5" name="Group 4">
              <a:extLst>
                <a:ext uri="{FF2B5EF4-FFF2-40B4-BE49-F238E27FC236}">
                  <a16:creationId xmlns:a16="http://schemas.microsoft.com/office/drawing/2014/main" id="{83E4358F-7B24-3177-596F-860094C5CA5D}"/>
                </a:ext>
              </a:extLst>
            </p:cNvPr>
            <p:cNvGrpSpPr/>
            <p:nvPr/>
          </p:nvGrpSpPr>
          <p:grpSpPr>
            <a:xfrm>
              <a:off x="990600" y="1524000"/>
              <a:ext cx="2611463" cy="2716971"/>
              <a:chOff x="1579538" y="1538298"/>
              <a:chExt cx="5984925" cy="3899417"/>
            </a:xfrm>
          </p:grpSpPr>
          <p:sp>
            <p:nvSpPr>
              <p:cNvPr id="18" name="Arrow: Bent-Up 17">
                <a:extLst>
                  <a:ext uri="{FF2B5EF4-FFF2-40B4-BE49-F238E27FC236}">
                    <a16:creationId xmlns:a16="http://schemas.microsoft.com/office/drawing/2014/main" id="{59CC8EB3-5CA1-5798-CC4E-FB886D318E47}"/>
                  </a:ext>
                </a:extLst>
              </p:cNvPr>
              <p:cNvSpPr/>
              <p:nvPr/>
            </p:nvSpPr>
            <p:spPr>
              <a:xfrm rot="5400000">
                <a:off x="1857757" y="2584375"/>
                <a:ext cx="1050131" cy="1195537"/>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1">
                  <a:tint val="50000"/>
                  <a:hueOff val="0"/>
                  <a:satOff val="0"/>
                  <a:lumOff val="0"/>
                  <a:alphaOff val="0"/>
                </a:schemeClr>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19" name="Freeform: Shape 18">
                <a:extLst>
                  <a:ext uri="{FF2B5EF4-FFF2-40B4-BE49-F238E27FC236}">
                    <a16:creationId xmlns:a16="http://schemas.microsoft.com/office/drawing/2014/main" id="{72742DF2-A1A1-03EE-83F8-F88B4942BC8E}"/>
                  </a:ext>
                </a:extLst>
              </p:cNvPr>
              <p:cNvSpPr/>
              <p:nvPr/>
            </p:nvSpPr>
            <p:spPr>
              <a:xfrm>
                <a:off x="1579538" y="1795710"/>
                <a:ext cx="1285731" cy="861976"/>
              </a:xfrm>
              <a:custGeom>
                <a:avLst/>
                <a:gdLst>
                  <a:gd name="connsiteX0" fmla="*/ 0 w 1767802"/>
                  <a:gd name="connsiteY0" fmla="*/ 206275 h 1237404"/>
                  <a:gd name="connsiteX1" fmla="*/ 206275 w 1767802"/>
                  <a:gd name="connsiteY1" fmla="*/ 0 h 1237404"/>
                  <a:gd name="connsiteX2" fmla="*/ 1561527 w 1767802"/>
                  <a:gd name="connsiteY2" fmla="*/ 0 h 1237404"/>
                  <a:gd name="connsiteX3" fmla="*/ 1767802 w 1767802"/>
                  <a:gd name="connsiteY3" fmla="*/ 206275 h 1237404"/>
                  <a:gd name="connsiteX4" fmla="*/ 1767802 w 1767802"/>
                  <a:gd name="connsiteY4" fmla="*/ 1031129 h 1237404"/>
                  <a:gd name="connsiteX5" fmla="*/ 1561527 w 1767802"/>
                  <a:gd name="connsiteY5" fmla="*/ 1237404 h 1237404"/>
                  <a:gd name="connsiteX6" fmla="*/ 206275 w 1767802"/>
                  <a:gd name="connsiteY6" fmla="*/ 1237404 h 1237404"/>
                  <a:gd name="connsiteX7" fmla="*/ 0 w 1767802"/>
                  <a:gd name="connsiteY7" fmla="*/ 1031129 h 1237404"/>
                  <a:gd name="connsiteX8" fmla="*/ 0 w 1767802"/>
                  <a:gd name="connsiteY8" fmla="*/ 206275 h 123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7802" h="1237404">
                    <a:moveTo>
                      <a:pt x="0" y="206275"/>
                    </a:moveTo>
                    <a:cubicBezTo>
                      <a:pt x="0" y="92352"/>
                      <a:pt x="92352" y="0"/>
                      <a:pt x="206275" y="0"/>
                    </a:cubicBezTo>
                    <a:lnTo>
                      <a:pt x="1561527" y="0"/>
                    </a:lnTo>
                    <a:cubicBezTo>
                      <a:pt x="1675450" y="0"/>
                      <a:pt x="1767802" y="92352"/>
                      <a:pt x="1767802" y="206275"/>
                    </a:cubicBezTo>
                    <a:lnTo>
                      <a:pt x="1767802" y="1031129"/>
                    </a:lnTo>
                    <a:cubicBezTo>
                      <a:pt x="1767802" y="1145052"/>
                      <a:pt x="1675450" y="1237404"/>
                      <a:pt x="1561527" y="1237404"/>
                    </a:cubicBezTo>
                    <a:lnTo>
                      <a:pt x="206275" y="1237404"/>
                    </a:lnTo>
                    <a:cubicBezTo>
                      <a:pt x="92352" y="1237404"/>
                      <a:pt x="0" y="1145052"/>
                      <a:pt x="0" y="1031129"/>
                    </a:cubicBezTo>
                    <a:lnTo>
                      <a:pt x="0" y="206275"/>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231866" tIns="231866" rIns="231866" bIns="231866" numCol="1" spcCol="1270" anchor="ctr" anchorCtr="0">
                <a:noAutofit/>
              </a:bodyPr>
              <a:lstStyle/>
              <a:p>
                <a:pPr marL="0" lvl="0" indent="0" algn="ctr" defTabSz="2000250">
                  <a:lnSpc>
                    <a:spcPct val="90000"/>
                  </a:lnSpc>
                  <a:spcBef>
                    <a:spcPct val="0"/>
                  </a:spcBef>
                  <a:spcAft>
                    <a:spcPct val="35000"/>
                  </a:spcAft>
                  <a:buNone/>
                </a:pPr>
                <a:endParaRPr lang="id-ID" sz="4500" kern="1200"/>
              </a:p>
            </p:txBody>
          </p:sp>
          <p:sp>
            <p:nvSpPr>
              <p:cNvPr id="20" name="Freeform: Shape 19">
                <a:extLst>
                  <a:ext uri="{FF2B5EF4-FFF2-40B4-BE49-F238E27FC236}">
                    <a16:creationId xmlns:a16="http://schemas.microsoft.com/office/drawing/2014/main" id="{0DFA69BF-C6E8-EC3D-EAB1-0E73477FF19E}"/>
                  </a:ext>
                </a:extLst>
              </p:cNvPr>
              <p:cNvSpPr/>
              <p:nvPr/>
            </p:nvSpPr>
            <p:spPr>
              <a:xfrm>
                <a:off x="3347339" y="1538298"/>
                <a:ext cx="1285731" cy="1000125"/>
              </a:xfrm>
              <a:custGeom>
                <a:avLst/>
                <a:gdLst>
                  <a:gd name="connsiteX0" fmla="*/ 0 w 1285731"/>
                  <a:gd name="connsiteY0" fmla="*/ 0 h 1000125"/>
                  <a:gd name="connsiteX1" fmla="*/ 1285731 w 1285731"/>
                  <a:gd name="connsiteY1" fmla="*/ 0 h 1000125"/>
                  <a:gd name="connsiteX2" fmla="*/ 1285731 w 1285731"/>
                  <a:gd name="connsiteY2" fmla="*/ 1000125 h 1000125"/>
                  <a:gd name="connsiteX3" fmla="*/ 0 w 1285731"/>
                  <a:gd name="connsiteY3" fmla="*/ 1000125 h 1000125"/>
                  <a:gd name="connsiteX4" fmla="*/ 0 w 1285731"/>
                  <a:gd name="connsiteY4" fmla="*/ 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731" h="1000125">
                    <a:moveTo>
                      <a:pt x="0" y="0"/>
                    </a:moveTo>
                    <a:lnTo>
                      <a:pt x="1285731" y="0"/>
                    </a:lnTo>
                    <a:lnTo>
                      <a:pt x="1285731" y="1000125"/>
                    </a:lnTo>
                    <a:lnTo>
                      <a:pt x="0" y="10001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ctr" anchorCtr="0">
                <a:noAutofit/>
              </a:bodyPr>
              <a:lstStyle/>
              <a:p>
                <a:pPr marL="228600" lvl="1" indent="-228600" algn="l" defTabSz="1200150">
                  <a:lnSpc>
                    <a:spcPct val="90000"/>
                  </a:lnSpc>
                  <a:spcBef>
                    <a:spcPct val="0"/>
                  </a:spcBef>
                  <a:spcAft>
                    <a:spcPct val="15000"/>
                  </a:spcAft>
                  <a:buChar char="•"/>
                </a:pPr>
                <a:endParaRPr lang="id-ID" sz="2700" kern="1200"/>
              </a:p>
            </p:txBody>
          </p:sp>
          <p:sp>
            <p:nvSpPr>
              <p:cNvPr id="21" name="Arrow: Bent-Up 20">
                <a:extLst>
                  <a:ext uri="{FF2B5EF4-FFF2-40B4-BE49-F238E27FC236}">
                    <a16:creationId xmlns:a16="http://schemas.microsoft.com/office/drawing/2014/main" id="{5EA7B583-4A9C-E46D-9884-6B366BFE1873}"/>
                  </a:ext>
                </a:extLst>
              </p:cNvPr>
              <p:cNvSpPr/>
              <p:nvPr/>
            </p:nvSpPr>
            <p:spPr>
              <a:xfrm rot="5400000">
                <a:off x="3323453" y="3974389"/>
                <a:ext cx="1050131" cy="1195537"/>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1">
                  <a:tint val="50000"/>
                  <a:hueOff val="-13089511"/>
                  <a:satOff val="-703"/>
                  <a:lumOff val="11364"/>
                  <a:alphaOff val="0"/>
                </a:schemeClr>
              </a:fillRef>
              <a:effectRef idx="3">
                <a:schemeClr val="accent1">
                  <a:tint val="50000"/>
                  <a:hueOff val="-13089511"/>
                  <a:satOff val="-703"/>
                  <a:lumOff val="11364"/>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12D1B453-0638-0B22-3597-295BFDD64066}"/>
                  </a:ext>
                </a:extLst>
              </p:cNvPr>
              <p:cNvSpPr/>
              <p:nvPr/>
            </p:nvSpPr>
            <p:spPr>
              <a:xfrm>
                <a:off x="3045234" y="3185725"/>
                <a:ext cx="1285731" cy="861976"/>
              </a:xfrm>
              <a:custGeom>
                <a:avLst/>
                <a:gdLst>
                  <a:gd name="connsiteX0" fmla="*/ 0 w 1767802"/>
                  <a:gd name="connsiteY0" fmla="*/ 206275 h 1237404"/>
                  <a:gd name="connsiteX1" fmla="*/ 206275 w 1767802"/>
                  <a:gd name="connsiteY1" fmla="*/ 0 h 1237404"/>
                  <a:gd name="connsiteX2" fmla="*/ 1561527 w 1767802"/>
                  <a:gd name="connsiteY2" fmla="*/ 0 h 1237404"/>
                  <a:gd name="connsiteX3" fmla="*/ 1767802 w 1767802"/>
                  <a:gd name="connsiteY3" fmla="*/ 206275 h 1237404"/>
                  <a:gd name="connsiteX4" fmla="*/ 1767802 w 1767802"/>
                  <a:gd name="connsiteY4" fmla="*/ 1031129 h 1237404"/>
                  <a:gd name="connsiteX5" fmla="*/ 1561527 w 1767802"/>
                  <a:gd name="connsiteY5" fmla="*/ 1237404 h 1237404"/>
                  <a:gd name="connsiteX6" fmla="*/ 206275 w 1767802"/>
                  <a:gd name="connsiteY6" fmla="*/ 1237404 h 1237404"/>
                  <a:gd name="connsiteX7" fmla="*/ 0 w 1767802"/>
                  <a:gd name="connsiteY7" fmla="*/ 1031129 h 1237404"/>
                  <a:gd name="connsiteX8" fmla="*/ 0 w 1767802"/>
                  <a:gd name="connsiteY8" fmla="*/ 206275 h 123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7802" h="1237404">
                    <a:moveTo>
                      <a:pt x="0" y="206275"/>
                    </a:moveTo>
                    <a:cubicBezTo>
                      <a:pt x="0" y="92352"/>
                      <a:pt x="92352" y="0"/>
                      <a:pt x="206275" y="0"/>
                    </a:cubicBezTo>
                    <a:lnTo>
                      <a:pt x="1561527" y="0"/>
                    </a:lnTo>
                    <a:cubicBezTo>
                      <a:pt x="1675450" y="0"/>
                      <a:pt x="1767802" y="92352"/>
                      <a:pt x="1767802" y="206275"/>
                    </a:cubicBezTo>
                    <a:lnTo>
                      <a:pt x="1767802" y="1031129"/>
                    </a:lnTo>
                    <a:cubicBezTo>
                      <a:pt x="1767802" y="1145052"/>
                      <a:pt x="1675450" y="1237404"/>
                      <a:pt x="1561527" y="1237404"/>
                    </a:cubicBezTo>
                    <a:lnTo>
                      <a:pt x="206275" y="1237404"/>
                    </a:lnTo>
                    <a:cubicBezTo>
                      <a:pt x="92352" y="1237404"/>
                      <a:pt x="0" y="1145052"/>
                      <a:pt x="0" y="1031129"/>
                    </a:cubicBezTo>
                    <a:lnTo>
                      <a:pt x="0" y="206275"/>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231866" tIns="231866" rIns="231866" bIns="231866" numCol="1" spcCol="1270" anchor="ctr" anchorCtr="0">
                <a:noAutofit/>
              </a:bodyPr>
              <a:lstStyle/>
              <a:p>
                <a:pPr marL="0" lvl="0" indent="0" algn="ctr" defTabSz="2000250">
                  <a:lnSpc>
                    <a:spcPct val="90000"/>
                  </a:lnSpc>
                  <a:spcBef>
                    <a:spcPct val="0"/>
                  </a:spcBef>
                  <a:spcAft>
                    <a:spcPct val="35000"/>
                  </a:spcAft>
                  <a:buNone/>
                </a:pPr>
                <a:endParaRPr lang="id-ID" sz="4500" kern="1200"/>
              </a:p>
            </p:txBody>
          </p:sp>
          <p:sp>
            <p:nvSpPr>
              <p:cNvPr id="23" name="Freeform: Shape 22">
                <a:extLst>
                  <a:ext uri="{FF2B5EF4-FFF2-40B4-BE49-F238E27FC236}">
                    <a16:creationId xmlns:a16="http://schemas.microsoft.com/office/drawing/2014/main" id="{65DC012E-E74F-3873-D639-ED5700C5DE1F}"/>
                  </a:ext>
                </a:extLst>
              </p:cNvPr>
              <p:cNvSpPr/>
              <p:nvPr/>
            </p:nvSpPr>
            <p:spPr>
              <a:xfrm>
                <a:off x="4813035" y="2928312"/>
                <a:ext cx="1285731" cy="1000125"/>
              </a:xfrm>
              <a:custGeom>
                <a:avLst/>
                <a:gdLst>
                  <a:gd name="connsiteX0" fmla="*/ 0 w 1285731"/>
                  <a:gd name="connsiteY0" fmla="*/ 0 h 1000125"/>
                  <a:gd name="connsiteX1" fmla="*/ 1285731 w 1285731"/>
                  <a:gd name="connsiteY1" fmla="*/ 0 h 1000125"/>
                  <a:gd name="connsiteX2" fmla="*/ 1285731 w 1285731"/>
                  <a:gd name="connsiteY2" fmla="*/ 1000125 h 1000125"/>
                  <a:gd name="connsiteX3" fmla="*/ 0 w 1285731"/>
                  <a:gd name="connsiteY3" fmla="*/ 1000125 h 1000125"/>
                  <a:gd name="connsiteX4" fmla="*/ 0 w 1285731"/>
                  <a:gd name="connsiteY4" fmla="*/ 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731" h="1000125">
                    <a:moveTo>
                      <a:pt x="0" y="0"/>
                    </a:moveTo>
                    <a:lnTo>
                      <a:pt x="1285731" y="0"/>
                    </a:lnTo>
                    <a:lnTo>
                      <a:pt x="1285731" y="1000125"/>
                    </a:lnTo>
                    <a:lnTo>
                      <a:pt x="0" y="10001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ctr" anchorCtr="0">
                <a:noAutofit/>
              </a:bodyPr>
              <a:lstStyle/>
              <a:p>
                <a:pPr marL="228600" lvl="1" indent="-228600" algn="l" defTabSz="1200150">
                  <a:lnSpc>
                    <a:spcPct val="90000"/>
                  </a:lnSpc>
                  <a:spcBef>
                    <a:spcPct val="0"/>
                  </a:spcBef>
                  <a:spcAft>
                    <a:spcPct val="15000"/>
                  </a:spcAft>
                  <a:buChar char="•"/>
                </a:pPr>
                <a:endParaRPr lang="id-ID" sz="2700" kern="1200"/>
              </a:p>
            </p:txBody>
          </p:sp>
          <p:sp>
            <p:nvSpPr>
              <p:cNvPr id="24" name="Freeform: Shape 23">
                <a:extLst>
                  <a:ext uri="{FF2B5EF4-FFF2-40B4-BE49-F238E27FC236}">
                    <a16:creationId xmlns:a16="http://schemas.microsoft.com/office/drawing/2014/main" id="{56C64536-5C66-CAF2-0138-B3CBD62BE5D4}"/>
                  </a:ext>
                </a:extLst>
              </p:cNvPr>
              <p:cNvSpPr/>
              <p:nvPr/>
            </p:nvSpPr>
            <p:spPr>
              <a:xfrm>
                <a:off x="4510930" y="4575739"/>
                <a:ext cx="1285731" cy="861976"/>
              </a:xfrm>
              <a:custGeom>
                <a:avLst/>
                <a:gdLst>
                  <a:gd name="connsiteX0" fmla="*/ 0 w 1767802"/>
                  <a:gd name="connsiteY0" fmla="*/ 206275 h 1237404"/>
                  <a:gd name="connsiteX1" fmla="*/ 206275 w 1767802"/>
                  <a:gd name="connsiteY1" fmla="*/ 0 h 1237404"/>
                  <a:gd name="connsiteX2" fmla="*/ 1561527 w 1767802"/>
                  <a:gd name="connsiteY2" fmla="*/ 0 h 1237404"/>
                  <a:gd name="connsiteX3" fmla="*/ 1767802 w 1767802"/>
                  <a:gd name="connsiteY3" fmla="*/ 206275 h 1237404"/>
                  <a:gd name="connsiteX4" fmla="*/ 1767802 w 1767802"/>
                  <a:gd name="connsiteY4" fmla="*/ 1031129 h 1237404"/>
                  <a:gd name="connsiteX5" fmla="*/ 1561527 w 1767802"/>
                  <a:gd name="connsiteY5" fmla="*/ 1237404 h 1237404"/>
                  <a:gd name="connsiteX6" fmla="*/ 206275 w 1767802"/>
                  <a:gd name="connsiteY6" fmla="*/ 1237404 h 1237404"/>
                  <a:gd name="connsiteX7" fmla="*/ 0 w 1767802"/>
                  <a:gd name="connsiteY7" fmla="*/ 1031129 h 1237404"/>
                  <a:gd name="connsiteX8" fmla="*/ 0 w 1767802"/>
                  <a:gd name="connsiteY8" fmla="*/ 206275 h 123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7802" h="1237404">
                    <a:moveTo>
                      <a:pt x="0" y="206275"/>
                    </a:moveTo>
                    <a:cubicBezTo>
                      <a:pt x="0" y="92352"/>
                      <a:pt x="92352" y="0"/>
                      <a:pt x="206275" y="0"/>
                    </a:cubicBezTo>
                    <a:lnTo>
                      <a:pt x="1561527" y="0"/>
                    </a:lnTo>
                    <a:cubicBezTo>
                      <a:pt x="1675450" y="0"/>
                      <a:pt x="1767802" y="92352"/>
                      <a:pt x="1767802" y="206275"/>
                    </a:cubicBezTo>
                    <a:lnTo>
                      <a:pt x="1767802" y="1031129"/>
                    </a:lnTo>
                    <a:cubicBezTo>
                      <a:pt x="1767802" y="1145052"/>
                      <a:pt x="1675450" y="1237404"/>
                      <a:pt x="1561527" y="1237404"/>
                    </a:cubicBezTo>
                    <a:lnTo>
                      <a:pt x="206275" y="1237404"/>
                    </a:lnTo>
                    <a:cubicBezTo>
                      <a:pt x="92352" y="1237404"/>
                      <a:pt x="0" y="1145052"/>
                      <a:pt x="0" y="1031129"/>
                    </a:cubicBezTo>
                    <a:lnTo>
                      <a:pt x="0" y="206275"/>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231866" tIns="231866" rIns="231866" bIns="231866" numCol="1" spcCol="1270" anchor="ctr" anchorCtr="0">
                <a:noAutofit/>
              </a:bodyPr>
              <a:lstStyle/>
              <a:p>
                <a:pPr marL="0" lvl="0" indent="0" algn="ctr" defTabSz="2000250">
                  <a:lnSpc>
                    <a:spcPct val="90000"/>
                  </a:lnSpc>
                  <a:spcBef>
                    <a:spcPct val="0"/>
                  </a:spcBef>
                  <a:spcAft>
                    <a:spcPct val="35000"/>
                  </a:spcAft>
                  <a:buNone/>
                </a:pPr>
                <a:endParaRPr lang="id-ID" sz="4500" kern="1200"/>
              </a:p>
            </p:txBody>
          </p:sp>
          <p:sp>
            <p:nvSpPr>
              <p:cNvPr id="25" name="Freeform: Shape 24">
                <a:extLst>
                  <a:ext uri="{FF2B5EF4-FFF2-40B4-BE49-F238E27FC236}">
                    <a16:creationId xmlns:a16="http://schemas.microsoft.com/office/drawing/2014/main" id="{E8AD6615-A277-5A7B-523D-5A406FC39EB5}"/>
                  </a:ext>
                </a:extLst>
              </p:cNvPr>
              <p:cNvSpPr/>
              <p:nvPr/>
            </p:nvSpPr>
            <p:spPr>
              <a:xfrm>
                <a:off x="6278732" y="4318326"/>
                <a:ext cx="1285731" cy="1000125"/>
              </a:xfrm>
              <a:custGeom>
                <a:avLst/>
                <a:gdLst>
                  <a:gd name="connsiteX0" fmla="*/ 0 w 1285731"/>
                  <a:gd name="connsiteY0" fmla="*/ 0 h 1000125"/>
                  <a:gd name="connsiteX1" fmla="*/ 1285731 w 1285731"/>
                  <a:gd name="connsiteY1" fmla="*/ 0 h 1000125"/>
                  <a:gd name="connsiteX2" fmla="*/ 1285731 w 1285731"/>
                  <a:gd name="connsiteY2" fmla="*/ 1000125 h 1000125"/>
                  <a:gd name="connsiteX3" fmla="*/ 0 w 1285731"/>
                  <a:gd name="connsiteY3" fmla="*/ 1000125 h 1000125"/>
                  <a:gd name="connsiteX4" fmla="*/ 0 w 1285731"/>
                  <a:gd name="connsiteY4" fmla="*/ 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731" h="1000125">
                    <a:moveTo>
                      <a:pt x="0" y="0"/>
                    </a:moveTo>
                    <a:lnTo>
                      <a:pt x="1285731" y="0"/>
                    </a:lnTo>
                    <a:lnTo>
                      <a:pt x="1285731" y="1000125"/>
                    </a:lnTo>
                    <a:lnTo>
                      <a:pt x="0" y="10001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ctr" anchorCtr="0">
                <a:noAutofit/>
              </a:bodyPr>
              <a:lstStyle/>
              <a:p>
                <a:pPr marL="228600" lvl="1" indent="-228600" algn="l" defTabSz="1200150">
                  <a:lnSpc>
                    <a:spcPct val="90000"/>
                  </a:lnSpc>
                  <a:spcBef>
                    <a:spcPct val="0"/>
                  </a:spcBef>
                  <a:spcAft>
                    <a:spcPct val="15000"/>
                  </a:spcAft>
                  <a:buChar char="•"/>
                </a:pPr>
                <a:endParaRPr lang="id-ID" sz="2700" kern="120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EE936A3-91FF-6503-8EC7-804CF32FA244}"/>
                    </a:ext>
                  </a:extLst>
                </p:cNvPr>
                <p:cNvSpPr txBox="1"/>
                <p:nvPr/>
              </p:nvSpPr>
              <p:spPr>
                <a:xfrm>
                  <a:off x="1676400" y="1341394"/>
                  <a:ext cx="4572000" cy="1173206"/>
                </a:xfrm>
                <a:prstGeom prst="rect">
                  <a:avLst/>
                </a:prstGeom>
                <a:noFill/>
              </p:spPr>
              <p:txBody>
                <a:bodyPr wrap="square">
                  <a:spAutoFit/>
                </a:bodyPr>
                <a:lstStyle/>
                <a:p>
                  <a:r>
                    <a:rPr lang="en-US" sz="2200" b="0" i="0" u="none" strike="noStrike" baseline="0" dirty="0">
                      <a:latin typeface="+mn-lt"/>
                    </a:rPr>
                    <a:t>Let </a:t>
                  </a:r>
                  <a14:m>
                    <m:oMath xmlns:m="http://schemas.openxmlformats.org/officeDocument/2006/math">
                      <m:r>
                        <a:rPr lang="en-US" sz="2200" b="0" i="1" u="none" strike="noStrike" baseline="0" smtClean="0">
                          <a:latin typeface="Cambria Math" panose="02040503050406030204" pitchFamily="18" charset="0"/>
                        </a:rPr>
                        <m:t>𝑓</m:t>
                      </m:r>
                      <m:d>
                        <m:dPr>
                          <m:ctrlPr>
                            <a:rPr lang="en-US" sz="2200" b="0" i="1" u="none" strike="noStrike" baseline="0" smtClean="0">
                              <a:latin typeface="Cambria Math" panose="02040503050406030204" pitchFamily="18" charset="0"/>
                            </a:rPr>
                          </m:ctrlPr>
                        </m:dPr>
                        <m:e>
                          <m:r>
                            <a:rPr lang="en-US" sz="2200" b="0" i="1" u="none" strike="noStrike" baseline="0" smtClean="0">
                              <a:latin typeface="Cambria Math" panose="02040503050406030204" pitchFamily="18" charset="0"/>
                            </a:rPr>
                            <m:t>𝑥</m:t>
                          </m:r>
                        </m:e>
                      </m:d>
                      <m:r>
                        <a:rPr lang="en-US" sz="2200" b="0" i="1" u="none" strike="noStrike" baseline="0" smtClean="0">
                          <a:latin typeface="Cambria Math" panose="02040503050406030204" pitchFamily="18" charset="0"/>
                        </a:rPr>
                        <m:t>=</m:t>
                      </m:r>
                      <m:d>
                        <m:dPr>
                          <m:begChr m:val="{"/>
                          <m:endChr m:val=""/>
                          <m:ctrlPr>
                            <a:rPr lang="en-US" sz="2200" b="0" i="1" u="none" strike="noStrike" baseline="0" smtClean="0">
                              <a:latin typeface="Cambria Math" panose="02040503050406030204" pitchFamily="18" charset="0"/>
                            </a:rPr>
                          </m:ctrlPr>
                        </m:dPr>
                        <m:e>
                          <m:m>
                            <m:mPr>
                              <m:mcs>
                                <m:mc>
                                  <m:mcPr>
                                    <m:count m:val="1"/>
                                    <m:mcJc m:val="center"/>
                                  </m:mcPr>
                                </m:mc>
                              </m:mcs>
                              <m:ctrlPr>
                                <a:rPr lang="en-US" sz="2200" b="0" i="1" u="none" strike="noStrike" baseline="0" smtClean="0">
                                  <a:latin typeface="Cambria Math" panose="02040503050406030204" pitchFamily="18" charset="0"/>
                                </a:rPr>
                              </m:ctrlPr>
                            </m:mPr>
                            <m:mr>
                              <m:e>
                                <m:f>
                                  <m:fPr>
                                    <m:ctrlPr>
                                      <a:rPr lang="en-US" sz="2200" b="0" i="1" u="none" strike="noStrike" baseline="0" smtClean="0">
                                        <a:latin typeface="Cambria Math" panose="02040503050406030204" pitchFamily="18" charset="0"/>
                                      </a:rPr>
                                    </m:ctrlPr>
                                  </m:fPr>
                                  <m:num>
                                    <m:sSup>
                                      <m:sSupPr>
                                        <m:ctrlPr>
                                          <a:rPr lang="en-US" sz="2200" b="0" i="1" u="none" strike="noStrike" baseline="0" smtClean="0">
                                            <a:latin typeface="Cambria Math" panose="02040503050406030204" pitchFamily="18" charset="0"/>
                                          </a:rPr>
                                        </m:ctrlPr>
                                      </m:sSupPr>
                                      <m:e>
                                        <m:r>
                                          <a:rPr lang="en-US" sz="2200" b="0" i="1" u="none" strike="noStrike" baseline="0" smtClean="0">
                                            <a:latin typeface="Cambria Math" panose="02040503050406030204" pitchFamily="18" charset="0"/>
                                          </a:rPr>
                                          <m:t>𝑥</m:t>
                                        </m:r>
                                      </m:e>
                                      <m:sup>
                                        <m:r>
                                          <a:rPr lang="en-US" sz="2200" b="0" i="1" u="none" strike="noStrike" baseline="0" smtClean="0">
                                            <a:latin typeface="Cambria Math" panose="02040503050406030204" pitchFamily="18" charset="0"/>
                                          </a:rPr>
                                          <m:t>2</m:t>
                                        </m:r>
                                      </m:sup>
                                    </m:sSup>
                                    <m:r>
                                      <a:rPr lang="en-US" sz="2200" b="0" i="1" u="none" strike="noStrike" baseline="0" smtClean="0">
                                        <a:latin typeface="Cambria Math" panose="02040503050406030204" pitchFamily="18" charset="0"/>
                                      </a:rPr>
                                      <m:t>−</m:t>
                                    </m:r>
                                    <m:r>
                                      <a:rPr lang="en-US" sz="2200" b="0" i="1" u="none" strike="noStrike" baseline="0" smtClean="0">
                                        <a:latin typeface="Cambria Math" panose="02040503050406030204" pitchFamily="18" charset="0"/>
                                      </a:rPr>
                                      <m:t>𝑥</m:t>
                                    </m:r>
                                    <m:r>
                                      <a:rPr lang="en-US" sz="2200" b="0" i="1" u="none" strike="noStrike" baseline="0" smtClean="0">
                                        <a:latin typeface="Cambria Math" panose="02040503050406030204" pitchFamily="18" charset="0"/>
                                      </a:rPr>
                                      <m:t>−2</m:t>
                                    </m:r>
                                  </m:num>
                                  <m:den>
                                    <m:r>
                                      <a:rPr lang="en-US" sz="2200" b="0" i="1" u="none" strike="noStrike" baseline="0" smtClean="0">
                                        <a:latin typeface="Cambria Math" panose="02040503050406030204" pitchFamily="18" charset="0"/>
                                      </a:rPr>
                                      <m:t>𝑥</m:t>
                                    </m:r>
                                    <m:r>
                                      <a:rPr lang="en-US" sz="2200" b="0" i="1" u="none" strike="noStrike" baseline="0" smtClean="0">
                                        <a:latin typeface="Cambria Math" panose="02040503050406030204" pitchFamily="18" charset="0"/>
                                      </a:rPr>
                                      <m:t>−2</m:t>
                                    </m:r>
                                  </m:den>
                                </m:f>
                                <m:r>
                                  <m:rPr>
                                    <m:brk m:alnAt="7"/>
                                  </m:rPr>
                                  <a:rPr lang="en-US" sz="2200" b="0" i="1" u="none" strike="noStrike" baseline="0" smtClean="0">
                                    <a:latin typeface="Cambria Math" panose="02040503050406030204" pitchFamily="18" charset="0"/>
                                  </a:rPr>
                                  <m:t>,</m:t>
                                </m:r>
                                <m:r>
                                  <a:rPr lang="en-US" sz="2200" b="0" i="1" u="none" strike="noStrike" baseline="0" smtClean="0">
                                    <a:latin typeface="Cambria Math" panose="02040503050406030204" pitchFamily="18" charset="0"/>
                                  </a:rPr>
                                  <m:t>𝑥</m:t>
                                </m:r>
                                <m:r>
                                  <a:rPr lang="en-US" sz="2200" b="0" i="1" u="none" strike="noStrike" baseline="0" smtClean="0">
                                    <a:latin typeface="Cambria Math" panose="02040503050406030204" pitchFamily="18" charset="0"/>
                                  </a:rPr>
                                  <m:t>≠2</m:t>
                                </m:r>
                              </m:e>
                            </m:mr>
                            <m:mr>
                              <m:e>
                                <m:r>
                                  <a:rPr lang="en-US" sz="2200" b="0" i="1" u="none" strike="noStrike" baseline="0" smtClean="0">
                                    <a:latin typeface="Cambria Math" panose="02040503050406030204" pitchFamily="18" charset="0"/>
                                  </a:rPr>
                                  <m:t>1,           </m:t>
                                </m:r>
                                <m:r>
                                  <a:rPr lang="en-US" sz="2200" b="0" i="1" u="none" strike="noStrike" baseline="0" smtClean="0">
                                    <a:latin typeface="Cambria Math" panose="02040503050406030204" pitchFamily="18" charset="0"/>
                                  </a:rPr>
                                  <m:t>𝑥</m:t>
                                </m:r>
                                <m:r>
                                  <a:rPr lang="en-US" sz="2200" b="0" i="1" u="none" strike="noStrike" baseline="0" smtClean="0">
                                    <a:latin typeface="Cambria Math" panose="02040503050406030204" pitchFamily="18" charset="0"/>
                                  </a:rPr>
                                  <m:t>=2</m:t>
                                </m:r>
                              </m:e>
                            </m:mr>
                          </m:m>
                        </m:e>
                      </m:d>
                      <m:r>
                        <a:rPr lang="en-US" sz="2200" b="0" i="1" u="none" strike="noStrike" baseline="0" smtClean="0">
                          <a:latin typeface="Cambria Math" panose="02040503050406030204" pitchFamily="18" charset="0"/>
                        </a:rPr>
                        <m:t> </m:t>
                      </m:r>
                    </m:oMath>
                  </a14:m>
                  <a:endParaRPr lang="id-ID" sz="2200" dirty="0">
                    <a:latin typeface="+mn-lt"/>
                  </a:endParaRPr>
                </a:p>
              </p:txBody>
            </p:sp>
          </mc:Choice>
          <mc:Fallback xmlns="">
            <p:sp>
              <p:nvSpPr>
                <p:cNvPr id="55" name="TextBox 54">
                  <a:extLst>
                    <a:ext uri="{FF2B5EF4-FFF2-40B4-BE49-F238E27FC236}">
                      <a16:creationId xmlns:a16="http://schemas.microsoft.com/office/drawing/2014/main" id="{7886714C-F3C5-4307-8091-5CEFF2FC1A3B}"/>
                    </a:ext>
                  </a:extLst>
                </p:cNvPr>
                <p:cNvSpPr txBox="1">
                  <a:spLocks noRot="1" noChangeAspect="1" noMove="1" noResize="1" noEditPoints="1" noAdjustHandles="1" noChangeArrowheads="1" noChangeShapeType="1" noTextEdit="1"/>
                </p:cNvSpPr>
                <p:nvPr/>
              </p:nvSpPr>
              <p:spPr>
                <a:xfrm>
                  <a:off x="1676400" y="1341394"/>
                  <a:ext cx="4572000" cy="1173206"/>
                </a:xfrm>
                <a:prstGeom prst="rect">
                  <a:avLst/>
                </a:prstGeom>
                <a:blipFill>
                  <a:blip r:embed="rId3"/>
                  <a:stretch>
                    <a:fillRect l="-1733"/>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B21350-B860-C299-DA35-E9ABA3D8CB6F}"/>
                    </a:ext>
                  </a:extLst>
                </p:cNvPr>
                <p:cNvSpPr txBox="1"/>
                <p:nvPr/>
              </p:nvSpPr>
              <p:spPr>
                <a:xfrm>
                  <a:off x="2286000" y="2693313"/>
                  <a:ext cx="4758266" cy="430887"/>
                </a:xfrm>
                <a:prstGeom prst="rect">
                  <a:avLst/>
                </a:prstGeom>
                <a:noFill/>
              </p:spPr>
              <p:txBody>
                <a:bodyPr wrap="square">
                  <a:spAutoFit/>
                </a:bodyPr>
                <a:lstStyle/>
                <a:p>
                  <a:r>
                    <a:rPr lang="en-US" sz="2200" dirty="0">
                      <a:latin typeface="+mn-lt"/>
                    </a:rPr>
                    <a:t>Here </a:t>
                  </a:r>
                  <a14:m>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2</m:t>
                          </m:r>
                        </m:e>
                      </m:d>
                      <m:r>
                        <a:rPr lang="en-US" sz="2200" b="0" i="1" smtClean="0">
                          <a:latin typeface="Cambria Math" panose="02040503050406030204" pitchFamily="18" charset="0"/>
                        </a:rPr>
                        <m:t>=1</m:t>
                      </m:r>
                    </m:oMath>
                  </a14:m>
                  <a:r>
                    <a:rPr lang="en-US" sz="2200" dirty="0">
                      <a:latin typeface="+mn-lt"/>
                    </a:rPr>
                    <a:t> is defined</a:t>
                  </a:r>
                  <a:endParaRPr lang="id-ID" sz="2200" dirty="0">
                    <a:latin typeface="+mn-lt"/>
                  </a:endParaRPr>
                </a:p>
              </p:txBody>
            </p:sp>
          </mc:Choice>
          <mc:Fallback xmlns="">
            <p:sp>
              <p:nvSpPr>
                <p:cNvPr id="61" name="TextBox 60">
                  <a:extLst>
                    <a:ext uri="{FF2B5EF4-FFF2-40B4-BE49-F238E27FC236}">
                      <a16:creationId xmlns:a16="http://schemas.microsoft.com/office/drawing/2014/main" id="{6CC30421-8729-47C0-9F9D-1C9B949A9E90}"/>
                    </a:ext>
                  </a:extLst>
                </p:cNvPr>
                <p:cNvSpPr txBox="1">
                  <a:spLocks noRot="1" noChangeAspect="1" noMove="1" noResize="1" noEditPoints="1" noAdjustHandles="1" noChangeArrowheads="1" noChangeShapeType="1" noTextEdit="1"/>
                </p:cNvSpPr>
                <p:nvPr/>
              </p:nvSpPr>
              <p:spPr>
                <a:xfrm>
                  <a:off x="2286000" y="2693313"/>
                  <a:ext cx="4758266" cy="430887"/>
                </a:xfrm>
                <a:prstGeom prst="rect">
                  <a:avLst/>
                </a:prstGeom>
                <a:blipFill>
                  <a:blip r:embed="rId4"/>
                  <a:stretch>
                    <a:fillRect l="-1665" t="-9859" b="-26761"/>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62F86F-DBF3-8C98-236A-87F92F9FBDAA}"/>
                    </a:ext>
                  </a:extLst>
                </p:cNvPr>
                <p:cNvSpPr txBox="1"/>
                <p:nvPr/>
              </p:nvSpPr>
              <p:spPr>
                <a:xfrm>
                  <a:off x="2514600" y="3481062"/>
                  <a:ext cx="6764866" cy="7099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𝑥</m:t>
                                </m:r>
                                <m:r>
                                  <a:rPr lang="en-US" sz="2000" b="0" i="1" smtClean="0">
                                    <a:latin typeface="Cambria Math" panose="02040503050406030204" pitchFamily="18" charset="0"/>
                                  </a:rPr>
                                  <m:t>→2</m:t>
                                </m:r>
                              </m:lim>
                            </m:limLow>
                          </m:fName>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−2</m:t>
                                </m:r>
                              </m:num>
                              <m:den>
                                <m:r>
                                  <a:rPr lang="en-US" sz="2000" i="1">
                                    <a:latin typeface="Cambria Math" panose="02040503050406030204" pitchFamily="18" charset="0"/>
                                  </a:rPr>
                                  <m:t>𝑥</m:t>
                                </m:r>
                                <m:r>
                                  <a:rPr lang="en-US" sz="2000" i="1">
                                    <a:latin typeface="Cambria Math" panose="02040503050406030204" pitchFamily="18" charset="0"/>
                                  </a:rPr>
                                  <m:t>−2</m:t>
                                </m:r>
                              </m:den>
                            </m:f>
                          </m:e>
                        </m:func>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𝑥</m:t>
                            </m:r>
                            <m:r>
                              <a:rPr lang="en-US" sz="2000" i="1">
                                <a:latin typeface="Cambria Math" panose="02040503050406030204" pitchFamily="18" charset="0"/>
                              </a:rPr>
                              <m:t>→2</m:t>
                            </m:r>
                          </m:lim>
                        </m:limLow>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−2)(</m:t>
                            </m:r>
                            <m:r>
                              <a:rPr lang="en-US" sz="2000" b="0" i="1" smtClean="0">
                                <a:latin typeface="Cambria Math" panose="02040503050406030204" pitchFamily="18" charset="0"/>
                              </a:rPr>
                              <m:t>𝑥</m:t>
                            </m:r>
                            <m:r>
                              <a:rPr lang="en-US" sz="2000" b="0" i="1" smtClean="0">
                                <a:latin typeface="Cambria Math" panose="02040503050406030204" pitchFamily="18" charset="0"/>
                              </a:rPr>
                              <m:t>+1)</m:t>
                            </m:r>
                          </m:num>
                          <m:den>
                            <m:r>
                              <a:rPr lang="en-US" sz="2000" b="0" i="1" smtClean="0">
                                <a:latin typeface="Cambria Math" panose="02040503050406030204" pitchFamily="18" charset="0"/>
                              </a:rPr>
                              <m:t>𝑥</m:t>
                            </m:r>
                            <m:r>
                              <a:rPr lang="en-US" sz="2000" b="0" i="1" smtClean="0">
                                <a:latin typeface="Cambria Math" panose="02040503050406030204" pitchFamily="18" charset="0"/>
                              </a:rPr>
                              <m:t>−2</m:t>
                            </m:r>
                          </m:den>
                        </m:f>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𝑥</m:t>
                                </m:r>
                                <m:r>
                                  <a:rPr lang="en-US" sz="2000" b="0" i="1" smtClean="0">
                                    <a:latin typeface="Cambria Math" panose="02040503050406030204" pitchFamily="18" charset="0"/>
                                  </a:rPr>
                                  <m:t>→2</m:t>
                                </m:r>
                              </m:lim>
                            </m:limLow>
                          </m:fName>
                          <m:e>
                            <m:r>
                              <a:rPr lang="en-US" sz="2000" b="0" i="1" smtClean="0">
                                <a:latin typeface="Cambria Math" panose="02040503050406030204" pitchFamily="18" charset="0"/>
                              </a:rPr>
                              <m:t>𝑥</m:t>
                            </m:r>
                            <m:r>
                              <a:rPr lang="en-US" sz="2000" b="0" i="1" smtClean="0">
                                <a:latin typeface="Cambria Math" panose="02040503050406030204" pitchFamily="18" charset="0"/>
                              </a:rPr>
                              <m:t>+1</m:t>
                            </m:r>
                          </m:e>
                        </m:func>
                        <m:r>
                          <a:rPr lang="en-US" sz="2000" b="0" i="1" smtClean="0">
                            <a:latin typeface="Cambria Math" panose="02040503050406030204" pitchFamily="18" charset="0"/>
                          </a:rPr>
                          <m:t>=3</m:t>
                        </m:r>
                      </m:oMath>
                    </m:oMathPara>
                  </a14:m>
                  <a:endParaRPr lang="id-ID" sz="2000" dirty="0"/>
                </a:p>
              </p:txBody>
            </p:sp>
          </mc:Choice>
          <mc:Fallback xmlns="">
            <p:sp>
              <p:nvSpPr>
                <p:cNvPr id="63" name="TextBox 62">
                  <a:extLst>
                    <a:ext uri="{FF2B5EF4-FFF2-40B4-BE49-F238E27FC236}">
                      <a16:creationId xmlns:a16="http://schemas.microsoft.com/office/drawing/2014/main" id="{3E515A5C-A349-4E7E-8E5D-152C490B0F06}"/>
                    </a:ext>
                  </a:extLst>
                </p:cNvPr>
                <p:cNvSpPr txBox="1">
                  <a:spLocks noRot="1" noChangeAspect="1" noMove="1" noResize="1" noEditPoints="1" noAdjustHandles="1" noChangeArrowheads="1" noChangeShapeType="1" noTextEdit="1"/>
                </p:cNvSpPr>
                <p:nvPr/>
              </p:nvSpPr>
              <p:spPr>
                <a:xfrm>
                  <a:off x="2514600" y="3481062"/>
                  <a:ext cx="6764866" cy="709938"/>
                </a:xfrm>
                <a:prstGeom prst="rect">
                  <a:avLst/>
                </a:prstGeom>
                <a:blipFill>
                  <a:blip r:embed="rId5"/>
                  <a:stretch>
                    <a:fillRect/>
                  </a:stretch>
                </a:blipFill>
              </p:spPr>
              <p:txBody>
                <a:bodyPr/>
                <a:lstStyle/>
                <a:p>
                  <a:r>
                    <a:rPr lang="id-ID">
                      <a:noFill/>
                    </a:rPr>
                    <a:t> </a:t>
                  </a:r>
                </a:p>
              </p:txBody>
            </p:sp>
          </mc:Fallback>
        </mc:AlternateContent>
        <p:grpSp>
          <p:nvGrpSpPr>
            <p:cNvPr id="9" name="Group 8">
              <a:extLst>
                <a:ext uri="{FF2B5EF4-FFF2-40B4-BE49-F238E27FC236}">
                  <a16:creationId xmlns:a16="http://schemas.microsoft.com/office/drawing/2014/main" id="{4F13BDF8-BB3C-6A27-B0D1-18B224F1D12E}"/>
                </a:ext>
              </a:extLst>
            </p:cNvPr>
            <p:cNvGrpSpPr/>
            <p:nvPr/>
          </p:nvGrpSpPr>
          <p:grpSpPr>
            <a:xfrm>
              <a:off x="2514600" y="3581400"/>
              <a:ext cx="1869408" cy="2690345"/>
              <a:chOff x="2427920" y="1538298"/>
              <a:chExt cx="4313712" cy="3899417"/>
            </a:xfrm>
          </p:grpSpPr>
          <p:sp>
            <p:nvSpPr>
              <p:cNvPr id="12" name="Arrow: Bent-Up 11">
                <a:extLst>
                  <a:ext uri="{FF2B5EF4-FFF2-40B4-BE49-F238E27FC236}">
                    <a16:creationId xmlns:a16="http://schemas.microsoft.com/office/drawing/2014/main" id="{6245F2DE-BFE0-4037-D683-E2FE18929930}"/>
                  </a:ext>
                </a:extLst>
              </p:cNvPr>
              <p:cNvSpPr/>
              <p:nvPr/>
            </p:nvSpPr>
            <p:spPr>
              <a:xfrm rot="5400000">
                <a:off x="2500623" y="2584375"/>
                <a:ext cx="1050131" cy="1195537"/>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2">
                  <a:tint val="50000"/>
                  <a:hueOff val="0"/>
                  <a:satOff val="0"/>
                  <a:lumOff val="0"/>
                  <a:alphaOff val="0"/>
                </a:schemeClr>
              </a:fillRef>
              <a:effectRef idx="3">
                <a:schemeClr val="accent2">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32F54DFA-AC50-5CED-287A-79E3F105680E}"/>
                  </a:ext>
                </a:extLst>
              </p:cNvPr>
              <p:cNvSpPr/>
              <p:nvPr/>
            </p:nvSpPr>
            <p:spPr>
              <a:xfrm>
                <a:off x="3990205" y="1538298"/>
                <a:ext cx="1285731" cy="1000125"/>
              </a:xfrm>
              <a:custGeom>
                <a:avLst/>
                <a:gdLst>
                  <a:gd name="connsiteX0" fmla="*/ 0 w 1285731"/>
                  <a:gd name="connsiteY0" fmla="*/ 0 h 1000125"/>
                  <a:gd name="connsiteX1" fmla="*/ 1285731 w 1285731"/>
                  <a:gd name="connsiteY1" fmla="*/ 0 h 1000125"/>
                  <a:gd name="connsiteX2" fmla="*/ 1285731 w 1285731"/>
                  <a:gd name="connsiteY2" fmla="*/ 1000125 h 1000125"/>
                  <a:gd name="connsiteX3" fmla="*/ 0 w 1285731"/>
                  <a:gd name="connsiteY3" fmla="*/ 1000125 h 1000125"/>
                  <a:gd name="connsiteX4" fmla="*/ 0 w 1285731"/>
                  <a:gd name="connsiteY4" fmla="*/ 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731" h="1000125">
                    <a:moveTo>
                      <a:pt x="0" y="0"/>
                    </a:moveTo>
                    <a:lnTo>
                      <a:pt x="1285731" y="0"/>
                    </a:lnTo>
                    <a:lnTo>
                      <a:pt x="1285731" y="1000125"/>
                    </a:lnTo>
                    <a:lnTo>
                      <a:pt x="0" y="10001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ctr" anchorCtr="0">
                <a:noAutofit/>
              </a:bodyPr>
              <a:lstStyle/>
              <a:p>
                <a:pPr marL="228600" lvl="1" indent="-228600" algn="l" defTabSz="1200150">
                  <a:lnSpc>
                    <a:spcPct val="90000"/>
                  </a:lnSpc>
                  <a:spcBef>
                    <a:spcPct val="0"/>
                  </a:spcBef>
                  <a:spcAft>
                    <a:spcPct val="15000"/>
                  </a:spcAft>
                  <a:buChar char="•"/>
                </a:pPr>
                <a:endParaRPr lang="id-ID" sz="2700" kern="1200"/>
              </a:p>
            </p:txBody>
          </p:sp>
          <p:sp>
            <p:nvSpPr>
              <p:cNvPr id="14" name="Arrow: Bent-Up 13">
                <a:extLst>
                  <a:ext uri="{FF2B5EF4-FFF2-40B4-BE49-F238E27FC236}">
                    <a16:creationId xmlns:a16="http://schemas.microsoft.com/office/drawing/2014/main" id="{5D3362F5-3B8D-4725-4580-A4DDD9B2D417}"/>
                  </a:ext>
                </a:extLst>
              </p:cNvPr>
              <p:cNvSpPr/>
              <p:nvPr/>
            </p:nvSpPr>
            <p:spPr>
              <a:xfrm rot="5400000">
                <a:off x="3966319" y="3974389"/>
                <a:ext cx="1050131" cy="1195537"/>
              </a:xfrm>
              <a:prstGeom prst="bentUpArrow">
                <a:avLst>
                  <a:gd name="adj1" fmla="val 32840"/>
                  <a:gd name="adj2" fmla="val 25000"/>
                  <a:gd name="adj3" fmla="val 35780"/>
                </a:avLst>
              </a:prstGeom>
            </p:spPr>
            <p:style>
              <a:lnRef idx="0">
                <a:schemeClr val="lt1">
                  <a:hueOff val="0"/>
                  <a:satOff val="0"/>
                  <a:lumOff val="0"/>
                  <a:alphaOff val="0"/>
                </a:schemeClr>
              </a:lnRef>
              <a:fillRef idx="1">
                <a:schemeClr val="accent2">
                  <a:tint val="50000"/>
                  <a:hueOff val="5057036"/>
                  <a:satOff val="-6941"/>
                  <a:lumOff val="11177"/>
                  <a:alphaOff val="0"/>
                </a:schemeClr>
              </a:fillRef>
              <a:effectRef idx="3">
                <a:schemeClr val="accent2">
                  <a:tint val="50000"/>
                  <a:hueOff val="5057036"/>
                  <a:satOff val="-6941"/>
                  <a:lumOff val="11177"/>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D4E51F3-DD4A-D190-67AF-4ACD56C3812D}"/>
                  </a:ext>
                </a:extLst>
              </p:cNvPr>
              <p:cNvSpPr/>
              <p:nvPr/>
            </p:nvSpPr>
            <p:spPr>
              <a:xfrm>
                <a:off x="3688099" y="3108301"/>
                <a:ext cx="1285731" cy="939401"/>
              </a:xfrm>
              <a:custGeom>
                <a:avLst/>
                <a:gdLst>
                  <a:gd name="connsiteX0" fmla="*/ 0 w 1767802"/>
                  <a:gd name="connsiteY0" fmla="*/ 206275 h 1237404"/>
                  <a:gd name="connsiteX1" fmla="*/ 206275 w 1767802"/>
                  <a:gd name="connsiteY1" fmla="*/ 0 h 1237404"/>
                  <a:gd name="connsiteX2" fmla="*/ 1561527 w 1767802"/>
                  <a:gd name="connsiteY2" fmla="*/ 0 h 1237404"/>
                  <a:gd name="connsiteX3" fmla="*/ 1767802 w 1767802"/>
                  <a:gd name="connsiteY3" fmla="*/ 206275 h 1237404"/>
                  <a:gd name="connsiteX4" fmla="*/ 1767802 w 1767802"/>
                  <a:gd name="connsiteY4" fmla="*/ 1031129 h 1237404"/>
                  <a:gd name="connsiteX5" fmla="*/ 1561527 w 1767802"/>
                  <a:gd name="connsiteY5" fmla="*/ 1237404 h 1237404"/>
                  <a:gd name="connsiteX6" fmla="*/ 206275 w 1767802"/>
                  <a:gd name="connsiteY6" fmla="*/ 1237404 h 1237404"/>
                  <a:gd name="connsiteX7" fmla="*/ 0 w 1767802"/>
                  <a:gd name="connsiteY7" fmla="*/ 1031129 h 1237404"/>
                  <a:gd name="connsiteX8" fmla="*/ 0 w 1767802"/>
                  <a:gd name="connsiteY8" fmla="*/ 206275 h 123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7802" h="1237404">
                    <a:moveTo>
                      <a:pt x="0" y="206275"/>
                    </a:moveTo>
                    <a:cubicBezTo>
                      <a:pt x="0" y="92352"/>
                      <a:pt x="92352" y="0"/>
                      <a:pt x="206275" y="0"/>
                    </a:cubicBezTo>
                    <a:lnTo>
                      <a:pt x="1561527" y="0"/>
                    </a:lnTo>
                    <a:cubicBezTo>
                      <a:pt x="1675450" y="0"/>
                      <a:pt x="1767802" y="92352"/>
                      <a:pt x="1767802" y="206275"/>
                    </a:cubicBezTo>
                    <a:lnTo>
                      <a:pt x="1767802" y="1031129"/>
                    </a:lnTo>
                    <a:cubicBezTo>
                      <a:pt x="1767802" y="1145052"/>
                      <a:pt x="1675450" y="1237404"/>
                      <a:pt x="1561527" y="1237404"/>
                    </a:cubicBezTo>
                    <a:lnTo>
                      <a:pt x="206275" y="1237404"/>
                    </a:lnTo>
                    <a:cubicBezTo>
                      <a:pt x="92352" y="1237404"/>
                      <a:pt x="0" y="1145052"/>
                      <a:pt x="0" y="1031129"/>
                    </a:cubicBezTo>
                    <a:lnTo>
                      <a:pt x="0" y="206275"/>
                    </a:lnTo>
                    <a:close/>
                  </a:path>
                </a:pathLst>
              </a:custGeom>
            </p:spPr>
            <p:style>
              <a:lnRef idx="0">
                <a:schemeClr val="lt1">
                  <a:hueOff val="0"/>
                  <a:satOff val="0"/>
                  <a:lumOff val="0"/>
                  <a:alphaOff val="0"/>
                </a:schemeClr>
              </a:lnRef>
              <a:fillRef idx="3">
                <a:schemeClr val="accent2">
                  <a:hueOff val="2340759"/>
                  <a:satOff val="-2919"/>
                  <a:lumOff val="686"/>
                  <a:alphaOff val="0"/>
                </a:schemeClr>
              </a:fillRef>
              <a:effectRef idx="3">
                <a:schemeClr val="accent2">
                  <a:hueOff val="2340759"/>
                  <a:satOff val="-2919"/>
                  <a:lumOff val="686"/>
                  <a:alphaOff val="0"/>
                </a:schemeClr>
              </a:effectRef>
              <a:fontRef idx="minor">
                <a:schemeClr val="lt1"/>
              </a:fontRef>
            </p:style>
            <p:txBody>
              <a:bodyPr spcFirstLastPara="0" vert="horz" wrap="square" lIns="231866" tIns="231866" rIns="231866" bIns="231866" numCol="1" spcCol="1270" anchor="ctr" anchorCtr="0">
                <a:noAutofit/>
              </a:bodyPr>
              <a:lstStyle/>
              <a:p>
                <a:pPr marL="0" lvl="0" indent="0" algn="ctr" defTabSz="2000250">
                  <a:lnSpc>
                    <a:spcPct val="90000"/>
                  </a:lnSpc>
                  <a:spcBef>
                    <a:spcPct val="0"/>
                  </a:spcBef>
                  <a:spcAft>
                    <a:spcPct val="35000"/>
                  </a:spcAft>
                  <a:buNone/>
                </a:pPr>
                <a:endParaRPr lang="id-ID" sz="4500" kern="1200"/>
              </a:p>
            </p:txBody>
          </p:sp>
          <p:sp>
            <p:nvSpPr>
              <p:cNvPr id="16" name="Rectangle 15">
                <a:extLst>
                  <a:ext uri="{FF2B5EF4-FFF2-40B4-BE49-F238E27FC236}">
                    <a16:creationId xmlns:a16="http://schemas.microsoft.com/office/drawing/2014/main" id="{C1524A51-2B73-1450-0F62-D80543BBA4B1}"/>
                  </a:ext>
                </a:extLst>
              </p:cNvPr>
              <p:cNvSpPr/>
              <p:nvPr/>
            </p:nvSpPr>
            <p:spPr>
              <a:xfrm>
                <a:off x="5455901" y="2928312"/>
                <a:ext cx="1285731" cy="1000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92D59CBD-5900-363C-B0C5-9F6CBD979BCB}"/>
                  </a:ext>
                </a:extLst>
              </p:cNvPr>
              <p:cNvSpPr/>
              <p:nvPr/>
            </p:nvSpPr>
            <p:spPr>
              <a:xfrm>
                <a:off x="5153795" y="4498314"/>
                <a:ext cx="1285731" cy="939401"/>
              </a:xfrm>
              <a:custGeom>
                <a:avLst/>
                <a:gdLst>
                  <a:gd name="connsiteX0" fmla="*/ 0 w 1767802"/>
                  <a:gd name="connsiteY0" fmla="*/ 206275 h 1237404"/>
                  <a:gd name="connsiteX1" fmla="*/ 206275 w 1767802"/>
                  <a:gd name="connsiteY1" fmla="*/ 0 h 1237404"/>
                  <a:gd name="connsiteX2" fmla="*/ 1561527 w 1767802"/>
                  <a:gd name="connsiteY2" fmla="*/ 0 h 1237404"/>
                  <a:gd name="connsiteX3" fmla="*/ 1767802 w 1767802"/>
                  <a:gd name="connsiteY3" fmla="*/ 206275 h 1237404"/>
                  <a:gd name="connsiteX4" fmla="*/ 1767802 w 1767802"/>
                  <a:gd name="connsiteY4" fmla="*/ 1031129 h 1237404"/>
                  <a:gd name="connsiteX5" fmla="*/ 1561527 w 1767802"/>
                  <a:gd name="connsiteY5" fmla="*/ 1237404 h 1237404"/>
                  <a:gd name="connsiteX6" fmla="*/ 206275 w 1767802"/>
                  <a:gd name="connsiteY6" fmla="*/ 1237404 h 1237404"/>
                  <a:gd name="connsiteX7" fmla="*/ 0 w 1767802"/>
                  <a:gd name="connsiteY7" fmla="*/ 1031129 h 1237404"/>
                  <a:gd name="connsiteX8" fmla="*/ 0 w 1767802"/>
                  <a:gd name="connsiteY8" fmla="*/ 206275 h 123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7802" h="1237404">
                    <a:moveTo>
                      <a:pt x="0" y="206275"/>
                    </a:moveTo>
                    <a:cubicBezTo>
                      <a:pt x="0" y="92352"/>
                      <a:pt x="92352" y="0"/>
                      <a:pt x="206275" y="0"/>
                    </a:cubicBezTo>
                    <a:lnTo>
                      <a:pt x="1561527" y="0"/>
                    </a:lnTo>
                    <a:cubicBezTo>
                      <a:pt x="1675450" y="0"/>
                      <a:pt x="1767802" y="92352"/>
                      <a:pt x="1767802" y="206275"/>
                    </a:cubicBezTo>
                    <a:lnTo>
                      <a:pt x="1767802" y="1031129"/>
                    </a:lnTo>
                    <a:cubicBezTo>
                      <a:pt x="1767802" y="1145052"/>
                      <a:pt x="1675450" y="1237404"/>
                      <a:pt x="1561527" y="1237404"/>
                    </a:cubicBezTo>
                    <a:lnTo>
                      <a:pt x="206275" y="1237404"/>
                    </a:lnTo>
                    <a:cubicBezTo>
                      <a:pt x="92352" y="1237404"/>
                      <a:pt x="0" y="1145052"/>
                      <a:pt x="0" y="1031129"/>
                    </a:cubicBezTo>
                    <a:lnTo>
                      <a:pt x="0" y="206275"/>
                    </a:lnTo>
                    <a:close/>
                  </a:path>
                </a:pathLst>
              </a:custGeom>
            </p:spPr>
            <p:style>
              <a:lnRef idx="0">
                <a:schemeClr val="lt1">
                  <a:hueOff val="0"/>
                  <a:satOff val="0"/>
                  <a:lumOff val="0"/>
                  <a:alphaOff val="0"/>
                </a:schemeClr>
              </a:lnRef>
              <a:fillRef idx="3">
                <a:schemeClr val="accent2">
                  <a:hueOff val="4681519"/>
                  <a:satOff val="-5839"/>
                  <a:lumOff val="1373"/>
                  <a:alphaOff val="0"/>
                </a:schemeClr>
              </a:fillRef>
              <a:effectRef idx="3">
                <a:schemeClr val="accent2">
                  <a:hueOff val="4681519"/>
                  <a:satOff val="-5839"/>
                  <a:lumOff val="1373"/>
                  <a:alphaOff val="0"/>
                </a:schemeClr>
              </a:effectRef>
              <a:fontRef idx="minor">
                <a:schemeClr val="lt1"/>
              </a:fontRef>
            </p:style>
            <p:txBody>
              <a:bodyPr spcFirstLastPara="0" vert="horz" wrap="square" lIns="231866" tIns="231866" rIns="231866" bIns="231866" numCol="1" spcCol="1270" anchor="ctr" anchorCtr="0">
                <a:noAutofit/>
              </a:bodyPr>
              <a:lstStyle/>
              <a:p>
                <a:pPr marL="0" lvl="0" indent="0" algn="ctr" defTabSz="2000250">
                  <a:lnSpc>
                    <a:spcPct val="90000"/>
                  </a:lnSpc>
                  <a:spcBef>
                    <a:spcPct val="0"/>
                  </a:spcBef>
                  <a:spcAft>
                    <a:spcPct val="35000"/>
                  </a:spcAft>
                  <a:buNone/>
                </a:pPr>
                <a:endParaRPr lang="id-ID" sz="4500" kern="120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7C8042-4956-7BD4-8940-2A6C6256C433}"/>
                    </a:ext>
                  </a:extLst>
                </p:cNvPr>
                <p:cNvSpPr txBox="1"/>
                <p:nvPr/>
              </p:nvSpPr>
              <p:spPr>
                <a:xfrm>
                  <a:off x="2446868" y="4495800"/>
                  <a:ext cx="4639732" cy="75341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sz="2200" b="0" i="1" u="none" strike="noStrike" baseline="0" smtClean="0">
                                <a:solidFill>
                                  <a:schemeClr val="tx1"/>
                                </a:solidFill>
                                <a:latin typeface="Cambria Math" panose="02040503050406030204" pitchFamily="18" charset="0"/>
                              </a:rPr>
                            </m:ctrlPr>
                          </m:funcPr>
                          <m:fName>
                            <m:limLow>
                              <m:limLowPr>
                                <m:ctrlPr>
                                  <a:rPr lang="en-US" sz="2200" b="0" i="1" u="none" strike="noStrike" baseline="0" smtClean="0">
                                    <a:solidFill>
                                      <a:schemeClr val="tx1"/>
                                    </a:solidFill>
                                    <a:latin typeface="Cambria Math" panose="02040503050406030204" pitchFamily="18" charset="0"/>
                                  </a:rPr>
                                </m:ctrlPr>
                              </m:limLowPr>
                              <m:e>
                                <m:r>
                                  <m:rPr>
                                    <m:sty m:val="p"/>
                                  </m:rPr>
                                  <a:rPr lang="en-US" sz="2200" b="0" u="none" strike="noStrike" baseline="0" smtClean="0">
                                    <a:solidFill>
                                      <a:schemeClr val="tx1"/>
                                    </a:solidFill>
                                    <a:latin typeface="Cambria Math" panose="02040503050406030204" pitchFamily="18" charset="0"/>
                                  </a:rPr>
                                  <m:t>lim</m:t>
                                </m:r>
                              </m:e>
                              <m:lim>
                                <m:r>
                                  <a:rPr lang="en-US" sz="2200" b="0" i="1" u="none" strike="noStrike" baseline="0" smtClean="0">
                                    <a:solidFill>
                                      <a:schemeClr val="tx1"/>
                                    </a:solidFill>
                                    <a:latin typeface="Cambria Math" panose="02040503050406030204" pitchFamily="18" charset="0"/>
                                  </a:rPr>
                                  <m:t>𝑥</m:t>
                                </m:r>
                                <m:r>
                                  <a:rPr lang="en-US" sz="2200" b="0" i="1" u="none" strike="noStrike" baseline="0" smtClean="0">
                                    <a:solidFill>
                                      <a:schemeClr val="tx1"/>
                                    </a:solidFill>
                                    <a:latin typeface="Cambria Math" panose="02040503050406030204" pitchFamily="18" charset="0"/>
                                  </a:rPr>
                                  <m:t>→2</m:t>
                                </m:r>
                              </m:lim>
                            </m:limLow>
                          </m:fName>
                          <m:e>
                            <m:r>
                              <a:rPr lang="en-US" sz="2200" b="0" i="1" u="none" strike="noStrike" baseline="0" smtClean="0">
                                <a:solidFill>
                                  <a:schemeClr val="tx1"/>
                                </a:solidFill>
                                <a:latin typeface="Cambria Math" panose="02040503050406030204" pitchFamily="18" charset="0"/>
                              </a:rPr>
                              <m:t>𝑓</m:t>
                            </m:r>
                            <m:d>
                              <m:dPr>
                                <m:ctrlPr>
                                  <a:rPr lang="en-US" sz="2200" b="0" i="1" u="none" strike="noStrike" baseline="0" smtClean="0">
                                    <a:solidFill>
                                      <a:schemeClr val="tx1"/>
                                    </a:solidFill>
                                    <a:latin typeface="Cambria Math" panose="02040503050406030204" pitchFamily="18" charset="0"/>
                                  </a:rPr>
                                </m:ctrlPr>
                              </m:dPr>
                              <m:e>
                                <m:r>
                                  <a:rPr lang="en-US" sz="2200" b="0" i="1" u="none" strike="noStrike" baseline="0" smtClean="0">
                                    <a:solidFill>
                                      <a:schemeClr val="tx1"/>
                                    </a:solidFill>
                                    <a:latin typeface="Cambria Math" panose="02040503050406030204" pitchFamily="18" charset="0"/>
                                  </a:rPr>
                                  <m:t>𝑥</m:t>
                                </m:r>
                              </m:e>
                            </m:d>
                          </m:e>
                        </m:func>
                        <m:r>
                          <a:rPr lang="en-US" sz="2200" b="0" i="1" u="none" strike="noStrike" baseline="0" smtClean="0">
                            <a:solidFill>
                              <a:schemeClr val="tx1"/>
                            </a:solidFill>
                            <a:latin typeface="Cambria Math" panose="02040503050406030204" pitchFamily="18" charset="0"/>
                          </a:rPr>
                          <m:t>≠</m:t>
                        </m:r>
                        <m:r>
                          <a:rPr lang="en-US" sz="2200" b="0" i="1" u="none" strike="noStrike" baseline="0" smtClean="0">
                            <a:solidFill>
                              <a:schemeClr val="tx1"/>
                            </a:solidFill>
                            <a:latin typeface="Cambria Math" panose="02040503050406030204" pitchFamily="18" charset="0"/>
                          </a:rPr>
                          <m:t>𝑓</m:t>
                        </m:r>
                        <m:r>
                          <a:rPr lang="en-US" sz="2200" b="0" i="1" u="none" strike="noStrike" baseline="0" smtClean="0">
                            <a:solidFill>
                              <a:schemeClr val="tx1"/>
                            </a:solidFill>
                            <a:latin typeface="Cambria Math" panose="02040503050406030204" pitchFamily="18" charset="0"/>
                          </a:rPr>
                          <m:t>(2)</m:t>
                        </m:r>
                      </m:oMath>
                    </m:oMathPara>
                  </a14:m>
                  <a:endParaRPr lang="en-US" sz="2200" b="0" u="none" strike="noStrike" baseline="0" dirty="0">
                    <a:latin typeface="+mn-lt"/>
                  </a:endParaRPr>
                </a:p>
              </p:txBody>
            </p:sp>
          </mc:Choice>
          <mc:Fallback xmlns="">
            <p:sp>
              <p:nvSpPr>
                <p:cNvPr id="74" name="TextBox 73">
                  <a:extLst>
                    <a:ext uri="{FF2B5EF4-FFF2-40B4-BE49-F238E27FC236}">
                      <a16:creationId xmlns:a16="http://schemas.microsoft.com/office/drawing/2014/main" id="{03C99C76-B8B5-4629-ABCA-BEBD4FE0F852}"/>
                    </a:ext>
                  </a:extLst>
                </p:cNvPr>
                <p:cNvSpPr txBox="1">
                  <a:spLocks noRot="1" noChangeAspect="1" noMove="1" noResize="1" noEditPoints="1" noAdjustHandles="1" noChangeArrowheads="1" noChangeShapeType="1" noTextEdit="1"/>
                </p:cNvSpPr>
                <p:nvPr/>
              </p:nvSpPr>
              <p:spPr>
                <a:xfrm>
                  <a:off x="2446868" y="4495800"/>
                  <a:ext cx="4639732" cy="753411"/>
                </a:xfrm>
                <a:prstGeom prst="rect">
                  <a:avLst/>
                </a:prstGeom>
                <a:blipFill>
                  <a:blip r:embed="rId6"/>
                  <a:stretch>
                    <a:fillRect/>
                  </a:stretch>
                </a:blipFill>
              </p:spPr>
              <p:txBody>
                <a:bodyPr/>
                <a:lstStyle/>
                <a:p>
                  <a:r>
                    <a:rPr lang="id-ID">
                      <a:noFill/>
                    </a:rPr>
                    <a:t> </a:t>
                  </a:r>
                </a:p>
              </p:txBody>
            </p:sp>
          </mc:Fallback>
        </mc:AlternateContent>
        <p:sp>
          <p:nvSpPr>
            <p:cNvPr id="11" name="TextBox 10">
              <a:extLst>
                <a:ext uri="{FF2B5EF4-FFF2-40B4-BE49-F238E27FC236}">
                  <a16:creationId xmlns:a16="http://schemas.microsoft.com/office/drawing/2014/main" id="{879F42E5-C672-ADF7-4860-7977D8C76BD2}"/>
                </a:ext>
              </a:extLst>
            </p:cNvPr>
            <p:cNvSpPr txBox="1"/>
            <p:nvPr/>
          </p:nvSpPr>
          <p:spPr>
            <a:xfrm>
              <a:off x="4409408" y="5763315"/>
              <a:ext cx="4639732" cy="430887"/>
            </a:xfrm>
            <a:prstGeom prst="rect">
              <a:avLst/>
            </a:prstGeom>
            <a:noFill/>
          </p:spPr>
          <p:txBody>
            <a:bodyPr wrap="square">
              <a:spAutoFit/>
            </a:bodyPr>
            <a:lstStyle/>
            <a:p>
              <a:r>
                <a:rPr lang="en-US" sz="2200" dirty="0">
                  <a:latin typeface="+mn-lt"/>
                </a:rPr>
                <a:t>S</a:t>
              </a:r>
              <a:r>
                <a:rPr lang="en-US" sz="2200" b="0" i="0" u="none" strike="noStrike" baseline="0" dirty="0">
                  <a:latin typeface="+mn-lt"/>
                </a:rPr>
                <a:t>o </a:t>
              </a:r>
              <a:r>
                <a:rPr lang="en-US" sz="2200" b="0" i="1" u="none" strike="noStrike" baseline="0" dirty="0">
                  <a:latin typeface="+mn-lt"/>
                </a:rPr>
                <a:t>f </a:t>
              </a:r>
              <a:r>
                <a:rPr lang="en-US" sz="2200" b="0" i="0" u="none" strike="noStrike" baseline="0" dirty="0">
                  <a:latin typeface="+mn-lt"/>
                </a:rPr>
                <a:t>is not continuous at 2.</a:t>
              </a:r>
              <a:endParaRPr lang="id-ID" sz="2200" dirty="0">
                <a:latin typeface="+mn-lt"/>
              </a:endParaRPr>
            </a:p>
          </p:txBody>
        </p:sp>
      </p:grpSp>
    </p:spTree>
    <p:extLst>
      <p:ext uri="{BB962C8B-B14F-4D97-AF65-F5344CB8AC3E}">
        <p14:creationId xmlns:p14="http://schemas.microsoft.com/office/powerpoint/2010/main" val="2004596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263740-04A9-2B89-9DCA-9FA2BB03E460}"/>
              </a:ext>
            </a:extLst>
          </p:cNvPr>
          <p:cNvSpPr>
            <a:spLocks noGrp="1"/>
          </p:cNvSpPr>
          <p:nvPr>
            <p:ph type="title"/>
          </p:nvPr>
        </p:nvSpPr>
        <p:spPr>
          <a:xfrm>
            <a:off x="2308860" y="114300"/>
            <a:ext cx="8229600" cy="1143000"/>
          </a:xfrm>
        </p:spPr>
        <p:txBody>
          <a:bodyPr/>
          <a:lstStyle/>
          <a:p>
            <a:pPr algn="r"/>
            <a:r>
              <a:rPr lang="id-ID" b="1" dirty="0">
                <a:solidFill>
                  <a:srgbClr val="0070C0"/>
                </a:solidFill>
                <a:latin typeface="Arial" pitchFamily="34" charset="0"/>
                <a:cs typeface="Arial" pitchFamily="34" charset="0"/>
              </a:rPr>
              <a:t>Latihan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40AE80-9ED1-14CC-D070-ABDB64BD1887}"/>
                  </a:ext>
                </a:extLst>
              </p:cNvPr>
              <p:cNvSpPr txBox="1"/>
              <p:nvPr/>
            </p:nvSpPr>
            <p:spPr>
              <a:xfrm>
                <a:off x="1418464" y="1485976"/>
                <a:ext cx="5343524" cy="3215945"/>
              </a:xfrm>
              <a:prstGeom prst="rect">
                <a:avLst/>
              </a:prstGeom>
              <a:noFill/>
            </p:spPr>
            <p:txBody>
              <a:bodyPr wrap="square">
                <a:spAutoFit/>
              </a:bodyPr>
              <a:lstStyle/>
              <a:p>
                <a:pPr marL="457200" indent="-457200">
                  <a:lnSpc>
                    <a:spcPct val="107000"/>
                  </a:lnSpc>
                  <a:spcAft>
                    <a:spcPts val="800"/>
                  </a:spcAft>
                  <a:buFont typeface="+mj-lt"/>
                  <a:buAutoNum type="alphaLcPeriod"/>
                </a:pPr>
                <a14:m>
                  <m:oMath xmlns:m="http://schemas.openxmlformats.org/officeDocument/2006/math">
                    <m:r>
                      <m:rPr>
                        <m:sty m:val="p"/>
                      </m:rPr>
                      <a:rPr lang="id-ID" sz="2400" i="0" smtClean="0">
                        <a:effectLst/>
                        <a:latin typeface="Cambria Math" panose="02040503050406030204" pitchFamily="18" charset="0"/>
                        <a:ea typeface="Calibri" panose="020F0502020204030204" pitchFamily="34" charset="0"/>
                        <a:cs typeface="Times New Roman" panose="02020603050405020304" pitchFamily="18" charset="0"/>
                      </a:rPr>
                      <m:t>f</m:t>
                    </m:r>
                    <m:d>
                      <m:dPr>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e>
                    </m:d>
                    <m:r>
                      <a:rPr lang="id-ID" sz="2400" i="0">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1"/>
                                  <m:mcJc m:val="center"/>
                                </m:mcPr>
                              </m:mc>
                            </m:mcs>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mPr>
                          <m:mr>
                            <m:e>
                              <m:r>
                                <m:rPr>
                                  <m:brk m:alnAt="7"/>
                                </m:rPr>
                                <a:rPr lang="id-ID" sz="2400" b="0" i="0" smtClean="0">
                                  <a:effectLst/>
                                  <a:latin typeface="Cambria Math" panose="02040503050406030204" pitchFamily="18" charset="0"/>
                                  <a:ea typeface="Calibri" panose="020F0502020204030204" pitchFamily="34" charset="0"/>
                                  <a:cs typeface="Times New Roman" panose="02020603050405020304" pitchFamily="18" charset="0"/>
                                </a:rPr>
                                <m:t> </m:t>
                              </m:r>
                              <m:r>
                                <a:rPr lang="id-ID" sz="2400" b="0" i="0"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e>
                                    <m:sup>
                                      <m:r>
                                        <a:rPr lang="id-ID" sz="2400" i="0">
                                          <a:effectLst/>
                                          <a:latin typeface="Cambria Math" panose="02040503050406030204" pitchFamily="18" charset="0"/>
                                          <a:ea typeface="Calibri" panose="020F0502020204030204" pitchFamily="34" charset="0"/>
                                          <a:cs typeface="Times New Roman" panose="02020603050405020304" pitchFamily="18" charset="0"/>
                                        </a:rPr>
                                        <m:t>2</m:t>
                                      </m:r>
                                    </m:sup>
                                  </m:sSup>
                                  <m:r>
                                    <a:rPr lang="id-ID" sz="2400" i="0">
                                      <a:effectLst/>
                                      <a:latin typeface="Cambria Math" panose="02040503050406030204" pitchFamily="18" charset="0"/>
                                      <a:ea typeface="Calibri" panose="020F0502020204030204" pitchFamily="34" charset="0"/>
                                      <a:cs typeface="Times New Roman" panose="02020603050405020304" pitchFamily="18" charset="0"/>
                                    </a:rPr>
                                    <m:t>−4</m:t>
                                  </m:r>
                                </m:num>
                                <m:den>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r>
                                    <a:rPr lang="id-ID" sz="2400" i="0">
                                      <a:effectLst/>
                                      <a:latin typeface="Cambria Math" panose="02040503050406030204" pitchFamily="18" charset="0"/>
                                      <a:ea typeface="Calibri" panose="020F0502020204030204" pitchFamily="34" charset="0"/>
                                      <a:cs typeface="Times New Roman" panose="02020603050405020304" pitchFamily="18" charset="0"/>
                                    </a:rPr>
                                    <m:t>−2 </m:t>
                                  </m:r>
                                </m:den>
                              </m:f>
                              <m:r>
                                <a:rPr lang="id-ID" sz="2400" i="0">
                                  <a:effectLst/>
                                  <a:latin typeface="Cambria Math" panose="02040503050406030204" pitchFamily="18" charset="0"/>
                                  <a:ea typeface="Calibri" panose="020F0502020204030204" pitchFamily="34" charset="0"/>
                                  <a:cs typeface="Times New Roman" panose="02020603050405020304" pitchFamily="18" charset="0"/>
                                </a:rPr>
                                <m:t>,  </m:t>
                              </m:r>
                              <m:r>
                                <a:rPr lang="id-ID" sz="2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r>
                                <a:rPr lang="id-ID" sz="2400" i="0">
                                  <a:effectLst/>
                                  <a:latin typeface="Cambria Math" panose="02040503050406030204" pitchFamily="18" charset="0"/>
                                  <a:ea typeface="Calibri" panose="020F0502020204030204" pitchFamily="34" charset="0"/>
                                  <a:cs typeface="Times New Roman" panose="02020603050405020304" pitchFamily="18" charset="0"/>
                                </a:rPr>
                                <m:t>≠2</m:t>
                              </m:r>
                            </m:e>
                          </m:mr>
                          <m:mr>
                            <m:e>
                              <m:r>
                                <a:rPr lang="id-ID" sz="2400" b="0" i="0" smtClean="0">
                                  <a:effectLst/>
                                  <a:latin typeface="Cambria Math" panose="02040503050406030204" pitchFamily="18" charset="0"/>
                                  <a:ea typeface="Calibri" panose="020F0502020204030204" pitchFamily="34" charset="0"/>
                                  <a:cs typeface="Times New Roman" panose="02020603050405020304" pitchFamily="18" charset="0"/>
                                </a:rPr>
                                <m:t>      </m:t>
                              </m:r>
                              <m:r>
                                <a:rPr lang="id-ID" sz="2400" i="0">
                                  <a:effectLst/>
                                  <a:latin typeface="Cambria Math" panose="02040503050406030204" pitchFamily="18" charset="0"/>
                                  <a:ea typeface="Calibri" panose="020F0502020204030204" pitchFamily="34" charset="0"/>
                                  <a:cs typeface="Times New Roman" panose="02020603050405020304" pitchFamily="18" charset="0"/>
                                </a:rPr>
                                <m:t>4,               </m:t>
                              </m:r>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r>
                                <a:rPr lang="id-ID" sz="2400" i="0">
                                  <a:effectLst/>
                                  <a:latin typeface="Cambria Math" panose="02040503050406030204" pitchFamily="18" charset="0"/>
                                  <a:ea typeface="Calibri" panose="020F0502020204030204" pitchFamily="34" charset="0"/>
                                  <a:cs typeface="Times New Roman" panose="02020603050405020304" pitchFamily="18" charset="0"/>
                                </a:rPr>
                                <m:t>=2</m:t>
                              </m:r>
                            </m:e>
                          </m:mr>
                        </m:m>
                      </m:e>
                    </m:d>
                  </m:oMath>
                </a14:m>
                <a:endParaRPr lang="id-ID" sz="2400" dirty="0">
                  <a:effectLst/>
                  <a:ea typeface="Calibri" panose="020F0502020204030204" pitchFamily="34" charset="0"/>
                  <a:cs typeface="Times New Roman" panose="02020603050405020304" pitchFamily="18" charset="0"/>
                </a:endParaRPr>
              </a:p>
              <a:p>
                <a:pPr marL="457200" indent="-457200">
                  <a:lnSpc>
                    <a:spcPct val="107000"/>
                  </a:lnSpc>
                  <a:spcAft>
                    <a:spcPts val="800"/>
                  </a:spcAft>
                  <a:buFont typeface="+mj-lt"/>
                  <a:buAutoNum type="alphaLcPeriod"/>
                </a:pPr>
                <a:endParaRPr lang="id-ID" sz="2400" dirty="0">
                  <a:effectLst/>
                  <a:ea typeface="Calibri" panose="020F0502020204030204" pitchFamily="34" charset="0"/>
                  <a:cs typeface="Times New Roman" panose="02020603050405020304" pitchFamily="18" charset="0"/>
                </a:endParaRPr>
              </a:p>
              <a:p>
                <a:pPr marL="457200" indent="-457200">
                  <a:lnSpc>
                    <a:spcPct val="107000"/>
                  </a:lnSpc>
                  <a:spcAft>
                    <a:spcPts val="800"/>
                  </a:spcAft>
                  <a:buFont typeface="+mj-lt"/>
                  <a:buAutoNum type="alphaLcPeriod"/>
                </a:pPr>
                <a14:m>
                  <m:oMath xmlns:m="http://schemas.openxmlformats.org/officeDocument/2006/math">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f</m:t>
                    </m:r>
                    <m:d>
                      <m:dPr>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e>
                    </m:d>
                    <m:r>
                      <a:rPr lang="id-ID" sz="2400" i="0">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id-ID" sz="2400" b="0" i="0" smtClean="0">
                            <a:effectLst/>
                            <a:latin typeface="Cambria Math" panose="02040503050406030204" pitchFamily="18" charset="0"/>
                            <a:ea typeface="Calibri" panose="020F0502020204030204" pitchFamily="34" charset="0"/>
                            <a:cs typeface="Times New Roman" panose="02020603050405020304" pitchFamily="18" charset="0"/>
                          </a:rPr>
                          <m:t>  </m:t>
                        </m:r>
                        <m:m>
                          <m:mPr>
                            <m:mcs>
                              <m:mc>
                                <m:mcPr>
                                  <m:count m:val="1"/>
                                  <m:mcJc m:val="center"/>
                                </m:mcPr>
                              </m:mc>
                            </m:mcs>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mPr>
                          <m:mr>
                            <m:e>
                              <m:f>
                                <m:fPr>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e>
                                    <m:sup>
                                      <m:r>
                                        <a:rPr lang="id-ID" sz="2400" i="0">
                                          <a:effectLst/>
                                          <a:latin typeface="Cambria Math" panose="02040503050406030204" pitchFamily="18" charset="0"/>
                                          <a:ea typeface="Calibri" panose="020F0502020204030204" pitchFamily="34" charset="0"/>
                                          <a:cs typeface="Times New Roman" panose="02020603050405020304" pitchFamily="18" charset="0"/>
                                        </a:rPr>
                                        <m:t>2</m:t>
                                      </m:r>
                                    </m:sup>
                                  </m:sSup>
                                  <m:r>
                                    <a:rPr lang="id-ID" sz="2400" i="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num>
                                <m:den>
                                  <m:sSup>
                                    <m:sSupPr>
                                      <m:ctrlPr>
                                        <a:rPr lang="id-ID" sz="24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e>
                                    <m:sup>
                                      <m:r>
                                        <a:rPr lang="id-ID" sz="2400" i="0">
                                          <a:effectLst/>
                                          <a:latin typeface="Cambria Math" panose="02040503050406030204" pitchFamily="18" charset="0"/>
                                          <a:ea typeface="Calibri" panose="020F0502020204030204" pitchFamily="34" charset="0"/>
                                          <a:cs typeface="Times New Roman" panose="02020603050405020304" pitchFamily="18" charset="0"/>
                                        </a:rPr>
                                        <m:t>2</m:t>
                                      </m:r>
                                    </m:sup>
                                  </m:sSup>
                                  <m:r>
                                    <a:rPr lang="id-ID" sz="2400" i="0">
                                      <a:effectLst/>
                                      <a:latin typeface="Cambria Math" panose="02040503050406030204" pitchFamily="18" charset="0"/>
                                      <a:ea typeface="Calibri" panose="020F0502020204030204" pitchFamily="34" charset="0"/>
                                      <a:cs typeface="Times New Roman" panose="02020603050405020304" pitchFamily="18" charset="0"/>
                                    </a:rPr>
                                    <m:t>−21</m:t>
                                  </m:r>
                                </m:den>
                              </m:f>
                              <m:r>
                                <a:rPr lang="id-ID" sz="2400" i="0">
                                  <a:effectLst/>
                                  <a:latin typeface="Cambria Math" panose="02040503050406030204" pitchFamily="18" charset="0"/>
                                  <a:ea typeface="Calibri" panose="020F0502020204030204" pitchFamily="34" charset="0"/>
                                  <a:cs typeface="Times New Roman" panose="02020603050405020304" pitchFamily="18" charset="0"/>
                                </a:rPr>
                                <m:t>,  </m:t>
                              </m:r>
                              <m:r>
                                <a:rPr lang="id-ID" sz="2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r>
                                <a:rPr lang="id-ID" sz="2400" i="0">
                                  <a:effectLst/>
                                  <a:latin typeface="Cambria Math" panose="02040503050406030204" pitchFamily="18" charset="0"/>
                                  <a:ea typeface="Calibri" panose="020F0502020204030204" pitchFamily="34" charset="0"/>
                                  <a:cs typeface="Times New Roman" panose="02020603050405020304" pitchFamily="18" charset="0"/>
                                </a:rPr>
                                <m:t>≠1</m:t>
                              </m:r>
                            </m:e>
                          </m:mr>
                          <m:mr>
                            <m:e>
                              <m:r>
                                <a:rPr lang="id-ID" sz="2400" i="0">
                                  <a:effectLst/>
                                  <a:latin typeface="Cambria Math" panose="02040503050406030204" pitchFamily="18" charset="0"/>
                                  <a:ea typeface="Calibri" panose="020F0502020204030204" pitchFamily="34" charset="0"/>
                                  <a:cs typeface="Times New Roman" panose="02020603050405020304" pitchFamily="18" charset="0"/>
                                </a:rPr>
                                <m:t>1,                   </m:t>
                              </m:r>
                              <m:r>
                                <m:rPr>
                                  <m:sty m:val="p"/>
                                </m:rPr>
                                <a:rPr lang="id-ID" sz="2400" i="0">
                                  <a:effectLst/>
                                  <a:latin typeface="Cambria Math" panose="02040503050406030204" pitchFamily="18" charset="0"/>
                                  <a:ea typeface="Calibri" panose="020F0502020204030204" pitchFamily="34" charset="0"/>
                                  <a:cs typeface="Times New Roman" panose="02020603050405020304" pitchFamily="18" charset="0"/>
                                </a:rPr>
                                <m:t>x</m:t>
                              </m:r>
                              <m:r>
                                <a:rPr lang="id-ID" sz="2400" i="0">
                                  <a:effectLst/>
                                  <a:latin typeface="Cambria Math" panose="02040503050406030204" pitchFamily="18" charset="0"/>
                                  <a:ea typeface="Calibri" panose="020F0502020204030204" pitchFamily="34" charset="0"/>
                                  <a:cs typeface="Times New Roman" panose="02020603050405020304" pitchFamily="18" charset="0"/>
                                </a:rPr>
                                <m:t>=1</m:t>
                              </m:r>
                            </m:e>
                          </m:mr>
                        </m:m>
                      </m:e>
                    </m:d>
                  </m:oMath>
                </a14:m>
                <a:endParaRPr lang="id-ID" sz="2400" dirty="0">
                  <a:effectLst/>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E540AE80-9ED1-14CC-D070-ABDB64BD1887}"/>
                  </a:ext>
                </a:extLst>
              </p:cNvPr>
              <p:cNvSpPr txBox="1">
                <a:spLocks noRot="1" noChangeAspect="1" noMove="1" noResize="1" noEditPoints="1" noAdjustHandles="1" noChangeArrowheads="1" noChangeShapeType="1" noTextEdit="1"/>
              </p:cNvSpPr>
              <p:nvPr/>
            </p:nvSpPr>
            <p:spPr>
              <a:xfrm>
                <a:off x="1418464" y="1485976"/>
                <a:ext cx="5343524" cy="3215945"/>
              </a:xfrm>
              <a:prstGeom prst="rect">
                <a:avLst/>
              </a:prstGeom>
              <a:blipFill>
                <a:blip r:embed="rId2"/>
                <a:stretch>
                  <a:fillRect/>
                </a:stretch>
              </a:blipFill>
            </p:spPr>
            <p:txBody>
              <a:bodyPr/>
              <a:lstStyle/>
              <a:p>
                <a:r>
                  <a:rPr lang="id-ID">
                    <a:noFill/>
                  </a:rPr>
                  <a:t> </a:t>
                </a:r>
              </a:p>
            </p:txBody>
          </p:sp>
        </mc:Fallback>
      </mc:AlternateContent>
    </p:spTree>
    <p:extLst>
      <p:ext uri="{BB962C8B-B14F-4D97-AF65-F5344CB8AC3E}">
        <p14:creationId xmlns:p14="http://schemas.microsoft.com/office/powerpoint/2010/main" val="557694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0AB47-49B7-05F2-24E1-837922C05031}"/>
              </a:ext>
            </a:extLst>
          </p:cNvPr>
          <p:cNvSpPr>
            <a:spLocks noGrp="1"/>
          </p:cNvSpPr>
          <p:nvPr>
            <p:ph type="title"/>
          </p:nvPr>
        </p:nvSpPr>
        <p:spPr>
          <a:xfrm>
            <a:off x="457200" y="228600"/>
            <a:ext cx="8229600" cy="1143000"/>
          </a:xfrm>
        </p:spPr>
        <p:txBody>
          <a:bodyPr/>
          <a:lstStyle/>
          <a:p>
            <a:pPr algn="r"/>
            <a:r>
              <a:rPr lang="en-US" sz="3200" b="1" i="0" u="none" strike="noStrike" baseline="0" dirty="0">
                <a:solidFill>
                  <a:srgbClr val="0070C0"/>
                </a:solidFill>
                <a:latin typeface="+mj-lt"/>
                <a:cs typeface="Arial" panose="020B0604020202020204" pitchFamily="34" charset="0"/>
              </a:rPr>
              <a:t>The Others Continuity</a:t>
            </a:r>
            <a:endParaRPr lang="id-ID" sz="3200" b="1" dirty="0">
              <a:solidFill>
                <a:srgbClr val="0070C0"/>
              </a:solidFill>
              <a:latin typeface="+mj-lt"/>
              <a:cs typeface="Arial" pitchFamily="34" charset="0"/>
            </a:endParaRPr>
          </a:p>
        </p:txBody>
      </p:sp>
      <p:grpSp>
        <p:nvGrpSpPr>
          <p:cNvPr id="3" name="Group 2">
            <a:extLst>
              <a:ext uri="{FF2B5EF4-FFF2-40B4-BE49-F238E27FC236}">
                <a16:creationId xmlns:a16="http://schemas.microsoft.com/office/drawing/2014/main" id="{D7DEE4BF-E220-EAE4-AB03-BEEABD8FDD76}"/>
              </a:ext>
            </a:extLst>
          </p:cNvPr>
          <p:cNvGrpSpPr/>
          <p:nvPr/>
        </p:nvGrpSpPr>
        <p:grpSpPr>
          <a:xfrm>
            <a:off x="1059357" y="1640914"/>
            <a:ext cx="9210038" cy="5277437"/>
            <a:chOff x="990601" y="1447798"/>
            <a:chExt cx="9210038" cy="5277437"/>
          </a:xfrm>
        </p:grpSpPr>
        <p:grpSp>
          <p:nvGrpSpPr>
            <p:cNvPr id="4" name="Group 3">
              <a:extLst>
                <a:ext uri="{FF2B5EF4-FFF2-40B4-BE49-F238E27FC236}">
                  <a16:creationId xmlns:a16="http://schemas.microsoft.com/office/drawing/2014/main" id="{5A88D2DB-890F-553D-0DBC-2E4273EF01C3}"/>
                </a:ext>
              </a:extLst>
            </p:cNvPr>
            <p:cNvGrpSpPr/>
            <p:nvPr/>
          </p:nvGrpSpPr>
          <p:grpSpPr>
            <a:xfrm rot="10800000">
              <a:off x="990601" y="1447798"/>
              <a:ext cx="9210038" cy="5277437"/>
              <a:chOff x="4335280" y="-1401904"/>
              <a:chExt cx="2268223" cy="4632679"/>
            </a:xfrm>
          </p:grpSpPr>
          <p:sp>
            <p:nvSpPr>
              <p:cNvPr id="9" name="Rectangle 8">
                <a:extLst>
                  <a:ext uri="{FF2B5EF4-FFF2-40B4-BE49-F238E27FC236}">
                    <a16:creationId xmlns:a16="http://schemas.microsoft.com/office/drawing/2014/main" id="{ABC91F60-5433-739A-33EE-EB6707A3F478}"/>
                  </a:ext>
                </a:extLst>
              </p:cNvPr>
              <p:cNvSpPr/>
              <p:nvPr/>
            </p:nvSpPr>
            <p:spPr>
              <a:xfrm>
                <a:off x="4335280" y="-1401904"/>
                <a:ext cx="2251290" cy="2116957"/>
              </a:xfrm>
              <a:prstGeom prst="rect">
                <a:avLst/>
              </a:prstGeom>
            </p:spPr>
            <p:style>
              <a:lnRef idx="0">
                <a:schemeClr val="lt1">
                  <a:hueOff val="0"/>
                  <a:satOff val="0"/>
                  <a:lumOff val="0"/>
                  <a:alphaOff val="0"/>
                </a:schemeClr>
              </a:lnRef>
              <a:fillRef idx="1">
                <a:schemeClr val="accent1">
                  <a:tint val="50000"/>
                  <a:hueOff val="0"/>
                  <a:satOff val="0"/>
                  <a:lumOff val="0"/>
                  <a:alphaOff val="0"/>
                </a:schemeClr>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94511635-9F64-F022-CD38-7B8FDC2308C4}"/>
                  </a:ext>
                </a:extLst>
              </p:cNvPr>
              <p:cNvSpPr/>
              <p:nvPr/>
            </p:nvSpPr>
            <p:spPr>
              <a:xfrm>
                <a:off x="5920409" y="560272"/>
                <a:ext cx="627466" cy="440247"/>
              </a:xfrm>
              <a:custGeom>
                <a:avLst/>
                <a:gdLst>
                  <a:gd name="connsiteX0" fmla="*/ 0 w 1721941"/>
                  <a:gd name="connsiteY0" fmla="*/ 0 h 541734"/>
                  <a:gd name="connsiteX1" fmla="*/ 1004466 w 1721941"/>
                  <a:gd name="connsiteY1" fmla="*/ 0 h 541734"/>
                  <a:gd name="connsiteX2" fmla="*/ 1209664 w 1721941"/>
                  <a:gd name="connsiteY2" fmla="*/ -57966 h 541734"/>
                  <a:gd name="connsiteX3" fmla="*/ 1434951 w 1721941"/>
                  <a:gd name="connsiteY3" fmla="*/ 0 h 541734"/>
                  <a:gd name="connsiteX4" fmla="*/ 1721941 w 1721941"/>
                  <a:gd name="connsiteY4" fmla="*/ 0 h 541734"/>
                  <a:gd name="connsiteX5" fmla="*/ 1721941 w 1721941"/>
                  <a:gd name="connsiteY5" fmla="*/ 90289 h 541734"/>
                  <a:gd name="connsiteX6" fmla="*/ 1721941 w 1721941"/>
                  <a:gd name="connsiteY6" fmla="*/ 90289 h 541734"/>
                  <a:gd name="connsiteX7" fmla="*/ 1721941 w 1721941"/>
                  <a:gd name="connsiteY7" fmla="*/ 225723 h 541734"/>
                  <a:gd name="connsiteX8" fmla="*/ 1721941 w 1721941"/>
                  <a:gd name="connsiteY8" fmla="*/ 541734 h 541734"/>
                  <a:gd name="connsiteX9" fmla="*/ 1434951 w 1721941"/>
                  <a:gd name="connsiteY9" fmla="*/ 541734 h 541734"/>
                  <a:gd name="connsiteX10" fmla="*/ 1004466 w 1721941"/>
                  <a:gd name="connsiteY10" fmla="*/ 541734 h 541734"/>
                  <a:gd name="connsiteX11" fmla="*/ 1004466 w 1721941"/>
                  <a:gd name="connsiteY11" fmla="*/ 541734 h 541734"/>
                  <a:gd name="connsiteX12" fmla="*/ 0 w 1721941"/>
                  <a:gd name="connsiteY12" fmla="*/ 541734 h 541734"/>
                  <a:gd name="connsiteX13" fmla="*/ 0 w 1721941"/>
                  <a:gd name="connsiteY13" fmla="*/ 225723 h 541734"/>
                  <a:gd name="connsiteX14" fmla="*/ 0 w 1721941"/>
                  <a:gd name="connsiteY14" fmla="*/ 90289 h 541734"/>
                  <a:gd name="connsiteX15" fmla="*/ 0 w 1721941"/>
                  <a:gd name="connsiteY15" fmla="*/ 90289 h 541734"/>
                  <a:gd name="connsiteX16" fmla="*/ 0 w 1721941"/>
                  <a:gd name="connsiteY16" fmla="*/ 0 h 54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1941" h="541734">
                    <a:moveTo>
                      <a:pt x="0" y="0"/>
                    </a:moveTo>
                    <a:lnTo>
                      <a:pt x="1004466" y="0"/>
                    </a:lnTo>
                    <a:lnTo>
                      <a:pt x="1209664" y="-57966"/>
                    </a:lnTo>
                    <a:lnTo>
                      <a:pt x="1434951" y="0"/>
                    </a:lnTo>
                    <a:lnTo>
                      <a:pt x="1721941" y="0"/>
                    </a:lnTo>
                    <a:lnTo>
                      <a:pt x="1721941" y="90289"/>
                    </a:lnTo>
                    <a:lnTo>
                      <a:pt x="1721941" y="90289"/>
                    </a:lnTo>
                    <a:lnTo>
                      <a:pt x="1721941" y="225723"/>
                    </a:lnTo>
                    <a:lnTo>
                      <a:pt x="1721941" y="541734"/>
                    </a:lnTo>
                    <a:lnTo>
                      <a:pt x="1434951" y="541734"/>
                    </a:lnTo>
                    <a:lnTo>
                      <a:pt x="1004466" y="541734"/>
                    </a:lnTo>
                    <a:lnTo>
                      <a:pt x="1004466" y="541734"/>
                    </a:lnTo>
                    <a:lnTo>
                      <a:pt x="0" y="541734"/>
                    </a:lnTo>
                    <a:lnTo>
                      <a:pt x="0" y="225723"/>
                    </a:lnTo>
                    <a:lnTo>
                      <a:pt x="0" y="90289"/>
                    </a:lnTo>
                    <a:lnTo>
                      <a:pt x="0" y="90289"/>
                    </a:lnTo>
                    <a:lnTo>
                      <a:pt x="0" y="0"/>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endParaRPr lang="id-ID" sz="2500" kern="1200"/>
              </a:p>
            </p:txBody>
          </p:sp>
          <p:sp>
            <p:nvSpPr>
              <p:cNvPr id="11" name="Rectangle 10">
                <a:extLst>
                  <a:ext uri="{FF2B5EF4-FFF2-40B4-BE49-F238E27FC236}">
                    <a16:creationId xmlns:a16="http://schemas.microsoft.com/office/drawing/2014/main" id="{F75F339E-04ED-6C34-2943-3FF26D123C4A}"/>
                  </a:ext>
                </a:extLst>
              </p:cNvPr>
              <p:cNvSpPr/>
              <p:nvPr/>
            </p:nvSpPr>
            <p:spPr>
              <a:xfrm>
                <a:off x="4352213" y="1138515"/>
                <a:ext cx="2251290" cy="1806794"/>
              </a:xfrm>
              <a:prstGeom prst="rect">
                <a:avLst/>
              </a:prstGeom>
            </p:spPr>
            <p:style>
              <a:lnRef idx="0">
                <a:schemeClr val="lt1">
                  <a:hueOff val="0"/>
                  <a:satOff val="0"/>
                  <a:lumOff val="0"/>
                  <a:alphaOff val="0"/>
                </a:schemeClr>
              </a:lnRef>
              <a:fillRef idx="1">
                <a:schemeClr val="accent1">
                  <a:tint val="50000"/>
                  <a:hueOff val="-6544756"/>
                  <a:satOff val="-351"/>
                  <a:lumOff val="5682"/>
                  <a:alphaOff val="0"/>
                </a:schemeClr>
              </a:fillRef>
              <a:effectRef idx="3">
                <a:schemeClr val="accent1">
                  <a:tint val="50000"/>
                  <a:hueOff val="-6544756"/>
                  <a:satOff val="-351"/>
                  <a:lumOff val="5682"/>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5A6E20C9-98C0-8457-F16C-18B62FA8670B}"/>
                  </a:ext>
                </a:extLst>
              </p:cNvPr>
              <p:cNvSpPr/>
              <p:nvPr/>
            </p:nvSpPr>
            <p:spPr>
              <a:xfrm>
                <a:off x="5937342" y="2790528"/>
                <a:ext cx="627466" cy="440247"/>
              </a:xfrm>
              <a:custGeom>
                <a:avLst/>
                <a:gdLst>
                  <a:gd name="connsiteX0" fmla="*/ 0 w 1721941"/>
                  <a:gd name="connsiteY0" fmla="*/ 0 h 541734"/>
                  <a:gd name="connsiteX1" fmla="*/ 1004466 w 1721941"/>
                  <a:gd name="connsiteY1" fmla="*/ 0 h 541734"/>
                  <a:gd name="connsiteX2" fmla="*/ 1209664 w 1721941"/>
                  <a:gd name="connsiteY2" fmla="*/ -57966 h 541734"/>
                  <a:gd name="connsiteX3" fmla="*/ 1434951 w 1721941"/>
                  <a:gd name="connsiteY3" fmla="*/ 0 h 541734"/>
                  <a:gd name="connsiteX4" fmla="*/ 1721941 w 1721941"/>
                  <a:gd name="connsiteY4" fmla="*/ 0 h 541734"/>
                  <a:gd name="connsiteX5" fmla="*/ 1721941 w 1721941"/>
                  <a:gd name="connsiteY5" fmla="*/ 90289 h 541734"/>
                  <a:gd name="connsiteX6" fmla="*/ 1721941 w 1721941"/>
                  <a:gd name="connsiteY6" fmla="*/ 90289 h 541734"/>
                  <a:gd name="connsiteX7" fmla="*/ 1721941 w 1721941"/>
                  <a:gd name="connsiteY7" fmla="*/ 225723 h 541734"/>
                  <a:gd name="connsiteX8" fmla="*/ 1721941 w 1721941"/>
                  <a:gd name="connsiteY8" fmla="*/ 541734 h 541734"/>
                  <a:gd name="connsiteX9" fmla="*/ 1434951 w 1721941"/>
                  <a:gd name="connsiteY9" fmla="*/ 541734 h 541734"/>
                  <a:gd name="connsiteX10" fmla="*/ 1004466 w 1721941"/>
                  <a:gd name="connsiteY10" fmla="*/ 541734 h 541734"/>
                  <a:gd name="connsiteX11" fmla="*/ 1004466 w 1721941"/>
                  <a:gd name="connsiteY11" fmla="*/ 541734 h 541734"/>
                  <a:gd name="connsiteX12" fmla="*/ 0 w 1721941"/>
                  <a:gd name="connsiteY12" fmla="*/ 541734 h 541734"/>
                  <a:gd name="connsiteX13" fmla="*/ 0 w 1721941"/>
                  <a:gd name="connsiteY13" fmla="*/ 225723 h 541734"/>
                  <a:gd name="connsiteX14" fmla="*/ 0 w 1721941"/>
                  <a:gd name="connsiteY14" fmla="*/ 90289 h 541734"/>
                  <a:gd name="connsiteX15" fmla="*/ 0 w 1721941"/>
                  <a:gd name="connsiteY15" fmla="*/ 90289 h 541734"/>
                  <a:gd name="connsiteX16" fmla="*/ 0 w 1721941"/>
                  <a:gd name="connsiteY16" fmla="*/ 0 h 54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1941" h="541734">
                    <a:moveTo>
                      <a:pt x="0" y="0"/>
                    </a:moveTo>
                    <a:lnTo>
                      <a:pt x="1004466" y="0"/>
                    </a:lnTo>
                    <a:lnTo>
                      <a:pt x="1209664" y="-57966"/>
                    </a:lnTo>
                    <a:lnTo>
                      <a:pt x="1434951" y="0"/>
                    </a:lnTo>
                    <a:lnTo>
                      <a:pt x="1721941" y="0"/>
                    </a:lnTo>
                    <a:lnTo>
                      <a:pt x="1721941" y="90289"/>
                    </a:lnTo>
                    <a:lnTo>
                      <a:pt x="1721941" y="90289"/>
                    </a:lnTo>
                    <a:lnTo>
                      <a:pt x="1721941" y="225723"/>
                    </a:lnTo>
                    <a:lnTo>
                      <a:pt x="1721941" y="541734"/>
                    </a:lnTo>
                    <a:lnTo>
                      <a:pt x="1434951" y="541734"/>
                    </a:lnTo>
                    <a:lnTo>
                      <a:pt x="1004466" y="541734"/>
                    </a:lnTo>
                    <a:lnTo>
                      <a:pt x="1004466" y="541734"/>
                    </a:lnTo>
                    <a:lnTo>
                      <a:pt x="0" y="541734"/>
                    </a:lnTo>
                    <a:lnTo>
                      <a:pt x="0" y="225723"/>
                    </a:lnTo>
                    <a:lnTo>
                      <a:pt x="0" y="90289"/>
                    </a:lnTo>
                    <a:lnTo>
                      <a:pt x="0" y="90289"/>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endParaRPr lang="id-ID" sz="2500" kern="1200"/>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79EB5C-782A-C0B7-E2C6-A44F8583A67B}"/>
                    </a:ext>
                  </a:extLst>
                </p:cNvPr>
                <p:cNvSpPr txBox="1"/>
                <p:nvPr/>
              </p:nvSpPr>
              <p:spPr>
                <a:xfrm>
                  <a:off x="1361509" y="1996440"/>
                  <a:ext cx="7172891" cy="1661160"/>
                </a:xfrm>
                <a:prstGeom prst="rect">
                  <a:avLst/>
                </a:prstGeom>
                <a:noFill/>
              </p:spPr>
              <p:txBody>
                <a:bodyPr wrap="square">
                  <a:spAutoFit/>
                </a:bodyPr>
                <a:lstStyle/>
                <a:p>
                  <a:pPr algn="l"/>
                  <a:r>
                    <a:rPr lang="en-US" sz="2200" b="0" i="0" u="none" strike="noStrike" baseline="0" dirty="0">
                      <a:latin typeface="+mn-lt"/>
                    </a:rPr>
                    <a:t>A function </a:t>
                  </a:r>
                  <a:r>
                    <a:rPr lang="en-US" sz="2200" b="0" i="1" u="none" strike="noStrike" baseline="0" dirty="0">
                      <a:latin typeface="+mn-lt"/>
                    </a:rPr>
                    <a:t>f </a:t>
                  </a:r>
                  <a:r>
                    <a:rPr lang="en-US" sz="2200" b="0" i="0" u="none" strike="noStrike" baseline="0" dirty="0">
                      <a:latin typeface="+mn-lt"/>
                    </a:rPr>
                    <a:t>is </a:t>
                  </a:r>
                  <a:r>
                    <a:rPr lang="en-US" sz="2200" b="1" i="0" u="none" strike="noStrike" baseline="0" dirty="0">
                      <a:latin typeface="+mn-lt"/>
                    </a:rPr>
                    <a:t>continuous from the right at a number </a:t>
                  </a:r>
                  <a:r>
                    <a:rPr lang="en-US" sz="2200" b="1" i="1" u="none" strike="noStrike" baseline="0" dirty="0">
                      <a:latin typeface="+mn-lt"/>
                    </a:rPr>
                    <a:t>a </a:t>
                  </a:r>
                  <a:r>
                    <a:rPr lang="en-US" sz="2200" b="0" i="0" u="none" strike="noStrike" baseline="0" dirty="0">
                      <a:latin typeface="+mn-lt"/>
                    </a:rPr>
                    <a:t>if</a:t>
                  </a:r>
                </a:p>
                <a:p>
                  <a:pPr algn="l"/>
                  <a14:m>
                    <m:oMathPara xmlns:m="http://schemas.openxmlformats.org/officeDocument/2006/math">
                      <m:oMathParaPr>
                        <m:jc m:val="centerGroup"/>
                      </m:oMathParaPr>
                      <m:oMath xmlns:m="http://schemas.openxmlformats.org/officeDocument/2006/math">
                        <m:func>
                          <m:funcPr>
                            <m:ctrlPr>
                              <a:rPr lang="en-US" sz="2200" b="0" i="1" u="none" strike="noStrike" kern="1200" baseline="0" smtClean="0">
                                <a:latin typeface="Cambria Math" panose="02040503050406030204" pitchFamily="18" charset="0"/>
                              </a:rPr>
                            </m:ctrlPr>
                          </m:funcPr>
                          <m:fName>
                            <m:limLow>
                              <m:limLowPr>
                                <m:ctrlPr>
                                  <a:rPr lang="en-US" sz="2200" b="0" i="1" u="none" strike="noStrike" kern="1200" baseline="0" smtClean="0">
                                    <a:latin typeface="Cambria Math" panose="02040503050406030204" pitchFamily="18" charset="0"/>
                                  </a:rPr>
                                </m:ctrlPr>
                              </m:limLowPr>
                              <m:e>
                                <m:r>
                                  <m:rPr>
                                    <m:sty m:val="p"/>
                                  </m:rPr>
                                  <a:rPr lang="en-US" sz="2200" b="0" i="0" u="none" strike="noStrike" kern="1200" baseline="0" smtClean="0">
                                    <a:latin typeface="Cambria Math" panose="02040503050406030204" pitchFamily="18" charset="0"/>
                                  </a:rPr>
                                  <m:t>lim</m:t>
                                </m:r>
                              </m:e>
                              <m:lim>
                                <m:r>
                                  <a:rPr lang="en-US" sz="2200" b="0" i="1" u="none" strike="noStrike" kern="1200" baseline="0" smtClean="0">
                                    <a:latin typeface="Cambria Math" panose="02040503050406030204" pitchFamily="18" charset="0"/>
                                  </a:rPr>
                                  <m:t>𝑥</m:t>
                                </m:r>
                                <m:r>
                                  <a:rPr lang="en-US" sz="2200" b="0" i="1" u="none" strike="noStrike" kern="1200" baseline="0" smtClean="0">
                                    <a:latin typeface="Cambria Math" panose="02040503050406030204" pitchFamily="18" charset="0"/>
                                  </a:rPr>
                                  <m:t>→</m:t>
                                </m:r>
                                <m:sSup>
                                  <m:sSupPr>
                                    <m:ctrlPr>
                                      <a:rPr lang="en-US" sz="2200" b="0" i="1" u="none" strike="noStrike" kern="1200" baseline="0" smtClean="0">
                                        <a:latin typeface="Cambria Math" panose="02040503050406030204" pitchFamily="18" charset="0"/>
                                      </a:rPr>
                                    </m:ctrlPr>
                                  </m:sSupPr>
                                  <m:e>
                                    <m:r>
                                      <a:rPr lang="en-US" sz="2200" b="0" i="1" u="none" strike="noStrike" kern="1200" baseline="0" smtClean="0">
                                        <a:latin typeface="Cambria Math" panose="02040503050406030204" pitchFamily="18" charset="0"/>
                                      </a:rPr>
                                      <m:t>𝑎</m:t>
                                    </m:r>
                                  </m:e>
                                  <m:sup>
                                    <m:r>
                                      <a:rPr lang="en-US" sz="2200" b="0" i="1" u="none" strike="noStrike" kern="1200" baseline="0" smtClean="0">
                                        <a:latin typeface="Cambria Math" panose="02040503050406030204" pitchFamily="18" charset="0"/>
                                      </a:rPr>
                                      <m:t>+</m:t>
                                    </m:r>
                                  </m:sup>
                                </m:sSup>
                              </m:lim>
                            </m:limLow>
                          </m:fName>
                          <m:e>
                            <m:r>
                              <a:rPr lang="en-US" sz="2200" b="0" i="1" u="none" strike="noStrike" kern="1200" baseline="0" smtClean="0">
                                <a:latin typeface="Cambria Math" panose="02040503050406030204" pitchFamily="18" charset="0"/>
                              </a:rPr>
                              <m:t>𝑓</m:t>
                            </m:r>
                            <m:d>
                              <m:dPr>
                                <m:ctrlPr>
                                  <a:rPr lang="en-US" sz="2200" b="0" i="1" u="none" strike="noStrike" kern="1200" baseline="0" smtClean="0">
                                    <a:latin typeface="Cambria Math" panose="02040503050406030204" pitchFamily="18" charset="0"/>
                                  </a:rPr>
                                </m:ctrlPr>
                              </m:dPr>
                              <m:e>
                                <m:r>
                                  <a:rPr lang="en-US" sz="2200" b="0" i="1" u="none" strike="noStrike" kern="1200" baseline="0" smtClean="0">
                                    <a:latin typeface="Cambria Math" panose="02040503050406030204" pitchFamily="18" charset="0"/>
                                  </a:rPr>
                                  <m:t>𝑥</m:t>
                                </m:r>
                              </m:e>
                            </m:d>
                          </m:e>
                        </m:func>
                        <m:r>
                          <a:rPr lang="en-US" sz="2200" b="0" i="1" u="none" strike="noStrike" kern="1200" baseline="0" smtClean="0">
                            <a:latin typeface="Cambria Math" panose="02040503050406030204" pitchFamily="18" charset="0"/>
                          </a:rPr>
                          <m:t>=</m:t>
                        </m:r>
                        <m:r>
                          <a:rPr lang="en-US" sz="2200" b="0" i="1" u="none" strike="noStrike" kern="1200" baseline="0" smtClean="0">
                            <a:latin typeface="Cambria Math" panose="02040503050406030204" pitchFamily="18" charset="0"/>
                          </a:rPr>
                          <m:t>𝑓</m:t>
                        </m:r>
                        <m:r>
                          <a:rPr lang="en-US" sz="2200" b="0" i="1" u="none" strike="noStrike" kern="1200" baseline="0" smtClean="0">
                            <a:latin typeface="Cambria Math" panose="02040503050406030204" pitchFamily="18" charset="0"/>
                          </a:rPr>
                          <m:t>(</m:t>
                        </m:r>
                        <m:r>
                          <a:rPr lang="en-US" sz="2200" b="0" i="1" u="none" strike="noStrike" kern="1200" baseline="0" smtClean="0">
                            <a:latin typeface="Cambria Math" panose="02040503050406030204" pitchFamily="18" charset="0"/>
                          </a:rPr>
                          <m:t>𝑎</m:t>
                        </m:r>
                        <m:r>
                          <a:rPr lang="en-US" sz="2200" b="0" i="1" u="none" strike="noStrike" kern="1200" baseline="0" smtClean="0">
                            <a:latin typeface="Cambria Math" panose="02040503050406030204" pitchFamily="18" charset="0"/>
                          </a:rPr>
                          <m:t>)</m:t>
                        </m:r>
                      </m:oMath>
                    </m:oMathPara>
                  </a14:m>
                  <a:endParaRPr lang="en-US" sz="2200" b="0" i="0" u="none" strike="noStrike" baseline="0" dirty="0">
                    <a:latin typeface="+mn-lt"/>
                  </a:endParaRPr>
                </a:p>
                <a:p>
                  <a:pPr algn="l"/>
                  <a:r>
                    <a:rPr lang="en-US" sz="2200" b="0" i="0" u="none" strike="noStrike" baseline="0" dirty="0">
                      <a:latin typeface="+mn-lt"/>
                    </a:rPr>
                    <a:t>and </a:t>
                  </a:r>
                  <a:r>
                    <a:rPr lang="en-US" sz="2200" b="0" i="1" u="none" strike="noStrike" baseline="0" dirty="0">
                      <a:latin typeface="+mn-lt"/>
                    </a:rPr>
                    <a:t>f </a:t>
                  </a:r>
                  <a:r>
                    <a:rPr lang="en-US" sz="2200" b="0" i="0" u="none" strike="noStrike" baseline="0" dirty="0">
                      <a:latin typeface="+mn-lt"/>
                    </a:rPr>
                    <a:t>is </a:t>
                  </a:r>
                  <a:r>
                    <a:rPr lang="en-US" sz="2200" b="1" i="0" u="none" strike="noStrike" baseline="0" dirty="0">
                      <a:latin typeface="+mn-lt"/>
                    </a:rPr>
                    <a:t>continuous from the left at </a:t>
                  </a:r>
                  <a:r>
                    <a:rPr lang="en-US" sz="2200" b="1" i="1" u="none" strike="noStrike" baseline="0" dirty="0">
                      <a:latin typeface="+mn-lt"/>
                    </a:rPr>
                    <a:t>a </a:t>
                  </a:r>
                  <a:r>
                    <a:rPr lang="en-US" sz="2200" b="0" i="0" u="none" strike="noStrike" baseline="0" dirty="0">
                      <a:latin typeface="+mn-lt"/>
                    </a:rPr>
                    <a:t>if</a:t>
                  </a:r>
                </a:p>
                <a:p>
                  <a:pPr algn="l"/>
                  <a14:m>
                    <m:oMathPara xmlns:m="http://schemas.openxmlformats.org/officeDocument/2006/math">
                      <m:oMathParaPr>
                        <m:jc m:val="centerGroup"/>
                      </m:oMathParaPr>
                      <m:oMath xmlns:m="http://schemas.openxmlformats.org/officeDocument/2006/math">
                        <m:func>
                          <m:funcPr>
                            <m:ctrlPr>
                              <a:rPr lang="en-US" sz="2200" b="0" i="1" u="none" strike="noStrike" kern="1200" baseline="0" smtClean="0">
                                <a:latin typeface="Cambria Math" panose="02040503050406030204" pitchFamily="18" charset="0"/>
                              </a:rPr>
                            </m:ctrlPr>
                          </m:funcPr>
                          <m:fName>
                            <m:limLow>
                              <m:limLowPr>
                                <m:ctrlPr>
                                  <a:rPr lang="en-US" sz="2200" b="0" i="1" u="none" strike="noStrike" kern="1200" baseline="0" smtClean="0">
                                    <a:latin typeface="Cambria Math" panose="02040503050406030204" pitchFamily="18" charset="0"/>
                                  </a:rPr>
                                </m:ctrlPr>
                              </m:limLowPr>
                              <m:e>
                                <m:r>
                                  <m:rPr>
                                    <m:sty m:val="p"/>
                                  </m:rPr>
                                  <a:rPr lang="en-US" sz="2200" b="0" i="0" u="none" strike="noStrike" kern="1200" baseline="0" smtClean="0">
                                    <a:latin typeface="Cambria Math" panose="02040503050406030204" pitchFamily="18" charset="0"/>
                                  </a:rPr>
                                  <m:t>lim</m:t>
                                </m:r>
                              </m:e>
                              <m:lim>
                                <m:r>
                                  <a:rPr lang="en-US" sz="2200" b="0" i="1" u="none" strike="noStrike" kern="1200" baseline="0" smtClean="0">
                                    <a:latin typeface="Cambria Math" panose="02040503050406030204" pitchFamily="18" charset="0"/>
                                  </a:rPr>
                                  <m:t>𝑥</m:t>
                                </m:r>
                                <m:r>
                                  <a:rPr lang="en-US" sz="2200" b="0" i="1" u="none" strike="noStrike" kern="1200" baseline="0" smtClean="0">
                                    <a:latin typeface="Cambria Math" panose="02040503050406030204" pitchFamily="18" charset="0"/>
                                  </a:rPr>
                                  <m:t>→</m:t>
                                </m:r>
                                <m:sSup>
                                  <m:sSupPr>
                                    <m:ctrlPr>
                                      <a:rPr lang="en-US" sz="2200" b="0" i="1" u="none" strike="noStrike" kern="1200" baseline="0" smtClean="0">
                                        <a:latin typeface="Cambria Math" panose="02040503050406030204" pitchFamily="18" charset="0"/>
                                      </a:rPr>
                                    </m:ctrlPr>
                                  </m:sSupPr>
                                  <m:e>
                                    <m:r>
                                      <a:rPr lang="en-US" sz="2200" b="0" i="1" u="none" strike="noStrike" kern="1200" baseline="0" smtClean="0">
                                        <a:latin typeface="Cambria Math" panose="02040503050406030204" pitchFamily="18" charset="0"/>
                                      </a:rPr>
                                      <m:t>𝑎</m:t>
                                    </m:r>
                                  </m:e>
                                  <m:sup>
                                    <m:r>
                                      <a:rPr lang="en-US" sz="2200" b="0" i="1" u="none" strike="noStrike" kern="1200" baseline="0" smtClean="0">
                                        <a:latin typeface="Cambria Math" panose="02040503050406030204" pitchFamily="18" charset="0"/>
                                      </a:rPr>
                                      <m:t>−</m:t>
                                    </m:r>
                                  </m:sup>
                                </m:sSup>
                              </m:lim>
                            </m:limLow>
                          </m:fName>
                          <m:e>
                            <m:r>
                              <a:rPr lang="en-US" sz="2200" b="0" i="1" u="none" strike="noStrike" kern="1200" baseline="0" smtClean="0">
                                <a:latin typeface="Cambria Math" panose="02040503050406030204" pitchFamily="18" charset="0"/>
                              </a:rPr>
                              <m:t>𝑓</m:t>
                            </m:r>
                            <m:d>
                              <m:dPr>
                                <m:ctrlPr>
                                  <a:rPr lang="en-US" sz="2200" b="0" i="1" u="none" strike="noStrike" kern="1200" baseline="0" smtClean="0">
                                    <a:latin typeface="Cambria Math" panose="02040503050406030204" pitchFamily="18" charset="0"/>
                                  </a:rPr>
                                </m:ctrlPr>
                              </m:dPr>
                              <m:e>
                                <m:r>
                                  <a:rPr lang="en-US" sz="2200" b="0" i="1" u="none" strike="noStrike" kern="1200" baseline="0" smtClean="0">
                                    <a:latin typeface="Cambria Math" panose="02040503050406030204" pitchFamily="18" charset="0"/>
                                  </a:rPr>
                                  <m:t>𝑥</m:t>
                                </m:r>
                              </m:e>
                            </m:d>
                          </m:e>
                        </m:func>
                        <m:r>
                          <a:rPr lang="en-US" sz="2200" b="0" i="1" u="none" strike="noStrike" kern="1200" baseline="0" smtClean="0">
                            <a:latin typeface="Cambria Math" panose="02040503050406030204" pitchFamily="18" charset="0"/>
                          </a:rPr>
                          <m:t>=</m:t>
                        </m:r>
                        <m:r>
                          <a:rPr lang="en-US" sz="2200" b="0" i="1" u="none" strike="noStrike" kern="1200" baseline="0" smtClean="0">
                            <a:latin typeface="Cambria Math" panose="02040503050406030204" pitchFamily="18" charset="0"/>
                          </a:rPr>
                          <m:t>𝑓</m:t>
                        </m:r>
                        <m:r>
                          <a:rPr lang="en-US" sz="2200" b="0" i="1" u="none" strike="noStrike" kern="1200" baseline="0" smtClean="0">
                            <a:latin typeface="Cambria Math" panose="02040503050406030204" pitchFamily="18" charset="0"/>
                          </a:rPr>
                          <m:t>(</m:t>
                        </m:r>
                        <m:r>
                          <a:rPr lang="en-US" sz="2200" b="0" i="1" u="none" strike="noStrike" kern="1200" baseline="0" smtClean="0">
                            <a:latin typeface="Cambria Math" panose="02040503050406030204" pitchFamily="18" charset="0"/>
                          </a:rPr>
                          <m:t>𝑎</m:t>
                        </m:r>
                        <m:r>
                          <a:rPr lang="en-US" sz="2200" b="0" i="1" u="none" strike="noStrike" kern="1200" baseline="0" smtClean="0">
                            <a:latin typeface="Cambria Math" panose="02040503050406030204" pitchFamily="18" charset="0"/>
                          </a:rPr>
                          <m:t>)</m:t>
                        </m:r>
                      </m:oMath>
                    </m:oMathPara>
                  </a14:m>
                  <a:endParaRPr lang="id-ID" sz="2200" dirty="0">
                    <a:latin typeface="+mn-lt"/>
                  </a:endParaRPr>
                </a:p>
              </p:txBody>
            </p:sp>
          </mc:Choice>
          <mc:Fallback xmlns="">
            <p:sp>
              <p:nvSpPr>
                <p:cNvPr id="15" name="TextBox 14">
                  <a:extLst>
                    <a:ext uri="{FF2B5EF4-FFF2-40B4-BE49-F238E27FC236}">
                      <a16:creationId xmlns:a16="http://schemas.microsoft.com/office/drawing/2014/main" id="{71D6CD2F-3486-403A-96EE-D09C30A7653A}"/>
                    </a:ext>
                  </a:extLst>
                </p:cNvPr>
                <p:cNvSpPr txBox="1">
                  <a:spLocks noRot="1" noChangeAspect="1" noMove="1" noResize="1" noEditPoints="1" noAdjustHandles="1" noChangeArrowheads="1" noChangeShapeType="1" noTextEdit="1"/>
                </p:cNvSpPr>
                <p:nvPr/>
              </p:nvSpPr>
              <p:spPr>
                <a:xfrm>
                  <a:off x="1361509" y="1996440"/>
                  <a:ext cx="7172891" cy="1661160"/>
                </a:xfrm>
                <a:prstGeom prst="rect">
                  <a:avLst/>
                </a:prstGeom>
                <a:blipFill>
                  <a:blip r:embed="rId2"/>
                  <a:stretch>
                    <a:fillRect l="-1105" t="-2574"/>
                  </a:stretch>
                </a:blipFill>
              </p:spPr>
              <p:txBody>
                <a:bodyPr/>
                <a:lstStyle/>
                <a:p>
                  <a:r>
                    <a:rPr lang="id-ID">
                      <a:noFill/>
                    </a:rPr>
                    <a:t> </a:t>
                  </a:r>
                </a:p>
              </p:txBody>
            </p:sp>
          </mc:Fallback>
        </mc:AlternateContent>
        <p:sp>
          <p:nvSpPr>
            <p:cNvPr id="6" name="TextBox 5">
              <a:extLst>
                <a:ext uri="{FF2B5EF4-FFF2-40B4-BE49-F238E27FC236}">
                  <a16:creationId xmlns:a16="http://schemas.microsoft.com/office/drawing/2014/main" id="{F5B867C3-7F8A-63F4-830E-830B1E7CA6E1}"/>
                </a:ext>
              </a:extLst>
            </p:cNvPr>
            <p:cNvSpPr txBox="1"/>
            <p:nvPr/>
          </p:nvSpPr>
          <p:spPr>
            <a:xfrm>
              <a:off x="1273898" y="4572000"/>
              <a:ext cx="8695426" cy="2071208"/>
            </a:xfrm>
            <a:prstGeom prst="rect">
              <a:avLst/>
            </a:prstGeom>
            <a:noFill/>
          </p:spPr>
          <p:txBody>
            <a:bodyPr wrap="square">
              <a:spAutoFit/>
            </a:bodyPr>
            <a:lstStyle/>
            <a:p>
              <a:pPr algn="l">
                <a:lnSpc>
                  <a:spcPct val="150000"/>
                </a:lnSpc>
              </a:pPr>
              <a:r>
                <a:rPr lang="en-US" sz="2200" b="0" i="0" u="none" strike="noStrike" baseline="0" dirty="0">
                  <a:latin typeface="+mn-lt"/>
                </a:rPr>
                <a:t>A function </a:t>
              </a:r>
              <a:r>
                <a:rPr lang="en-US" sz="2200" b="0" i="1" u="none" strike="noStrike" baseline="0" dirty="0">
                  <a:latin typeface="+mn-lt"/>
                </a:rPr>
                <a:t>f </a:t>
              </a:r>
              <a:r>
                <a:rPr lang="en-US" sz="2200" b="0" i="0" u="none" strike="noStrike" baseline="0" dirty="0">
                  <a:latin typeface="+mn-lt"/>
                </a:rPr>
                <a:t>is </a:t>
              </a:r>
              <a:r>
                <a:rPr lang="en-US" sz="2200" b="1" i="0" u="none" strike="noStrike" baseline="0" dirty="0">
                  <a:latin typeface="+mn-lt"/>
                </a:rPr>
                <a:t>continuous on an interval </a:t>
              </a:r>
              <a:r>
                <a:rPr lang="en-US" sz="2200" b="0" i="0" u="none" strike="noStrike" baseline="0" dirty="0">
                  <a:latin typeface="+mn-lt"/>
                </a:rPr>
                <a:t>if it is continuous at every number in the interval. (If </a:t>
              </a:r>
              <a:r>
                <a:rPr lang="en-US" sz="2200" b="0" i="1" u="none" strike="noStrike" baseline="0" dirty="0">
                  <a:latin typeface="+mn-lt"/>
                </a:rPr>
                <a:t>f </a:t>
              </a:r>
              <a:r>
                <a:rPr lang="en-US" sz="2200" b="0" i="0" u="none" strike="noStrike" baseline="0" dirty="0">
                  <a:latin typeface="+mn-lt"/>
                </a:rPr>
                <a:t>is defined only on one side of an endpoint of the interval, we understand </a:t>
              </a:r>
              <a:r>
                <a:rPr lang="en-US" sz="2200" b="0" i="1" u="none" strike="noStrike" baseline="0" dirty="0">
                  <a:latin typeface="+mn-lt"/>
                </a:rPr>
                <a:t>continuous </a:t>
              </a:r>
              <a:r>
                <a:rPr lang="en-US" sz="2200" b="0" i="0" u="none" strike="noStrike" baseline="0" dirty="0">
                  <a:latin typeface="+mn-lt"/>
                </a:rPr>
                <a:t>at the endpoint to mean </a:t>
              </a:r>
              <a:r>
                <a:rPr lang="en-US" sz="2200" b="0" i="1" u="none" strike="noStrike" baseline="0" dirty="0">
                  <a:latin typeface="+mn-lt"/>
                </a:rPr>
                <a:t>continuous from the right </a:t>
              </a:r>
              <a:r>
                <a:rPr lang="en-US" sz="2200" b="0" i="0" u="none" strike="noStrike" baseline="0" dirty="0">
                  <a:latin typeface="+mn-lt"/>
                </a:rPr>
                <a:t>or </a:t>
              </a:r>
              <a:r>
                <a:rPr lang="en-US" sz="2200" b="0" i="1" u="none" strike="noStrike" baseline="0" dirty="0">
                  <a:latin typeface="+mn-lt"/>
                </a:rPr>
                <a:t>continuous from the left.</a:t>
              </a:r>
              <a:r>
                <a:rPr lang="en-US" sz="2200" b="0" i="0" u="none" strike="noStrike" baseline="0" dirty="0">
                  <a:latin typeface="+mn-lt"/>
                </a:rPr>
                <a:t>)</a:t>
              </a:r>
              <a:endParaRPr lang="id-ID" sz="2200" dirty="0">
                <a:latin typeface="+mn-lt"/>
              </a:endParaRPr>
            </a:p>
          </p:txBody>
        </p:sp>
        <p:sp>
          <p:nvSpPr>
            <p:cNvPr id="7" name="TextBox 6">
              <a:extLst>
                <a:ext uri="{FF2B5EF4-FFF2-40B4-BE49-F238E27FC236}">
                  <a16:creationId xmlns:a16="http://schemas.microsoft.com/office/drawing/2014/main" id="{58578C8C-16E3-AA90-FBEA-9382AD65A8D0}"/>
                </a:ext>
              </a:extLst>
            </p:cNvPr>
            <p:cNvSpPr txBox="1"/>
            <p:nvPr/>
          </p:nvSpPr>
          <p:spPr>
            <a:xfrm>
              <a:off x="1621521" y="1447798"/>
              <a:ext cx="1600200" cy="461665"/>
            </a:xfrm>
            <a:prstGeom prst="rect">
              <a:avLst/>
            </a:prstGeom>
            <a:noFill/>
          </p:spPr>
          <p:txBody>
            <a:bodyPr wrap="square">
              <a:spAutoFit/>
            </a:bodyPr>
            <a:lstStyle/>
            <a:p>
              <a:r>
                <a:rPr lang="en-US" sz="2400" b="1" i="0" u="none" strike="noStrike" baseline="0" dirty="0">
                  <a:latin typeface="+mn-lt"/>
                </a:rPr>
                <a:t>Definition</a:t>
              </a:r>
              <a:endParaRPr lang="id-ID" sz="2400" dirty="0"/>
            </a:p>
          </p:txBody>
        </p:sp>
        <p:sp>
          <p:nvSpPr>
            <p:cNvPr id="8" name="TextBox 7">
              <a:extLst>
                <a:ext uri="{FF2B5EF4-FFF2-40B4-BE49-F238E27FC236}">
                  <a16:creationId xmlns:a16="http://schemas.microsoft.com/office/drawing/2014/main" id="{8D3F65C8-36D3-02EE-4D42-E673749E65A8}"/>
                </a:ext>
              </a:extLst>
            </p:cNvPr>
            <p:cNvSpPr txBox="1"/>
            <p:nvPr/>
          </p:nvSpPr>
          <p:spPr>
            <a:xfrm>
              <a:off x="1690277" y="3961930"/>
              <a:ext cx="1600200" cy="461665"/>
            </a:xfrm>
            <a:prstGeom prst="rect">
              <a:avLst/>
            </a:prstGeom>
            <a:noFill/>
          </p:spPr>
          <p:txBody>
            <a:bodyPr wrap="square">
              <a:spAutoFit/>
            </a:bodyPr>
            <a:lstStyle/>
            <a:p>
              <a:r>
                <a:rPr lang="en-US" sz="2400" b="1" i="0" u="none" strike="noStrike" baseline="0" dirty="0">
                  <a:latin typeface="+mn-lt"/>
                </a:rPr>
                <a:t>Definition</a:t>
              </a:r>
              <a:endParaRPr lang="id-ID" sz="2400" dirty="0"/>
            </a:p>
          </p:txBody>
        </p:sp>
      </p:grpSp>
    </p:spTree>
    <p:extLst>
      <p:ext uri="{BB962C8B-B14F-4D97-AF65-F5344CB8AC3E}">
        <p14:creationId xmlns:p14="http://schemas.microsoft.com/office/powerpoint/2010/main" val="1936214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0337-D47C-BA55-E060-3975B6262017}"/>
              </a:ext>
            </a:extLst>
          </p:cNvPr>
          <p:cNvSpPr>
            <a:spLocks noGrp="1"/>
          </p:cNvSpPr>
          <p:nvPr>
            <p:ph type="title"/>
          </p:nvPr>
        </p:nvSpPr>
        <p:spPr>
          <a:xfrm>
            <a:off x="457200" y="228600"/>
            <a:ext cx="8229600" cy="1143000"/>
          </a:xfrm>
        </p:spPr>
        <p:txBody>
          <a:bodyPr/>
          <a:lstStyle/>
          <a:p>
            <a:pPr algn="r"/>
            <a:r>
              <a:rPr lang="id-ID" sz="3200" b="1" i="0" u="none" strike="noStrike" baseline="0" dirty="0">
                <a:solidFill>
                  <a:srgbClr val="0079B8"/>
                </a:solidFill>
                <a:latin typeface="+mj-lt"/>
              </a:rPr>
              <a:t>Properties of Continuous Functions</a:t>
            </a:r>
            <a:endParaRPr lang="id-ID" sz="3200" b="1" dirty="0">
              <a:solidFill>
                <a:srgbClr val="0079B8"/>
              </a:solidFill>
              <a:latin typeface="+mj-lt"/>
              <a:cs typeface="Arial" pitchFamily="34" charset="0"/>
            </a:endParaRPr>
          </a:p>
        </p:txBody>
      </p:sp>
      <p:grpSp>
        <p:nvGrpSpPr>
          <p:cNvPr id="3" name="Group 2">
            <a:extLst>
              <a:ext uri="{FF2B5EF4-FFF2-40B4-BE49-F238E27FC236}">
                <a16:creationId xmlns:a16="http://schemas.microsoft.com/office/drawing/2014/main" id="{45E26618-3797-83D2-AF70-9828A38CA566}"/>
              </a:ext>
            </a:extLst>
          </p:cNvPr>
          <p:cNvGrpSpPr/>
          <p:nvPr/>
        </p:nvGrpSpPr>
        <p:grpSpPr>
          <a:xfrm>
            <a:off x="844657" y="1628363"/>
            <a:ext cx="9756286" cy="5121815"/>
            <a:chOff x="625803" y="1267317"/>
            <a:chExt cx="9756286" cy="512181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B6CF777-9ACF-4708-5C52-EFFD1EC907F6}"/>
                    </a:ext>
                  </a:extLst>
                </p:cNvPr>
                <p:cNvSpPr txBox="1"/>
                <p:nvPr/>
              </p:nvSpPr>
              <p:spPr>
                <a:xfrm>
                  <a:off x="844657" y="3669268"/>
                  <a:ext cx="2748333" cy="369332"/>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oMath>
                    </m:oMathPara>
                  </a14:m>
                  <a:endParaRPr lang="en-US" dirty="0"/>
                </a:p>
              </p:txBody>
            </p:sp>
          </mc:Choice>
          <mc:Fallback xmlns="">
            <p:sp>
              <p:nvSpPr>
                <p:cNvPr id="46" name="TextBox 45">
                  <a:extLst>
                    <a:ext uri="{FF2B5EF4-FFF2-40B4-BE49-F238E27FC236}">
                      <a16:creationId xmlns:a16="http://schemas.microsoft.com/office/drawing/2014/main" id="{53920746-E664-4D0B-8E25-C920BFDEB05F}"/>
                    </a:ext>
                  </a:extLst>
                </p:cNvPr>
                <p:cNvSpPr txBox="1">
                  <a:spLocks noRot="1" noChangeAspect="1" noMove="1" noResize="1" noEditPoints="1" noAdjustHandles="1" noChangeArrowheads="1" noChangeShapeType="1" noTextEdit="1"/>
                </p:cNvSpPr>
                <p:nvPr/>
              </p:nvSpPr>
              <p:spPr>
                <a:xfrm>
                  <a:off x="844657" y="3669268"/>
                  <a:ext cx="2748333" cy="369332"/>
                </a:xfrm>
                <a:prstGeom prst="rect">
                  <a:avLst/>
                </a:prstGeom>
                <a:blipFill>
                  <a:blip r:embed="rId2"/>
                  <a:stretch>
                    <a:fillRect b="-11475"/>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DEDB5D-9B4E-FDDC-3DBC-06A099014ABE}"/>
                    </a:ext>
                  </a:extLst>
                </p:cNvPr>
                <p:cNvSpPr txBox="1"/>
                <p:nvPr/>
              </p:nvSpPr>
              <p:spPr>
                <a:xfrm>
                  <a:off x="634018" y="4322064"/>
                  <a:ext cx="2748333" cy="369332"/>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𝑐𝑓</m:t>
                        </m:r>
                      </m:oMath>
                    </m:oMathPara>
                  </a14:m>
                  <a:endParaRPr lang="en-US" dirty="0"/>
                </a:p>
              </p:txBody>
            </p:sp>
          </mc:Choice>
          <mc:Fallback xmlns="">
            <p:sp>
              <p:nvSpPr>
                <p:cNvPr id="49" name="TextBox 48">
                  <a:extLst>
                    <a:ext uri="{FF2B5EF4-FFF2-40B4-BE49-F238E27FC236}">
                      <a16:creationId xmlns:a16="http://schemas.microsoft.com/office/drawing/2014/main" id="{25885FD0-CE68-4CA6-AAE3-76729457F106}"/>
                    </a:ext>
                  </a:extLst>
                </p:cNvPr>
                <p:cNvSpPr txBox="1">
                  <a:spLocks noRot="1" noChangeAspect="1" noMove="1" noResize="1" noEditPoints="1" noAdjustHandles="1" noChangeArrowheads="1" noChangeShapeType="1" noTextEdit="1"/>
                </p:cNvSpPr>
                <p:nvPr/>
              </p:nvSpPr>
              <p:spPr>
                <a:xfrm>
                  <a:off x="634018" y="4322064"/>
                  <a:ext cx="2748333" cy="369332"/>
                </a:xfrm>
                <a:prstGeom prst="rect">
                  <a:avLst/>
                </a:prstGeom>
                <a:blipFill>
                  <a:blip r:embed="rId3"/>
                  <a:stretch>
                    <a:fillRect b="-11475"/>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A7EB38-7B8E-746A-EF12-8DE4EB9991A2}"/>
                    </a:ext>
                  </a:extLst>
                </p:cNvPr>
                <p:cNvSpPr txBox="1"/>
                <p:nvPr/>
              </p:nvSpPr>
              <p:spPr>
                <a:xfrm>
                  <a:off x="625803" y="4949952"/>
                  <a:ext cx="2748333" cy="369332"/>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𝑓𝑔</m:t>
                        </m:r>
                      </m:oMath>
                    </m:oMathPara>
                  </a14:m>
                  <a:endParaRPr lang="en-US" dirty="0"/>
                </a:p>
              </p:txBody>
            </p:sp>
          </mc:Choice>
          <mc:Fallback xmlns="">
            <p:sp>
              <p:nvSpPr>
                <p:cNvPr id="44" name="TextBox 43">
                  <a:extLst>
                    <a:ext uri="{FF2B5EF4-FFF2-40B4-BE49-F238E27FC236}">
                      <a16:creationId xmlns:a16="http://schemas.microsoft.com/office/drawing/2014/main" id="{2328A92D-C7E2-48CD-ADA7-F1693E14C1BB}"/>
                    </a:ext>
                  </a:extLst>
                </p:cNvPr>
                <p:cNvSpPr txBox="1">
                  <a:spLocks noRot="1" noChangeAspect="1" noMove="1" noResize="1" noEditPoints="1" noAdjustHandles="1" noChangeArrowheads="1" noChangeShapeType="1" noTextEdit="1"/>
                </p:cNvSpPr>
                <p:nvPr/>
              </p:nvSpPr>
              <p:spPr>
                <a:xfrm>
                  <a:off x="625803" y="4949952"/>
                  <a:ext cx="2748333" cy="369332"/>
                </a:xfrm>
                <a:prstGeom prst="rect">
                  <a:avLst/>
                </a:prstGeom>
                <a:blipFill>
                  <a:blip r:embed="rId4"/>
                  <a:stretch>
                    <a:fillRect b="-11475"/>
                  </a:stretch>
                </a:blipFill>
              </p:spPr>
              <p:txBody>
                <a:bodyPr/>
                <a:lstStyle/>
                <a:p>
                  <a:r>
                    <a:rPr lang="id-ID">
                      <a:noFill/>
                    </a:rPr>
                    <a:t> </a:t>
                  </a:r>
                </a:p>
              </p:txBody>
            </p:sp>
          </mc:Fallback>
        </mc:AlternateContent>
        <p:grpSp>
          <p:nvGrpSpPr>
            <p:cNvPr id="7" name="Group 6">
              <a:extLst>
                <a:ext uri="{FF2B5EF4-FFF2-40B4-BE49-F238E27FC236}">
                  <a16:creationId xmlns:a16="http://schemas.microsoft.com/office/drawing/2014/main" id="{5B45E16B-FE1B-396D-2F44-27CA5CFD4FDE}"/>
                </a:ext>
              </a:extLst>
            </p:cNvPr>
            <p:cNvGrpSpPr/>
            <p:nvPr/>
          </p:nvGrpSpPr>
          <p:grpSpPr>
            <a:xfrm>
              <a:off x="1329266" y="1267317"/>
              <a:ext cx="8019446" cy="4676283"/>
              <a:chOff x="1481666" y="1524000"/>
              <a:chExt cx="7769271" cy="4676283"/>
            </a:xfrm>
          </p:grpSpPr>
          <p:sp>
            <p:nvSpPr>
              <p:cNvPr id="22" name="Rectangle 21">
                <a:extLst>
                  <a:ext uri="{FF2B5EF4-FFF2-40B4-BE49-F238E27FC236}">
                    <a16:creationId xmlns:a16="http://schemas.microsoft.com/office/drawing/2014/main" id="{A1C78E8D-DC2A-0CA8-8B0C-7B320277BD35}"/>
                  </a:ext>
                </a:extLst>
              </p:cNvPr>
              <p:cNvSpPr/>
              <p:nvPr/>
            </p:nvSpPr>
            <p:spPr>
              <a:xfrm>
                <a:off x="1524032" y="2131623"/>
                <a:ext cx="3099207" cy="411060"/>
              </a:xfrm>
              <a:prstGeom prst="rect">
                <a:avLst/>
              </a:prstGeom>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3" name="Rectangle 22">
                <a:extLst>
                  <a:ext uri="{FF2B5EF4-FFF2-40B4-BE49-F238E27FC236}">
                    <a16:creationId xmlns:a16="http://schemas.microsoft.com/office/drawing/2014/main" id="{1E5ADFEF-7C4F-E331-A61D-EF6DC88017D9}"/>
                  </a:ext>
                </a:extLst>
              </p:cNvPr>
              <p:cNvSpPr/>
              <p:nvPr/>
            </p:nvSpPr>
            <p:spPr>
              <a:xfrm>
                <a:off x="1524002" y="5943600"/>
                <a:ext cx="256683" cy="256683"/>
              </a:xfrm>
              <a:prstGeom prst="rect">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61677FCC-2DA2-A963-B852-1B062D393635}"/>
                  </a:ext>
                </a:extLst>
              </p:cNvPr>
              <p:cNvSpPr/>
              <p:nvPr/>
            </p:nvSpPr>
            <p:spPr>
              <a:xfrm>
                <a:off x="1524032" y="1524000"/>
                <a:ext cx="3494016" cy="738438"/>
              </a:xfrm>
              <a:custGeom>
                <a:avLst/>
                <a:gdLst>
                  <a:gd name="connsiteX0" fmla="*/ 0 w 3494016"/>
                  <a:gd name="connsiteY0" fmla="*/ 0 h 738438"/>
                  <a:gd name="connsiteX1" fmla="*/ 3494016 w 3494016"/>
                  <a:gd name="connsiteY1" fmla="*/ 0 h 738438"/>
                  <a:gd name="connsiteX2" fmla="*/ 3494016 w 3494016"/>
                  <a:gd name="connsiteY2" fmla="*/ 738438 h 738438"/>
                  <a:gd name="connsiteX3" fmla="*/ 0 w 3494016"/>
                  <a:gd name="connsiteY3" fmla="*/ 738438 h 738438"/>
                  <a:gd name="connsiteX4" fmla="*/ 0 w 3494016"/>
                  <a:gd name="connsiteY4" fmla="*/ 0 h 73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016" h="738438">
                    <a:moveTo>
                      <a:pt x="0" y="0"/>
                    </a:moveTo>
                    <a:lnTo>
                      <a:pt x="3494016" y="0"/>
                    </a:lnTo>
                    <a:lnTo>
                      <a:pt x="3494016" y="738438"/>
                    </a:lnTo>
                    <a:lnTo>
                      <a:pt x="0" y="7384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435" tIns="34290" rIns="51435" bIns="34290" numCol="1" spcCol="1270" anchor="ctr" anchorCtr="0">
                <a:noAutofit/>
              </a:bodyPr>
              <a:lstStyle/>
              <a:p>
                <a:pPr marL="0" lvl="0" indent="0" algn="l" defTabSz="1200150">
                  <a:lnSpc>
                    <a:spcPct val="90000"/>
                  </a:lnSpc>
                  <a:spcBef>
                    <a:spcPct val="0"/>
                  </a:spcBef>
                  <a:spcAft>
                    <a:spcPct val="35000"/>
                  </a:spcAft>
                  <a:buNone/>
                </a:pPr>
                <a:r>
                  <a:rPr lang="en-US" sz="2700" kern="1200" dirty="0">
                    <a:solidFill>
                      <a:srgbClr val="C00000"/>
                    </a:solidFill>
                  </a:rPr>
                  <a:t>Theorem</a:t>
                </a:r>
              </a:p>
            </p:txBody>
          </p:sp>
          <p:sp>
            <p:nvSpPr>
              <p:cNvPr id="25" name="Rectangle 24">
                <a:extLst>
                  <a:ext uri="{FF2B5EF4-FFF2-40B4-BE49-F238E27FC236}">
                    <a16:creationId xmlns:a16="http://schemas.microsoft.com/office/drawing/2014/main" id="{96901B95-A565-390C-CC5F-6F57D6657668}"/>
                  </a:ext>
                </a:extLst>
              </p:cNvPr>
              <p:cNvSpPr/>
              <p:nvPr/>
            </p:nvSpPr>
            <p:spPr>
              <a:xfrm>
                <a:off x="1524002" y="3962407"/>
                <a:ext cx="256676" cy="256676"/>
              </a:xfrm>
              <a:prstGeom prst="rect">
                <a:avLst/>
              </a:prstGeom>
            </p:spPr>
            <p:style>
              <a:lnRef idx="1">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Freeform: Shape 25">
                <a:extLst>
                  <a:ext uri="{FF2B5EF4-FFF2-40B4-BE49-F238E27FC236}">
                    <a16:creationId xmlns:a16="http://schemas.microsoft.com/office/drawing/2014/main" id="{BEF44D08-8FAA-0D3F-811B-84A3701D90F6}"/>
                  </a:ext>
                </a:extLst>
              </p:cNvPr>
              <p:cNvSpPr/>
              <p:nvPr/>
            </p:nvSpPr>
            <p:spPr>
              <a:xfrm>
                <a:off x="1481666" y="2635816"/>
                <a:ext cx="3449210" cy="1104374"/>
              </a:xfrm>
              <a:custGeom>
                <a:avLst/>
                <a:gdLst>
                  <a:gd name="connsiteX0" fmla="*/ 0 w 3249435"/>
                  <a:gd name="connsiteY0" fmla="*/ 0 h 1104374"/>
                  <a:gd name="connsiteX1" fmla="*/ 3249435 w 3249435"/>
                  <a:gd name="connsiteY1" fmla="*/ 0 h 1104374"/>
                  <a:gd name="connsiteX2" fmla="*/ 3249435 w 3249435"/>
                  <a:gd name="connsiteY2" fmla="*/ 1104374 h 1104374"/>
                  <a:gd name="connsiteX3" fmla="*/ 0 w 3249435"/>
                  <a:gd name="connsiteY3" fmla="*/ 1104374 h 1104374"/>
                  <a:gd name="connsiteX4" fmla="*/ 0 w 3249435"/>
                  <a:gd name="connsiteY4" fmla="*/ 0 h 1104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435" h="1104374">
                    <a:moveTo>
                      <a:pt x="0" y="0"/>
                    </a:moveTo>
                    <a:lnTo>
                      <a:pt x="3249435" y="0"/>
                    </a:lnTo>
                    <a:lnTo>
                      <a:pt x="3249435" y="1104374"/>
                    </a:lnTo>
                    <a:lnTo>
                      <a:pt x="0" y="11043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algn="l"/>
                <a:r>
                  <a:rPr lang="en-US" sz="2000" b="0" i="0" u="none" strike="noStrike" baseline="0" dirty="0"/>
                  <a:t>If </a:t>
                </a:r>
                <a:r>
                  <a:rPr lang="en-US" sz="2000" b="0" i="1" u="none" strike="noStrike" baseline="0" dirty="0"/>
                  <a:t>f </a:t>
                </a:r>
                <a:r>
                  <a:rPr lang="en-US" sz="2000" b="0" i="0" u="none" strike="noStrike" baseline="0" dirty="0"/>
                  <a:t>and g are continuous at </a:t>
                </a:r>
                <a:r>
                  <a:rPr lang="en-US" sz="2000" b="0" i="1" u="none" strike="noStrike" baseline="0" dirty="0"/>
                  <a:t>a </a:t>
                </a:r>
                <a:r>
                  <a:rPr lang="en-US" sz="2000" b="0" i="0" u="none" strike="noStrike" baseline="0" dirty="0"/>
                  <a:t>and </a:t>
                </a:r>
                <a:r>
                  <a:rPr lang="en-US" sz="2000" b="0" i="1" u="none" strike="noStrike" baseline="0" dirty="0"/>
                  <a:t>c </a:t>
                </a:r>
                <a:r>
                  <a:rPr lang="en-US" sz="2000" b="0" i="0" u="none" strike="noStrike" baseline="0" dirty="0"/>
                  <a:t>is a constant, then the following functions are also continuous at </a:t>
                </a:r>
                <a:r>
                  <a:rPr lang="en-US" sz="2000" b="0" i="1" u="none" strike="noStrike" baseline="0" dirty="0"/>
                  <a:t>a</a:t>
                </a:r>
                <a:r>
                  <a:rPr lang="en-US" sz="2000" b="0" i="0" u="none" strike="noStrike" baseline="0" dirty="0"/>
                  <a:t>:</a:t>
                </a:r>
                <a:endParaRPr lang="en-US" sz="2000" kern="1200" dirty="0"/>
              </a:p>
            </p:txBody>
          </p:sp>
          <p:sp>
            <p:nvSpPr>
              <p:cNvPr id="27" name="Rectangle 26">
                <a:extLst>
                  <a:ext uri="{FF2B5EF4-FFF2-40B4-BE49-F238E27FC236}">
                    <a16:creationId xmlns:a16="http://schemas.microsoft.com/office/drawing/2014/main" id="{3F1B1436-65B2-029D-D515-FA5C4BF78958}"/>
                  </a:ext>
                </a:extLst>
              </p:cNvPr>
              <p:cNvSpPr/>
              <p:nvPr/>
            </p:nvSpPr>
            <p:spPr>
              <a:xfrm>
                <a:off x="1524032" y="4648207"/>
                <a:ext cx="256676" cy="256676"/>
              </a:xfrm>
              <a:prstGeom prst="rect">
                <a:avLst/>
              </a:prstGeom>
            </p:spPr>
            <p:style>
              <a:lnRef idx="1">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extLst>
                  <a:ext uri="{FF2B5EF4-FFF2-40B4-BE49-F238E27FC236}">
                    <a16:creationId xmlns:a16="http://schemas.microsoft.com/office/drawing/2014/main" id="{0C200B83-269F-2A2D-6E23-A165556D8705}"/>
                  </a:ext>
                </a:extLst>
              </p:cNvPr>
              <p:cNvSpPr/>
              <p:nvPr/>
            </p:nvSpPr>
            <p:spPr>
              <a:xfrm>
                <a:off x="1968356" y="3635157"/>
                <a:ext cx="3249435" cy="598314"/>
              </a:xfrm>
              <a:custGeom>
                <a:avLst/>
                <a:gdLst>
                  <a:gd name="connsiteX0" fmla="*/ 0 w 3249435"/>
                  <a:gd name="connsiteY0" fmla="*/ 0 h 598314"/>
                  <a:gd name="connsiteX1" fmla="*/ 3249435 w 3249435"/>
                  <a:gd name="connsiteY1" fmla="*/ 0 h 598314"/>
                  <a:gd name="connsiteX2" fmla="*/ 3249435 w 3249435"/>
                  <a:gd name="connsiteY2" fmla="*/ 598314 h 598314"/>
                  <a:gd name="connsiteX3" fmla="*/ 0 w 3249435"/>
                  <a:gd name="connsiteY3" fmla="*/ 598314 h 598314"/>
                  <a:gd name="connsiteX4" fmla="*/ 0 w 3249435"/>
                  <a:gd name="connsiteY4" fmla="*/ 0 h 598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435" h="598314">
                    <a:moveTo>
                      <a:pt x="0" y="0"/>
                    </a:moveTo>
                    <a:lnTo>
                      <a:pt x="3249435" y="0"/>
                    </a:lnTo>
                    <a:lnTo>
                      <a:pt x="3249435" y="598314"/>
                    </a:lnTo>
                    <a:lnTo>
                      <a:pt x="0" y="5983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endParaRPr lang="en-US" sz="1500" kern="1200" dirty="0"/>
              </a:p>
            </p:txBody>
          </p:sp>
          <p:sp>
            <p:nvSpPr>
              <p:cNvPr id="29" name="Rectangle 28">
                <a:extLst>
                  <a:ext uri="{FF2B5EF4-FFF2-40B4-BE49-F238E27FC236}">
                    <a16:creationId xmlns:a16="http://schemas.microsoft.com/office/drawing/2014/main" id="{378B6EEB-3D56-9FA2-D3B3-0D20753B9537}"/>
                  </a:ext>
                </a:extLst>
              </p:cNvPr>
              <p:cNvSpPr/>
              <p:nvPr/>
            </p:nvSpPr>
            <p:spPr>
              <a:xfrm>
                <a:off x="1524032" y="5257800"/>
                <a:ext cx="256676" cy="256676"/>
              </a:xfrm>
              <a:prstGeom prst="rect">
                <a:avLst/>
              </a:prstGeom>
            </p:spPr>
            <p:style>
              <a:lnRef idx="1">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0" name="Freeform: Shape 29">
                <a:extLst>
                  <a:ext uri="{FF2B5EF4-FFF2-40B4-BE49-F238E27FC236}">
                    <a16:creationId xmlns:a16="http://schemas.microsoft.com/office/drawing/2014/main" id="{5F77DAAA-871E-83E6-9DCB-9D23791A670B}"/>
                  </a:ext>
                </a:extLst>
              </p:cNvPr>
              <p:cNvSpPr/>
              <p:nvPr/>
            </p:nvSpPr>
            <p:spPr>
              <a:xfrm>
                <a:off x="1768614" y="5166440"/>
                <a:ext cx="3249435" cy="598314"/>
              </a:xfrm>
              <a:custGeom>
                <a:avLst/>
                <a:gdLst>
                  <a:gd name="connsiteX0" fmla="*/ 0 w 3249435"/>
                  <a:gd name="connsiteY0" fmla="*/ 0 h 598314"/>
                  <a:gd name="connsiteX1" fmla="*/ 3249435 w 3249435"/>
                  <a:gd name="connsiteY1" fmla="*/ 0 h 598314"/>
                  <a:gd name="connsiteX2" fmla="*/ 3249435 w 3249435"/>
                  <a:gd name="connsiteY2" fmla="*/ 598314 h 598314"/>
                  <a:gd name="connsiteX3" fmla="*/ 0 w 3249435"/>
                  <a:gd name="connsiteY3" fmla="*/ 598314 h 598314"/>
                  <a:gd name="connsiteX4" fmla="*/ 0 w 3249435"/>
                  <a:gd name="connsiteY4" fmla="*/ 0 h 598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435" h="598314">
                    <a:moveTo>
                      <a:pt x="0" y="0"/>
                    </a:moveTo>
                    <a:lnTo>
                      <a:pt x="3249435" y="0"/>
                    </a:lnTo>
                    <a:lnTo>
                      <a:pt x="3249435" y="598314"/>
                    </a:lnTo>
                    <a:lnTo>
                      <a:pt x="0" y="5983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endParaRPr lang="en-US" sz="1500" kern="1200" dirty="0"/>
              </a:p>
            </p:txBody>
          </p:sp>
          <p:sp>
            <p:nvSpPr>
              <p:cNvPr id="31" name="Rectangle 30">
                <a:extLst>
                  <a:ext uri="{FF2B5EF4-FFF2-40B4-BE49-F238E27FC236}">
                    <a16:creationId xmlns:a16="http://schemas.microsoft.com/office/drawing/2014/main" id="{C04C8B3C-8CBC-D0AF-C413-A72667922AAA}"/>
                  </a:ext>
                </a:extLst>
              </p:cNvPr>
              <p:cNvSpPr/>
              <p:nvPr/>
            </p:nvSpPr>
            <p:spPr>
              <a:xfrm>
                <a:off x="5417487" y="2131623"/>
                <a:ext cx="3782768" cy="411060"/>
              </a:xfrm>
              <a:prstGeom prst="rect">
                <a:avLst/>
              </a:prstGeom>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32" name="Rectangle 31">
                <a:extLst>
                  <a:ext uri="{FF2B5EF4-FFF2-40B4-BE49-F238E27FC236}">
                    <a16:creationId xmlns:a16="http://schemas.microsoft.com/office/drawing/2014/main" id="{4536CAB7-9917-6B2F-2FE0-4BDEEC34C97F}"/>
                  </a:ext>
                </a:extLst>
              </p:cNvPr>
              <p:cNvSpPr/>
              <p:nvPr/>
            </p:nvSpPr>
            <p:spPr>
              <a:xfrm>
                <a:off x="5500342" y="2200155"/>
                <a:ext cx="256683" cy="256683"/>
              </a:xfrm>
              <a:prstGeom prst="rect">
                <a:avLst/>
              </a:pr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Freeform: Shape 32">
                <a:extLst>
                  <a:ext uri="{FF2B5EF4-FFF2-40B4-BE49-F238E27FC236}">
                    <a16:creationId xmlns:a16="http://schemas.microsoft.com/office/drawing/2014/main" id="{58F2FCBB-051E-58C1-F841-69CD4E20FAB3}"/>
                  </a:ext>
                </a:extLst>
              </p:cNvPr>
              <p:cNvSpPr/>
              <p:nvPr/>
            </p:nvSpPr>
            <p:spPr>
              <a:xfrm>
                <a:off x="5488039" y="1524000"/>
                <a:ext cx="3494016" cy="738438"/>
              </a:xfrm>
              <a:custGeom>
                <a:avLst/>
                <a:gdLst>
                  <a:gd name="connsiteX0" fmla="*/ 0 w 3494016"/>
                  <a:gd name="connsiteY0" fmla="*/ 0 h 738438"/>
                  <a:gd name="connsiteX1" fmla="*/ 3494016 w 3494016"/>
                  <a:gd name="connsiteY1" fmla="*/ 0 h 738438"/>
                  <a:gd name="connsiteX2" fmla="*/ 3494016 w 3494016"/>
                  <a:gd name="connsiteY2" fmla="*/ 738438 h 738438"/>
                  <a:gd name="connsiteX3" fmla="*/ 0 w 3494016"/>
                  <a:gd name="connsiteY3" fmla="*/ 738438 h 738438"/>
                  <a:gd name="connsiteX4" fmla="*/ 0 w 3494016"/>
                  <a:gd name="connsiteY4" fmla="*/ 0 h 738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016" h="738438">
                    <a:moveTo>
                      <a:pt x="0" y="0"/>
                    </a:moveTo>
                    <a:lnTo>
                      <a:pt x="3494016" y="0"/>
                    </a:lnTo>
                    <a:lnTo>
                      <a:pt x="3494016" y="738438"/>
                    </a:lnTo>
                    <a:lnTo>
                      <a:pt x="0" y="7384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1435" tIns="34290" rIns="51435" bIns="34290" numCol="1" spcCol="1270" anchor="ctr" anchorCtr="0">
                <a:noAutofit/>
              </a:bodyPr>
              <a:lstStyle/>
              <a:p>
                <a:pPr marL="0" lvl="0" indent="0" algn="l" defTabSz="1200150">
                  <a:lnSpc>
                    <a:spcPct val="90000"/>
                  </a:lnSpc>
                  <a:spcBef>
                    <a:spcPct val="0"/>
                  </a:spcBef>
                  <a:spcAft>
                    <a:spcPct val="35000"/>
                  </a:spcAft>
                  <a:buNone/>
                </a:pPr>
                <a:r>
                  <a:rPr lang="en-US" sz="2700" kern="1200" dirty="0">
                    <a:solidFill>
                      <a:schemeClr val="accent3">
                        <a:lumMod val="75000"/>
                      </a:schemeClr>
                    </a:solidFill>
                  </a:rPr>
                  <a:t>Theorem</a:t>
                </a:r>
              </a:p>
            </p:txBody>
          </p:sp>
          <p:sp>
            <p:nvSpPr>
              <p:cNvPr id="34" name="Rectangle 33">
                <a:extLst>
                  <a:ext uri="{FF2B5EF4-FFF2-40B4-BE49-F238E27FC236}">
                    <a16:creationId xmlns:a16="http://schemas.microsoft.com/office/drawing/2014/main" id="{D8B6D558-705C-D034-A25F-F88FAB5A56AE}"/>
                  </a:ext>
                </a:extLst>
              </p:cNvPr>
              <p:cNvSpPr/>
              <p:nvPr/>
            </p:nvSpPr>
            <p:spPr>
              <a:xfrm>
                <a:off x="1600199" y="2186416"/>
                <a:ext cx="256676" cy="256676"/>
              </a:xfrm>
              <a:prstGeom prst="rect">
                <a:avLst/>
              </a:prstGeom>
            </p:spPr>
            <p:style>
              <a:lnRef idx="1">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extLst>
                  <a:ext uri="{FF2B5EF4-FFF2-40B4-BE49-F238E27FC236}">
                    <a16:creationId xmlns:a16="http://schemas.microsoft.com/office/drawing/2014/main" id="{177F2E3F-3FBA-DAF8-A1B7-F82AAF1DF4BD}"/>
                  </a:ext>
                </a:extLst>
              </p:cNvPr>
              <p:cNvSpPr/>
              <p:nvPr/>
            </p:nvSpPr>
            <p:spPr>
              <a:xfrm>
                <a:off x="5374698" y="1760322"/>
                <a:ext cx="3876239" cy="3142313"/>
              </a:xfrm>
              <a:custGeom>
                <a:avLst/>
                <a:gdLst>
                  <a:gd name="connsiteX0" fmla="*/ 0 w 3249435"/>
                  <a:gd name="connsiteY0" fmla="*/ 0 h 876817"/>
                  <a:gd name="connsiteX1" fmla="*/ 3249435 w 3249435"/>
                  <a:gd name="connsiteY1" fmla="*/ 0 h 876817"/>
                  <a:gd name="connsiteX2" fmla="*/ 3249435 w 3249435"/>
                  <a:gd name="connsiteY2" fmla="*/ 876817 h 876817"/>
                  <a:gd name="connsiteX3" fmla="*/ 0 w 3249435"/>
                  <a:gd name="connsiteY3" fmla="*/ 876817 h 876817"/>
                  <a:gd name="connsiteX4" fmla="*/ 0 w 3249435"/>
                  <a:gd name="connsiteY4" fmla="*/ 0 h 876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435" h="876817">
                    <a:moveTo>
                      <a:pt x="0" y="0"/>
                    </a:moveTo>
                    <a:lnTo>
                      <a:pt x="3249435" y="0"/>
                    </a:lnTo>
                    <a:lnTo>
                      <a:pt x="3249435" y="876817"/>
                    </a:lnTo>
                    <a:lnTo>
                      <a:pt x="0" y="8768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algn="l"/>
                <a:r>
                  <a:rPr lang="en-US" sz="2000" b="0" i="0" u="none" strike="noStrike" baseline="0" dirty="0">
                    <a:solidFill>
                      <a:srgbClr val="000000"/>
                    </a:solidFill>
                  </a:rPr>
                  <a:t>The following types of functions are continuous at every number in </a:t>
                </a:r>
                <a:r>
                  <a:rPr lang="id-ID" sz="2000" b="0" i="0" u="none" strike="noStrike" baseline="0" dirty="0">
                    <a:solidFill>
                      <a:srgbClr val="000000"/>
                    </a:solidFill>
                  </a:rPr>
                  <a:t>their</a:t>
                </a:r>
                <a:r>
                  <a:rPr lang="en-US" sz="2000" b="0" i="0" u="none" strike="noStrike" baseline="0" dirty="0">
                    <a:solidFill>
                      <a:srgbClr val="000000"/>
                    </a:solidFill>
                  </a:rPr>
                  <a:t> </a:t>
                </a:r>
                <a:r>
                  <a:rPr lang="id-ID" sz="2000" b="0" i="0" u="none" strike="noStrike" baseline="0" dirty="0">
                    <a:solidFill>
                      <a:srgbClr val="000000"/>
                    </a:solidFill>
                  </a:rPr>
                  <a:t>domains:</a:t>
                </a:r>
              </a:p>
              <a:p>
                <a:pPr algn="l"/>
                <a:r>
                  <a:rPr lang="en-US" sz="2000" dirty="0">
                    <a:solidFill>
                      <a:srgbClr val="FF0D00"/>
                    </a:solidFill>
                  </a:rPr>
                  <a:t>                        </a:t>
                </a:r>
                <a:endParaRPr lang="en-US" sz="2000" b="0" i="0" u="none" strike="noStrike" baseline="0" dirty="0">
                  <a:solidFill>
                    <a:srgbClr val="000000"/>
                  </a:solidFill>
                </a:endParaRPr>
              </a:p>
              <a:p>
                <a:pPr algn="l"/>
                <a:endParaRPr lang="en-US" sz="2000" b="0" i="0" u="none" strike="noStrike" baseline="0" dirty="0">
                  <a:solidFill>
                    <a:srgbClr val="000000"/>
                  </a:solidFill>
                </a:endParaRPr>
              </a:p>
            </p:txBody>
          </p:sp>
          <p:sp>
            <p:nvSpPr>
              <p:cNvPr id="36" name="Rectangle 35">
                <a:extLst>
                  <a:ext uri="{FF2B5EF4-FFF2-40B4-BE49-F238E27FC236}">
                    <a16:creationId xmlns:a16="http://schemas.microsoft.com/office/drawing/2014/main" id="{FFF22846-FDD1-20DB-6D63-297C4FC98C31}"/>
                  </a:ext>
                </a:extLst>
              </p:cNvPr>
              <p:cNvSpPr/>
              <p:nvPr/>
            </p:nvSpPr>
            <p:spPr>
              <a:xfrm>
                <a:off x="5480469" y="4114807"/>
                <a:ext cx="256676" cy="256676"/>
              </a:xfrm>
              <a:prstGeom prst="rect">
                <a:avLst/>
              </a:prstGeom>
            </p:spPr>
            <p:style>
              <a:lnRef idx="1">
                <a:schemeClr val="accent6">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BCB5E67D-A12B-5190-0404-D273FE939C51}"/>
                  </a:ext>
                </a:extLst>
              </p:cNvPr>
              <p:cNvSpPr/>
              <p:nvPr/>
            </p:nvSpPr>
            <p:spPr>
              <a:xfrm>
                <a:off x="5454309" y="3657607"/>
                <a:ext cx="256676" cy="256676"/>
              </a:xfrm>
              <a:prstGeom prst="rect">
                <a:avLst/>
              </a:prstGeom>
            </p:spPr>
            <p:style>
              <a:lnRef idx="1">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reeform: Shape 37">
                <a:extLst>
                  <a:ext uri="{FF2B5EF4-FFF2-40B4-BE49-F238E27FC236}">
                    <a16:creationId xmlns:a16="http://schemas.microsoft.com/office/drawing/2014/main" id="{104B8ECC-567F-ED18-35AA-E72AB39E4FAF}"/>
                  </a:ext>
                </a:extLst>
              </p:cNvPr>
              <p:cNvSpPr/>
              <p:nvPr/>
            </p:nvSpPr>
            <p:spPr>
              <a:xfrm>
                <a:off x="5437331" y="4319449"/>
                <a:ext cx="3249435" cy="598314"/>
              </a:xfrm>
              <a:custGeom>
                <a:avLst/>
                <a:gdLst>
                  <a:gd name="connsiteX0" fmla="*/ 0 w 3249435"/>
                  <a:gd name="connsiteY0" fmla="*/ 0 h 598314"/>
                  <a:gd name="connsiteX1" fmla="*/ 3249435 w 3249435"/>
                  <a:gd name="connsiteY1" fmla="*/ 0 h 598314"/>
                  <a:gd name="connsiteX2" fmla="*/ 3249435 w 3249435"/>
                  <a:gd name="connsiteY2" fmla="*/ 598314 h 598314"/>
                  <a:gd name="connsiteX3" fmla="*/ 0 w 3249435"/>
                  <a:gd name="connsiteY3" fmla="*/ 598314 h 598314"/>
                  <a:gd name="connsiteX4" fmla="*/ 0 w 3249435"/>
                  <a:gd name="connsiteY4" fmla="*/ 0 h 598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435" h="598314">
                    <a:moveTo>
                      <a:pt x="0" y="0"/>
                    </a:moveTo>
                    <a:lnTo>
                      <a:pt x="3249435" y="0"/>
                    </a:lnTo>
                    <a:lnTo>
                      <a:pt x="3249435" y="598314"/>
                    </a:lnTo>
                    <a:lnTo>
                      <a:pt x="0" y="5983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ctr" anchorCtr="0">
                <a:noAutofit/>
              </a:bodyPr>
              <a:lstStyle/>
              <a:p>
                <a:pPr marL="0" lvl="0" indent="0" algn="l" defTabSz="666750">
                  <a:lnSpc>
                    <a:spcPct val="90000"/>
                  </a:lnSpc>
                  <a:spcBef>
                    <a:spcPct val="0"/>
                  </a:spcBef>
                  <a:spcAft>
                    <a:spcPct val="35000"/>
                  </a:spcAft>
                  <a:buNone/>
                </a:pPr>
                <a:endParaRPr lang="en-US" sz="1500" kern="120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63E5C06-CC70-3031-1AF7-90207D094BBA}"/>
                    </a:ext>
                  </a:extLst>
                </p:cNvPr>
                <p:cNvSpPr txBox="1"/>
                <p:nvPr/>
              </p:nvSpPr>
              <p:spPr>
                <a:xfrm>
                  <a:off x="1744473" y="3669268"/>
                  <a:ext cx="2748333" cy="369332"/>
                </a:xfrm>
                <a:prstGeom prst="rect">
                  <a:avLst/>
                </a:prstGeom>
                <a:noFill/>
              </p:spPr>
              <p:txBody>
                <a:bodyPr wrap="square">
                  <a:spAutoFit/>
                </a:bodyPr>
                <a:lstStyle/>
                <a:p>
                  <a:pPr lvl="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oMath>
                    </m:oMathPara>
                  </a14:m>
                  <a:endParaRPr lang="en-US" dirty="0"/>
                </a:p>
              </p:txBody>
            </p:sp>
          </mc:Choice>
          <mc:Fallback xmlns="">
            <p:sp>
              <p:nvSpPr>
                <p:cNvPr id="47" name="TextBox 46">
                  <a:extLst>
                    <a:ext uri="{FF2B5EF4-FFF2-40B4-BE49-F238E27FC236}">
                      <a16:creationId xmlns:a16="http://schemas.microsoft.com/office/drawing/2014/main" id="{C1DF92E5-D751-4EE9-84EE-FBA66450C699}"/>
                    </a:ext>
                  </a:extLst>
                </p:cNvPr>
                <p:cNvSpPr txBox="1">
                  <a:spLocks noRot="1" noChangeAspect="1" noMove="1" noResize="1" noEditPoints="1" noAdjustHandles="1" noChangeArrowheads="1" noChangeShapeType="1" noTextEdit="1"/>
                </p:cNvSpPr>
                <p:nvPr/>
              </p:nvSpPr>
              <p:spPr>
                <a:xfrm>
                  <a:off x="1744473" y="3669268"/>
                  <a:ext cx="2748333" cy="369332"/>
                </a:xfrm>
                <a:prstGeom prst="rect">
                  <a:avLst/>
                </a:prstGeom>
                <a:blipFill>
                  <a:blip r:embed="rId5"/>
                  <a:stretch>
                    <a:fillRect b="-11475"/>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036644-0C4B-FB22-FC6C-768D1768AF0A}"/>
                    </a:ext>
                  </a:extLst>
                </p:cNvPr>
                <p:cNvSpPr txBox="1"/>
                <p:nvPr/>
              </p:nvSpPr>
              <p:spPr>
                <a:xfrm>
                  <a:off x="1815956" y="5557178"/>
                  <a:ext cx="2748333" cy="525593"/>
                </a:xfrm>
                <a:prstGeom prst="rect">
                  <a:avLst/>
                </a:prstGeom>
                <a:noFill/>
              </p:spPr>
              <p:txBody>
                <a:bodyPr wrap="square">
                  <a:spAutoFit/>
                </a:bodyPr>
                <a:lstStyle/>
                <a:p>
                  <a:pPr lvl="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𝑓</m:t>
                          </m:r>
                        </m:num>
                        <m:den>
                          <m:r>
                            <a:rPr lang="en-US" b="0" i="1" smtClean="0">
                              <a:latin typeface="Cambria Math" panose="02040503050406030204" pitchFamily="18" charset="0"/>
                            </a:rPr>
                            <m:t>𝑔</m:t>
                          </m:r>
                        </m:den>
                      </m:f>
                    </m:oMath>
                  </a14:m>
                  <a:r>
                    <a:rPr lang="en-US" dirty="0"/>
                    <a:t> if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≠0</m:t>
                      </m:r>
                    </m:oMath>
                  </a14:m>
                  <a:endParaRPr lang="en-US" dirty="0"/>
                </a:p>
              </p:txBody>
            </p:sp>
          </mc:Choice>
          <mc:Fallback xmlns="">
            <p:sp>
              <p:nvSpPr>
                <p:cNvPr id="48" name="TextBox 47">
                  <a:extLst>
                    <a:ext uri="{FF2B5EF4-FFF2-40B4-BE49-F238E27FC236}">
                      <a16:creationId xmlns:a16="http://schemas.microsoft.com/office/drawing/2014/main" id="{45792554-FC3C-4F0F-BFBB-32AC848C9C2A}"/>
                    </a:ext>
                  </a:extLst>
                </p:cNvPr>
                <p:cNvSpPr txBox="1">
                  <a:spLocks noRot="1" noChangeAspect="1" noMove="1" noResize="1" noEditPoints="1" noAdjustHandles="1" noChangeArrowheads="1" noChangeShapeType="1" noTextEdit="1"/>
                </p:cNvSpPr>
                <p:nvPr/>
              </p:nvSpPr>
              <p:spPr>
                <a:xfrm>
                  <a:off x="1815956" y="5557178"/>
                  <a:ext cx="2748333" cy="525593"/>
                </a:xfrm>
                <a:prstGeom prst="rect">
                  <a:avLst/>
                </a:prstGeom>
                <a:blipFill>
                  <a:blip r:embed="rId6"/>
                  <a:stretch>
                    <a:fillRect b="-3488"/>
                  </a:stretch>
                </a:blipFill>
              </p:spPr>
              <p:txBody>
                <a:bodyPr/>
                <a:lstStyle/>
                <a:p>
                  <a:r>
                    <a:rPr lang="id-ID">
                      <a:noFill/>
                    </a:rPr>
                    <a:t> </a:t>
                  </a:r>
                </a:p>
              </p:txBody>
            </p:sp>
          </mc:Fallback>
        </mc:AlternateContent>
        <p:sp>
          <p:nvSpPr>
            <p:cNvPr id="10" name="Rectangle 9">
              <a:extLst>
                <a:ext uri="{FF2B5EF4-FFF2-40B4-BE49-F238E27FC236}">
                  <a16:creationId xmlns:a16="http://schemas.microsoft.com/office/drawing/2014/main" id="{F08AB60C-F10C-EAD3-38A0-20F8E6F356B9}"/>
                </a:ext>
              </a:extLst>
            </p:cNvPr>
            <p:cNvSpPr/>
            <p:nvPr/>
          </p:nvSpPr>
          <p:spPr>
            <a:xfrm>
              <a:off x="5463425" y="4315324"/>
              <a:ext cx="264941" cy="256676"/>
            </a:xfrm>
            <a:prstGeom prst="rect">
              <a:avLst/>
            </a:prstGeom>
          </p:spPr>
          <p:style>
            <a:lnRef idx="1">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64E114FF-918C-3861-7CFF-9DB0E54137FF}"/>
                </a:ext>
              </a:extLst>
            </p:cNvPr>
            <p:cNvSpPr/>
            <p:nvPr/>
          </p:nvSpPr>
          <p:spPr>
            <a:xfrm>
              <a:off x="5427133" y="4772524"/>
              <a:ext cx="264941" cy="256676"/>
            </a:xfrm>
            <a:prstGeom prst="rect">
              <a:avLst/>
            </a:prstGeom>
          </p:spPr>
          <p:style>
            <a:lnRef idx="1">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a:extLst>
                <a:ext uri="{FF2B5EF4-FFF2-40B4-BE49-F238E27FC236}">
                  <a16:creationId xmlns:a16="http://schemas.microsoft.com/office/drawing/2014/main" id="{DEE9EF69-DBFF-AEAB-14AC-8F75A510994A}"/>
                </a:ext>
              </a:extLst>
            </p:cNvPr>
            <p:cNvSpPr/>
            <p:nvPr/>
          </p:nvSpPr>
          <p:spPr>
            <a:xfrm>
              <a:off x="5429824" y="5181600"/>
              <a:ext cx="264948" cy="256683"/>
            </a:xfrm>
            <a:prstGeom prst="rect">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ectangle 12">
              <a:extLst>
                <a:ext uri="{FF2B5EF4-FFF2-40B4-BE49-F238E27FC236}">
                  <a16:creationId xmlns:a16="http://schemas.microsoft.com/office/drawing/2014/main" id="{7DE023C3-E4AA-0C58-AD77-66B3A3827585}"/>
                </a:ext>
              </a:extLst>
            </p:cNvPr>
            <p:cNvSpPr/>
            <p:nvPr/>
          </p:nvSpPr>
          <p:spPr>
            <a:xfrm>
              <a:off x="5475902" y="5610724"/>
              <a:ext cx="264941" cy="256676"/>
            </a:xfrm>
            <a:prstGeom prst="rect">
              <a:avLst/>
            </a:prstGeom>
          </p:spPr>
          <p:style>
            <a:lnRef idx="1">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a:extLst>
                <a:ext uri="{FF2B5EF4-FFF2-40B4-BE49-F238E27FC236}">
                  <a16:creationId xmlns:a16="http://schemas.microsoft.com/office/drawing/2014/main" id="{B43547E7-D9B0-A155-BC22-4FC23E1C9C7D}"/>
                </a:ext>
              </a:extLst>
            </p:cNvPr>
            <p:cNvSpPr/>
            <p:nvPr/>
          </p:nvSpPr>
          <p:spPr>
            <a:xfrm>
              <a:off x="5470464" y="6040370"/>
              <a:ext cx="264941" cy="256676"/>
            </a:xfrm>
            <a:prstGeom prst="rect">
              <a:avLst/>
            </a:prstGeom>
          </p:spPr>
          <p:style>
            <a:lnRef idx="1">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TextBox 14">
              <a:extLst>
                <a:ext uri="{FF2B5EF4-FFF2-40B4-BE49-F238E27FC236}">
                  <a16:creationId xmlns:a16="http://schemas.microsoft.com/office/drawing/2014/main" id="{86257EB1-BB31-9346-15EE-EFE1BA44D40F}"/>
                </a:ext>
              </a:extLst>
            </p:cNvPr>
            <p:cNvSpPr txBox="1"/>
            <p:nvPr/>
          </p:nvSpPr>
          <p:spPr>
            <a:xfrm>
              <a:off x="5810089" y="6019800"/>
              <a:ext cx="2481663" cy="369332"/>
            </a:xfrm>
            <a:prstGeom prst="rect">
              <a:avLst/>
            </a:prstGeom>
            <a:noFill/>
          </p:spPr>
          <p:txBody>
            <a:bodyPr wrap="square">
              <a:spAutoFit/>
            </a:bodyPr>
            <a:lstStyle/>
            <a:p>
              <a:pPr algn="l"/>
              <a:r>
                <a:rPr lang="id-ID" b="0" i="0" u="none" strike="noStrike" baseline="0" dirty="0">
                  <a:solidFill>
                    <a:srgbClr val="000000"/>
                  </a:solidFill>
                </a:rPr>
                <a:t>logarithmic functions</a:t>
              </a:r>
              <a:endParaRPr lang="en-US" kern="1200" dirty="0"/>
            </a:p>
          </p:txBody>
        </p:sp>
        <p:sp>
          <p:nvSpPr>
            <p:cNvPr id="16" name="TextBox 15">
              <a:extLst>
                <a:ext uri="{FF2B5EF4-FFF2-40B4-BE49-F238E27FC236}">
                  <a16:creationId xmlns:a16="http://schemas.microsoft.com/office/drawing/2014/main" id="{346B8F36-3648-2553-A33E-97F54BC2D9D2}"/>
                </a:ext>
              </a:extLst>
            </p:cNvPr>
            <p:cNvSpPr txBox="1"/>
            <p:nvPr/>
          </p:nvSpPr>
          <p:spPr>
            <a:xfrm>
              <a:off x="5802667" y="5571329"/>
              <a:ext cx="3075297" cy="415498"/>
            </a:xfrm>
            <a:prstGeom prst="rect">
              <a:avLst/>
            </a:prstGeom>
            <a:noFill/>
          </p:spPr>
          <p:txBody>
            <a:bodyPr wrap="square">
              <a:spAutoFit/>
            </a:bodyPr>
            <a:lstStyle/>
            <a:p>
              <a:r>
                <a:rPr lang="id-ID" b="0" i="0" u="none" strike="noStrike" baseline="0" dirty="0">
                  <a:solidFill>
                    <a:srgbClr val="000000"/>
                  </a:solidFill>
                </a:rPr>
                <a:t>exponential functions </a:t>
              </a:r>
              <a:endParaRPr lang="id-ID" dirty="0"/>
            </a:p>
          </p:txBody>
        </p:sp>
        <p:sp>
          <p:nvSpPr>
            <p:cNvPr id="17" name="TextBox 16">
              <a:extLst>
                <a:ext uri="{FF2B5EF4-FFF2-40B4-BE49-F238E27FC236}">
                  <a16:creationId xmlns:a16="http://schemas.microsoft.com/office/drawing/2014/main" id="{214C1532-1597-CFA4-981B-E63EB33D4A3F}"/>
                </a:ext>
              </a:extLst>
            </p:cNvPr>
            <p:cNvSpPr txBox="1"/>
            <p:nvPr/>
          </p:nvSpPr>
          <p:spPr>
            <a:xfrm>
              <a:off x="5831840" y="5122858"/>
              <a:ext cx="3793287" cy="415498"/>
            </a:xfrm>
            <a:prstGeom prst="rect">
              <a:avLst/>
            </a:prstGeom>
            <a:noFill/>
          </p:spPr>
          <p:txBody>
            <a:bodyPr wrap="square">
              <a:spAutoFit/>
            </a:bodyPr>
            <a:lstStyle/>
            <a:p>
              <a:pPr algn="l"/>
              <a:r>
                <a:rPr lang="en-US" b="0" i="0" u="none" strike="noStrike" baseline="0" dirty="0">
                  <a:solidFill>
                    <a:srgbClr val="000000"/>
                  </a:solidFill>
                </a:rPr>
                <a:t>inverse trigonometric functions</a:t>
              </a:r>
            </a:p>
          </p:txBody>
        </p:sp>
        <p:sp>
          <p:nvSpPr>
            <p:cNvPr id="18" name="TextBox 17">
              <a:extLst>
                <a:ext uri="{FF2B5EF4-FFF2-40B4-BE49-F238E27FC236}">
                  <a16:creationId xmlns:a16="http://schemas.microsoft.com/office/drawing/2014/main" id="{D3846043-7D4D-B375-D40F-2451913B1FA0}"/>
                </a:ext>
              </a:extLst>
            </p:cNvPr>
            <p:cNvSpPr txBox="1"/>
            <p:nvPr/>
          </p:nvSpPr>
          <p:spPr>
            <a:xfrm>
              <a:off x="5801621" y="4716030"/>
              <a:ext cx="3354069" cy="415498"/>
            </a:xfrm>
            <a:prstGeom prst="rect">
              <a:avLst/>
            </a:prstGeom>
            <a:noFill/>
          </p:spPr>
          <p:txBody>
            <a:bodyPr wrap="square">
              <a:spAutoFit/>
            </a:bodyPr>
            <a:lstStyle/>
            <a:p>
              <a:r>
                <a:rPr lang="en-US" b="0" i="0" u="none" strike="noStrike" baseline="0" dirty="0">
                  <a:solidFill>
                    <a:srgbClr val="000000"/>
                  </a:solidFill>
                </a:rPr>
                <a:t>trigonometric functions </a:t>
              </a:r>
              <a:endParaRPr lang="id-ID" dirty="0"/>
            </a:p>
          </p:txBody>
        </p:sp>
        <p:sp>
          <p:nvSpPr>
            <p:cNvPr id="19" name="TextBox 18">
              <a:extLst>
                <a:ext uri="{FF2B5EF4-FFF2-40B4-BE49-F238E27FC236}">
                  <a16:creationId xmlns:a16="http://schemas.microsoft.com/office/drawing/2014/main" id="{F98D8E92-79D5-131D-4C54-4EDD3768EC7D}"/>
                </a:ext>
              </a:extLst>
            </p:cNvPr>
            <p:cNvSpPr txBox="1"/>
            <p:nvPr/>
          </p:nvSpPr>
          <p:spPr>
            <a:xfrm>
              <a:off x="5810089" y="4260722"/>
              <a:ext cx="4572000" cy="369332"/>
            </a:xfrm>
            <a:prstGeom prst="rect">
              <a:avLst/>
            </a:prstGeom>
            <a:noFill/>
          </p:spPr>
          <p:txBody>
            <a:bodyPr wrap="square">
              <a:spAutoFit/>
            </a:bodyPr>
            <a:lstStyle/>
            <a:p>
              <a:pPr algn="l"/>
              <a:r>
                <a:rPr lang="en-US" b="0" i="0" u="none" strike="noStrike" baseline="0" dirty="0">
                  <a:solidFill>
                    <a:srgbClr val="000000"/>
                  </a:solidFill>
                </a:rPr>
                <a:t>root functions</a:t>
              </a:r>
            </a:p>
          </p:txBody>
        </p:sp>
        <p:sp>
          <p:nvSpPr>
            <p:cNvPr id="20" name="TextBox 19">
              <a:extLst>
                <a:ext uri="{FF2B5EF4-FFF2-40B4-BE49-F238E27FC236}">
                  <a16:creationId xmlns:a16="http://schemas.microsoft.com/office/drawing/2014/main" id="{F9782400-8526-AF4A-7BB7-A79388B44EB4}"/>
                </a:ext>
              </a:extLst>
            </p:cNvPr>
            <p:cNvSpPr txBox="1"/>
            <p:nvPr/>
          </p:nvSpPr>
          <p:spPr>
            <a:xfrm>
              <a:off x="5735405" y="3819939"/>
              <a:ext cx="2190435" cy="369332"/>
            </a:xfrm>
            <a:prstGeom prst="rect">
              <a:avLst/>
            </a:prstGeom>
            <a:noFill/>
          </p:spPr>
          <p:txBody>
            <a:bodyPr wrap="square">
              <a:spAutoFit/>
            </a:bodyPr>
            <a:lstStyle/>
            <a:p>
              <a:r>
                <a:rPr lang="en-US" b="0" i="0" u="none" strike="noStrike" baseline="0" dirty="0">
                  <a:solidFill>
                    <a:srgbClr val="FF0D00"/>
                  </a:solidFill>
                </a:rPr>
                <a:t> </a:t>
              </a:r>
              <a:r>
                <a:rPr lang="en-US" b="0" i="0" u="none" strike="noStrike" baseline="0" dirty="0">
                  <a:solidFill>
                    <a:srgbClr val="000000"/>
                  </a:solidFill>
                </a:rPr>
                <a:t>rational functions </a:t>
              </a:r>
              <a:endParaRPr lang="id-ID" dirty="0"/>
            </a:p>
          </p:txBody>
        </p:sp>
        <p:sp>
          <p:nvSpPr>
            <p:cNvPr id="21" name="TextBox 20">
              <a:extLst>
                <a:ext uri="{FF2B5EF4-FFF2-40B4-BE49-F238E27FC236}">
                  <a16:creationId xmlns:a16="http://schemas.microsoft.com/office/drawing/2014/main" id="{4692A88F-56D6-16C4-8136-F5FC58CA7506}"/>
                </a:ext>
              </a:extLst>
            </p:cNvPr>
            <p:cNvSpPr txBox="1"/>
            <p:nvPr/>
          </p:nvSpPr>
          <p:spPr>
            <a:xfrm>
              <a:off x="5770043" y="3364468"/>
              <a:ext cx="2542531" cy="369332"/>
            </a:xfrm>
            <a:prstGeom prst="rect">
              <a:avLst/>
            </a:prstGeom>
            <a:noFill/>
          </p:spPr>
          <p:txBody>
            <a:bodyPr wrap="square">
              <a:spAutoFit/>
            </a:bodyPr>
            <a:lstStyle/>
            <a:p>
              <a:pPr algn="l"/>
              <a:r>
                <a:rPr lang="en-US" b="0" i="0" u="none" strike="noStrike" baseline="0" dirty="0">
                  <a:solidFill>
                    <a:srgbClr val="000000"/>
                  </a:solidFill>
                </a:rPr>
                <a:t>polynomials </a:t>
              </a:r>
            </a:p>
          </p:txBody>
        </p:sp>
      </p:grpSp>
    </p:spTree>
    <p:extLst>
      <p:ext uri="{BB962C8B-B14F-4D97-AF65-F5344CB8AC3E}">
        <p14:creationId xmlns:p14="http://schemas.microsoft.com/office/powerpoint/2010/main" val="3230719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52F0-857E-A9FD-F13E-539D2F524C80}"/>
              </a:ext>
            </a:extLst>
          </p:cNvPr>
          <p:cNvSpPr>
            <a:spLocks noGrp="1"/>
          </p:cNvSpPr>
          <p:nvPr>
            <p:ph type="title"/>
          </p:nvPr>
        </p:nvSpPr>
        <p:spPr>
          <a:xfrm>
            <a:off x="457200" y="228600"/>
            <a:ext cx="8229600" cy="1143000"/>
          </a:xfrm>
        </p:spPr>
        <p:txBody>
          <a:bodyPr/>
          <a:lstStyle/>
          <a:p>
            <a:pPr algn="r"/>
            <a:r>
              <a:rPr lang="en-US" sz="3200" b="1" i="0" u="none" strike="noStrike" baseline="0" dirty="0">
                <a:solidFill>
                  <a:srgbClr val="0070C0"/>
                </a:solidFill>
                <a:latin typeface="Arial" panose="020B0604020202020204" pitchFamily="34" charset="0"/>
                <a:cs typeface="Arial" panose="020B0604020202020204" pitchFamily="34" charset="0"/>
              </a:rPr>
              <a:t>Example 10</a:t>
            </a:r>
            <a:endParaRPr lang="id-ID" sz="3200" b="1" dirty="0">
              <a:solidFill>
                <a:srgbClr val="0070C0"/>
              </a:solidFill>
              <a:latin typeface="Arial" panose="020B0604020202020204" pitchFamily="34" charset="0"/>
              <a:cs typeface="Arial"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68201B-A049-4617-04F0-8F4BF4883B4A}"/>
                  </a:ext>
                </a:extLst>
              </p:cNvPr>
              <p:cNvSpPr txBox="1"/>
              <p:nvPr/>
            </p:nvSpPr>
            <p:spPr>
              <a:xfrm>
                <a:off x="1066800" y="1621695"/>
                <a:ext cx="7848600" cy="632033"/>
              </a:xfrm>
              <a:prstGeom prst="rect">
                <a:avLst/>
              </a:prstGeom>
              <a:noFill/>
            </p:spPr>
            <p:txBody>
              <a:bodyPr wrap="square">
                <a:spAutoFit/>
              </a:bodyPr>
              <a:lstStyle/>
              <a:p>
                <a:r>
                  <a:rPr lang="id-ID" sz="2200" b="0" i="0" u="none" strike="noStrike" baseline="0" dirty="0">
                    <a:latin typeface="+mn-lt"/>
                  </a:rPr>
                  <a:t>Where is the function</a:t>
                </a:r>
                <a:r>
                  <a:rPr lang="en-US" sz="2200" b="0" i="0" u="none" strike="noStrike" baseline="0" dirty="0">
                    <a:latin typeface="+mn-lt"/>
                  </a:rPr>
                  <a:t> </a:t>
                </a:r>
                <a14:m>
                  <m:oMath xmlns:m="http://schemas.openxmlformats.org/officeDocument/2006/math">
                    <m:r>
                      <a:rPr lang="en-US" sz="2200" b="0" i="1" u="none" strike="noStrike" baseline="0" smtClean="0">
                        <a:latin typeface="Cambria Math" panose="02040503050406030204" pitchFamily="18" charset="0"/>
                      </a:rPr>
                      <m:t>𝑓</m:t>
                    </m:r>
                    <m:d>
                      <m:dPr>
                        <m:ctrlPr>
                          <a:rPr lang="en-US" sz="2200" b="0" i="1" u="none" strike="noStrike" baseline="0" smtClean="0">
                            <a:latin typeface="Cambria Math" panose="02040503050406030204" pitchFamily="18" charset="0"/>
                          </a:rPr>
                        </m:ctrlPr>
                      </m:dPr>
                      <m:e>
                        <m:r>
                          <a:rPr lang="en-US" sz="2200" b="0" i="1" u="none" strike="noStrike" baseline="0" smtClean="0">
                            <a:latin typeface="Cambria Math" panose="02040503050406030204" pitchFamily="18" charset="0"/>
                          </a:rPr>
                          <m:t>𝑥</m:t>
                        </m:r>
                      </m:e>
                    </m:d>
                    <m:r>
                      <a:rPr lang="en-US" sz="2200" b="0" i="1" u="none" strike="noStrike" baseline="0" smtClean="0">
                        <a:latin typeface="Cambria Math" panose="02040503050406030204" pitchFamily="18" charset="0"/>
                      </a:rPr>
                      <m:t>=</m:t>
                    </m:r>
                    <m:f>
                      <m:fPr>
                        <m:ctrlPr>
                          <a:rPr lang="en-US" sz="2200" b="0" i="1" u="none" strike="noStrike" baseline="0" smtClean="0">
                            <a:latin typeface="Cambria Math" panose="02040503050406030204" pitchFamily="18" charset="0"/>
                          </a:rPr>
                        </m:ctrlPr>
                      </m:fPr>
                      <m:num>
                        <m:func>
                          <m:funcPr>
                            <m:ctrlPr>
                              <a:rPr lang="en-US" sz="2200" b="0" i="1" u="none" strike="noStrike" baseline="0" smtClean="0">
                                <a:latin typeface="Cambria Math" panose="02040503050406030204" pitchFamily="18" charset="0"/>
                              </a:rPr>
                            </m:ctrlPr>
                          </m:funcPr>
                          <m:fName>
                            <m:r>
                              <m:rPr>
                                <m:sty m:val="p"/>
                              </m:rPr>
                              <a:rPr lang="en-US" sz="2200" b="0" i="0" u="none" strike="noStrike" baseline="0" smtClean="0">
                                <a:latin typeface="Cambria Math" panose="02040503050406030204" pitchFamily="18" charset="0"/>
                              </a:rPr>
                              <m:t>ln</m:t>
                            </m:r>
                          </m:fName>
                          <m:e>
                            <m:r>
                              <a:rPr lang="en-US" sz="2200" b="0" i="1" u="none" strike="noStrike" baseline="0" smtClean="0">
                                <a:latin typeface="Cambria Math" panose="02040503050406030204" pitchFamily="18" charset="0"/>
                              </a:rPr>
                              <m:t>𝑥</m:t>
                            </m:r>
                          </m:e>
                        </m:func>
                        <m:r>
                          <a:rPr lang="en-US" sz="2200" b="0" i="1" u="none" strike="noStrike" baseline="0" smtClean="0">
                            <a:latin typeface="Cambria Math" panose="02040503050406030204" pitchFamily="18" charset="0"/>
                          </a:rPr>
                          <m:t>+</m:t>
                        </m:r>
                        <m:func>
                          <m:funcPr>
                            <m:ctrlPr>
                              <a:rPr lang="en-US" sz="2200" b="0" i="1" u="none" strike="noStrike" baseline="0" smtClean="0">
                                <a:latin typeface="Cambria Math" panose="02040503050406030204" pitchFamily="18" charset="0"/>
                              </a:rPr>
                            </m:ctrlPr>
                          </m:funcPr>
                          <m:fName>
                            <m:sSup>
                              <m:sSupPr>
                                <m:ctrlPr>
                                  <a:rPr lang="en-US" sz="2200" b="0" i="1" u="none" strike="noStrike" baseline="0" smtClean="0">
                                    <a:latin typeface="Cambria Math" panose="02040503050406030204" pitchFamily="18" charset="0"/>
                                  </a:rPr>
                                </m:ctrlPr>
                              </m:sSupPr>
                              <m:e>
                                <m:r>
                                  <m:rPr>
                                    <m:sty m:val="p"/>
                                  </m:rPr>
                                  <a:rPr lang="en-US" sz="2200" b="0" i="0" u="none" strike="noStrike" baseline="0" smtClean="0">
                                    <a:latin typeface="Cambria Math" panose="02040503050406030204" pitchFamily="18" charset="0"/>
                                  </a:rPr>
                                  <m:t>tan</m:t>
                                </m:r>
                              </m:e>
                              <m:sup>
                                <m:r>
                                  <a:rPr lang="en-US" sz="2200" b="0" i="1" u="none" strike="noStrike" baseline="0" smtClean="0">
                                    <a:latin typeface="Cambria Math" panose="02040503050406030204" pitchFamily="18" charset="0"/>
                                  </a:rPr>
                                  <m:t>−1</m:t>
                                </m:r>
                              </m:sup>
                            </m:sSup>
                          </m:fName>
                          <m:e>
                            <m:r>
                              <a:rPr lang="en-US" sz="2200" b="0" i="1" u="none" strike="noStrike" baseline="0" smtClean="0">
                                <a:latin typeface="Cambria Math" panose="02040503050406030204" pitchFamily="18" charset="0"/>
                              </a:rPr>
                              <m:t>𝑥</m:t>
                            </m:r>
                          </m:e>
                        </m:func>
                      </m:num>
                      <m:den>
                        <m:sSup>
                          <m:sSupPr>
                            <m:ctrlPr>
                              <a:rPr lang="en-US" sz="2200" b="0" i="1" u="none" strike="noStrike" baseline="0" smtClean="0">
                                <a:latin typeface="Cambria Math" panose="02040503050406030204" pitchFamily="18" charset="0"/>
                              </a:rPr>
                            </m:ctrlPr>
                          </m:sSupPr>
                          <m:e>
                            <m:r>
                              <a:rPr lang="en-US" sz="2200" b="0" i="1" u="none" strike="noStrike" baseline="0" smtClean="0">
                                <a:latin typeface="Cambria Math" panose="02040503050406030204" pitchFamily="18" charset="0"/>
                              </a:rPr>
                              <m:t>𝑥</m:t>
                            </m:r>
                          </m:e>
                          <m:sup>
                            <m:r>
                              <a:rPr lang="en-US" sz="2200" b="0" i="1" u="none" strike="noStrike" baseline="0" smtClean="0">
                                <a:latin typeface="Cambria Math" panose="02040503050406030204" pitchFamily="18" charset="0"/>
                              </a:rPr>
                              <m:t>2</m:t>
                            </m:r>
                          </m:sup>
                        </m:sSup>
                        <m:r>
                          <a:rPr lang="en-US" sz="2200" b="0" i="1" u="none" strike="noStrike" baseline="0" smtClean="0">
                            <a:latin typeface="Cambria Math" panose="02040503050406030204" pitchFamily="18" charset="0"/>
                          </a:rPr>
                          <m:t>−1</m:t>
                        </m:r>
                      </m:den>
                    </m:f>
                  </m:oMath>
                </a14:m>
                <a:r>
                  <a:rPr lang="en-US" sz="2200" dirty="0">
                    <a:latin typeface="+mn-lt"/>
                  </a:rPr>
                  <a:t> continuous?</a:t>
                </a:r>
                <a:endParaRPr lang="id-ID" sz="2200" dirty="0">
                  <a:latin typeface="+mn-lt"/>
                </a:endParaRPr>
              </a:p>
            </p:txBody>
          </p:sp>
        </mc:Choice>
        <mc:Fallback xmlns="">
          <p:sp>
            <p:nvSpPr>
              <p:cNvPr id="3" name="TextBox 2">
                <a:extLst>
                  <a:ext uri="{FF2B5EF4-FFF2-40B4-BE49-F238E27FC236}">
                    <a16:creationId xmlns:a16="http://schemas.microsoft.com/office/drawing/2014/main" id="{7D68201B-A049-4617-04F0-8F4BF4883B4A}"/>
                  </a:ext>
                </a:extLst>
              </p:cNvPr>
              <p:cNvSpPr txBox="1">
                <a:spLocks noRot="1" noChangeAspect="1" noMove="1" noResize="1" noEditPoints="1" noAdjustHandles="1" noChangeArrowheads="1" noChangeShapeType="1" noTextEdit="1"/>
              </p:cNvSpPr>
              <p:nvPr/>
            </p:nvSpPr>
            <p:spPr>
              <a:xfrm>
                <a:off x="1066800" y="1621695"/>
                <a:ext cx="7848600" cy="632033"/>
              </a:xfrm>
              <a:prstGeom prst="rect">
                <a:avLst/>
              </a:prstGeom>
              <a:blipFill>
                <a:blip r:embed="rId2"/>
                <a:stretch>
                  <a:fillRect l="-1009" b="-5769"/>
                </a:stretch>
              </a:blipFill>
            </p:spPr>
            <p:txBody>
              <a:bodyPr/>
              <a:lstStyle/>
              <a:p>
                <a:r>
                  <a:rPr lang="id-ID">
                    <a:noFill/>
                  </a:rPr>
                  <a:t> </a:t>
                </a:r>
              </a:p>
            </p:txBody>
          </p:sp>
        </mc:Fallback>
      </mc:AlternateContent>
      <p:grpSp>
        <p:nvGrpSpPr>
          <p:cNvPr id="4" name="Group 3">
            <a:extLst>
              <a:ext uri="{FF2B5EF4-FFF2-40B4-BE49-F238E27FC236}">
                <a16:creationId xmlns:a16="http://schemas.microsoft.com/office/drawing/2014/main" id="{7ED5227B-306C-D62F-56C9-A075735B2C9F}"/>
              </a:ext>
            </a:extLst>
          </p:cNvPr>
          <p:cNvGrpSpPr/>
          <p:nvPr/>
        </p:nvGrpSpPr>
        <p:grpSpPr>
          <a:xfrm>
            <a:off x="1066800" y="2494024"/>
            <a:ext cx="8829039" cy="4646154"/>
            <a:chOff x="1066801" y="1982222"/>
            <a:chExt cx="7620000" cy="4646154"/>
          </a:xfrm>
        </p:grpSpPr>
        <p:sp>
          <p:nvSpPr>
            <p:cNvPr id="5" name="Freeform: Shape 4">
              <a:extLst>
                <a:ext uri="{FF2B5EF4-FFF2-40B4-BE49-F238E27FC236}">
                  <a16:creationId xmlns:a16="http://schemas.microsoft.com/office/drawing/2014/main" id="{13B283D3-0FFB-D046-D367-1A63372DE371}"/>
                </a:ext>
              </a:extLst>
            </p:cNvPr>
            <p:cNvSpPr/>
            <p:nvPr/>
          </p:nvSpPr>
          <p:spPr>
            <a:xfrm>
              <a:off x="1066801" y="1982222"/>
              <a:ext cx="716522" cy="1023603"/>
            </a:xfrm>
            <a:custGeom>
              <a:avLst/>
              <a:gdLst>
                <a:gd name="connsiteX0" fmla="*/ 0 w 1023602"/>
                <a:gd name="connsiteY0" fmla="*/ 0 h 716521"/>
                <a:gd name="connsiteX1" fmla="*/ 665342 w 1023602"/>
                <a:gd name="connsiteY1" fmla="*/ 0 h 716521"/>
                <a:gd name="connsiteX2" fmla="*/ 1023602 w 1023602"/>
                <a:gd name="connsiteY2" fmla="*/ 358261 h 716521"/>
                <a:gd name="connsiteX3" fmla="*/ 665342 w 1023602"/>
                <a:gd name="connsiteY3" fmla="*/ 716521 h 716521"/>
                <a:gd name="connsiteX4" fmla="*/ 0 w 1023602"/>
                <a:gd name="connsiteY4" fmla="*/ 716521 h 716521"/>
                <a:gd name="connsiteX5" fmla="*/ 358261 w 1023602"/>
                <a:gd name="connsiteY5" fmla="*/ 358261 h 716521"/>
                <a:gd name="connsiteX6" fmla="*/ 0 w 1023602"/>
                <a:gd name="connsiteY6" fmla="*/ 0 h 7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602" h="716521">
                  <a:moveTo>
                    <a:pt x="1023601" y="0"/>
                  </a:moveTo>
                  <a:lnTo>
                    <a:pt x="1023601" y="465739"/>
                  </a:lnTo>
                  <a:lnTo>
                    <a:pt x="511800" y="716521"/>
                  </a:lnTo>
                  <a:lnTo>
                    <a:pt x="1" y="465739"/>
                  </a:lnTo>
                  <a:lnTo>
                    <a:pt x="1" y="0"/>
                  </a:lnTo>
                  <a:lnTo>
                    <a:pt x="511800" y="250783"/>
                  </a:lnTo>
                  <a:lnTo>
                    <a:pt x="1023601" y="0"/>
                  </a:lnTo>
                  <a:close/>
                </a:path>
              </a:pathLst>
            </a:custGeom>
          </p:spPr>
          <p:style>
            <a:lnRef idx="1">
              <a:schemeClr val="accent2">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2701" tIns="370962" rIns="12700" bIns="370960" numCol="1" spcCol="1270" anchor="ctr" anchorCtr="0">
              <a:noAutofit/>
            </a:bodyPr>
            <a:lstStyle/>
            <a:p>
              <a:pPr marL="0" lvl="0" indent="0" algn="ctr" defTabSz="889000">
                <a:lnSpc>
                  <a:spcPct val="90000"/>
                </a:lnSpc>
                <a:spcBef>
                  <a:spcPct val="0"/>
                </a:spcBef>
                <a:spcAft>
                  <a:spcPct val="35000"/>
                </a:spcAft>
                <a:buNone/>
              </a:pPr>
              <a:endParaRPr lang="id-ID" sz="2200" kern="1200"/>
            </a:p>
          </p:txBody>
        </p:sp>
        <mc:AlternateContent xmlns:mc="http://schemas.openxmlformats.org/markup-compatibility/2006" xmlns:a14="http://schemas.microsoft.com/office/drawing/2010/main">
          <mc:Choice Requires="a14">
            <p:sp>
              <p:nvSpPr>
                <p:cNvPr id="6" name="Freeform: Shape 5">
                  <a:extLst>
                    <a:ext uri="{FF2B5EF4-FFF2-40B4-BE49-F238E27FC236}">
                      <a16:creationId xmlns:a16="http://schemas.microsoft.com/office/drawing/2014/main" id="{B2773EBB-B558-AB4A-2185-76B85CEE9718}"/>
                    </a:ext>
                  </a:extLst>
                </p:cNvPr>
                <p:cNvSpPr/>
                <p:nvPr/>
              </p:nvSpPr>
              <p:spPr>
                <a:xfrm>
                  <a:off x="1783322" y="1982223"/>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45179" rIns="45179" bIns="45180" numCol="1" spcCol="1270" anchor="ctr" anchorCtr="0">
                  <a:noAutofit/>
                </a:bodyPr>
                <a:lstStyle/>
                <a:p>
                  <a:pPr marL="228600" lvl="1" indent="-228600" algn="l" defTabSz="889000">
                    <a:lnSpc>
                      <a:spcPct val="90000"/>
                    </a:lnSpc>
                    <a:spcBef>
                      <a:spcPct val="0"/>
                    </a:spcBef>
                    <a:spcAft>
                      <a:spcPct val="15000"/>
                    </a:spcAft>
                    <a:buNone/>
                  </a:pPr>
                  <a14:m>
                    <m:oMath xmlns:m="http://schemas.openxmlformats.org/officeDocument/2006/math">
                      <m:r>
                        <a:rPr lang="en-US" sz="2200" b="0" i="1" kern="1200" smtClean="0">
                          <a:latin typeface="Cambria Math" panose="02040503050406030204" pitchFamily="18" charset="0"/>
                        </a:rPr>
                        <m:t>𝑦</m:t>
                      </m:r>
                      <m:r>
                        <a:rPr lang="en-US" sz="2200" b="0" i="1" kern="1200" smtClean="0">
                          <a:latin typeface="Cambria Math" panose="02040503050406030204" pitchFamily="18" charset="0"/>
                        </a:rPr>
                        <m:t>=</m:t>
                      </m:r>
                      <m:func>
                        <m:funcPr>
                          <m:ctrlPr>
                            <a:rPr lang="en-US" sz="2200" b="0" i="1" kern="1200" smtClean="0">
                              <a:latin typeface="Cambria Math" panose="02040503050406030204" pitchFamily="18" charset="0"/>
                            </a:rPr>
                          </m:ctrlPr>
                        </m:funcPr>
                        <m:fName>
                          <m:r>
                            <m:rPr>
                              <m:sty m:val="p"/>
                            </m:rPr>
                            <a:rPr lang="en-US" sz="2200" b="0" i="0" kern="1200" smtClean="0">
                              <a:latin typeface="Cambria Math" panose="02040503050406030204" pitchFamily="18" charset="0"/>
                            </a:rPr>
                            <m:t>ln</m:t>
                          </m:r>
                        </m:fName>
                        <m:e>
                          <m:r>
                            <a:rPr lang="en-US" sz="2200" b="0" i="1" kern="1200" smtClean="0">
                              <a:latin typeface="Cambria Math" panose="02040503050406030204" pitchFamily="18" charset="0"/>
                            </a:rPr>
                            <m:t>𝑥</m:t>
                          </m:r>
                        </m:e>
                      </m:func>
                    </m:oMath>
                  </a14:m>
                  <a:r>
                    <a:rPr lang="en-US" sz="2200" kern="1200" dirty="0"/>
                    <a:t> is continuous for </a:t>
                  </a:r>
                  <a14:m>
                    <m:oMath xmlns:m="http://schemas.openxmlformats.org/officeDocument/2006/math">
                      <m:r>
                        <a:rPr lang="en-US" sz="2200" b="0" i="1" kern="1200" smtClean="0">
                          <a:latin typeface="Cambria Math" panose="02040503050406030204" pitchFamily="18" charset="0"/>
                        </a:rPr>
                        <m:t>𝑥</m:t>
                      </m:r>
                      <m:r>
                        <a:rPr lang="en-US" sz="2200" b="0" i="1" kern="1200" smtClean="0">
                          <a:latin typeface="Cambria Math" panose="02040503050406030204" pitchFamily="18" charset="0"/>
                        </a:rPr>
                        <m:t>&gt;0</m:t>
                      </m:r>
                    </m:oMath>
                  </a14:m>
                  <a:r>
                    <a:rPr lang="en-US" sz="2200" kern="1200" dirty="0"/>
                    <a:t> and </a:t>
                  </a:r>
                  <a14:m>
                    <m:oMath xmlns:m="http://schemas.openxmlformats.org/officeDocument/2006/math">
                      <m:r>
                        <a:rPr lang="en-US" sz="2200" b="0" i="1" kern="1200" smtClean="0">
                          <a:latin typeface="Cambria Math" panose="02040503050406030204" pitchFamily="18" charset="0"/>
                        </a:rPr>
                        <m:t>𝑦</m:t>
                      </m:r>
                      <m:r>
                        <a:rPr lang="en-US" sz="2200" b="0" i="1" kern="1200" smtClean="0">
                          <a:latin typeface="Cambria Math" panose="02040503050406030204" pitchFamily="18" charset="0"/>
                        </a:rPr>
                        <m:t>=</m:t>
                      </m:r>
                      <m:func>
                        <m:funcPr>
                          <m:ctrlPr>
                            <a:rPr lang="en-US" sz="2200" b="0" i="1" kern="1200" smtClean="0">
                              <a:latin typeface="Cambria Math" panose="02040503050406030204" pitchFamily="18" charset="0"/>
                            </a:rPr>
                          </m:ctrlPr>
                        </m:funcPr>
                        <m:fName>
                          <m:sSup>
                            <m:sSupPr>
                              <m:ctrlPr>
                                <a:rPr lang="en-US" sz="2200" b="0" i="1" kern="1200" smtClean="0">
                                  <a:latin typeface="Cambria Math" panose="02040503050406030204" pitchFamily="18" charset="0"/>
                                </a:rPr>
                              </m:ctrlPr>
                            </m:sSupPr>
                            <m:e>
                              <m:r>
                                <m:rPr>
                                  <m:sty m:val="p"/>
                                </m:rPr>
                                <a:rPr lang="en-US" sz="2200" b="0" i="0" kern="1200" smtClean="0">
                                  <a:latin typeface="Cambria Math" panose="02040503050406030204" pitchFamily="18" charset="0"/>
                                </a:rPr>
                                <m:t>tan</m:t>
                              </m:r>
                            </m:e>
                            <m:sup>
                              <m:r>
                                <a:rPr lang="en-US" sz="2200" b="0" i="1" kern="1200" smtClean="0">
                                  <a:latin typeface="Cambria Math" panose="02040503050406030204" pitchFamily="18" charset="0"/>
                                </a:rPr>
                                <m:t>−1</m:t>
                              </m:r>
                            </m:sup>
                          </m:sSup>
                        </m:fName>
                        <m:e>
                          <m:r>
                            <a:rPr lang="en-US" sz="2200" b="0" i="1" kern="1200" smtClean="0">
                              <a:latin typeface="Cambria Math" panose="02040503050406030204" pitchFamily="18" charset="0"/>
                            </a:rPr>
                            <m:t>𝑥</m:t>
                          </m:r>
                        </m:e>
                      </m:func>
                    </m:oMath>
                  </a14:m>
                  <a:r>
                    <a:rPr lang="en-US" sz="2200" kern="1200" dirty="0"/>
                    <a:t> is continuous on real numbers.</a:t>
                  </a:r>
                  <a:endParaRPr lang="id-ID" sz="2200" kern="1200" dirty="0"/>
                </a:p>
              </p:txBody>
            </p:sp>
          </mc:Choice>
          <mc:Fallback xmlns="">
            <p:sp>
              <p:nvSpPr>
                <p:cNvPr id="16" name="Freeform: Shape 15">
                  <a:extLst>
                    <a:ext uri="{FF2B5EF4-FFF2-40B4-BE49-F238E27FC236}">
                      <a16:creationId xmlns:a16="http://schemas.microsoft.com/office/drawing/2014/main" id="{8DF4521A-98A0-4127-8675-BBC984660CD6}"/>
                    </a:ext>
                  </a:extLst>
                </p:cNvPr>
                <p:cNvSpPr>
                  <a:spLocks noRot="1" noChangeAspect="1" noMove="1" noResize="1" noEditPoints="1" noAdjustHandles="1" noChangeArrowheads="1" noChangeShapeType="1" noTextEdit="1"/>
                </p:cNvSpPr>
                <p:nvPr/>
              </p:nvSpPr>
              <p:spPr>
                <a:xfrm>
                  <a:off x="1783322" y="1982223"/>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a:blipFill>
                  <a:blip r:embed="rId3"/>
                  <a:stretch>
                    <a:fillRect/>
                  </a:stretch>
                </a:blipFill>
              </p:spPr>
              <p:txBody>
                <a:bodyPr/>
                <a:lstStyle/>
                <a:p>
                  <a:r>
                    <a:rPr lang="id-ID">
                      <a:noFill/>
                    </a:rPr>
                    <a:t> </a:t>
                  </a:r>
                </a:p>
              </p:txBody>
            </p:sp>
          </mc:Fallback>
        </mc:AlternateContent>
        <p:sp>
          <p:nvSpPr>
            <p:cNvPr id="7" name="Freeform: Shape 6">
              <a:extLst>
                <a:ext uri="{FF2B5EF4-FFF2-40B4-BE49-F238E27FC236}">
                  <a16:creationId xmlns:a16="http://schemas.microsoft.com/office/drawing/2014/main" id="{46CEB9FA-4397-C467-8541-96CD75C3FCB4}"/>
                </a:ext>
              </a:extLst>
            </p:cNvPr>
            <p:cNvSpPr/>
            <p:nvPr/>
          </p:nvSpPr>
          <p:spPr>
            <a:xfrm>
              <a:off x="1066801" y="2887860"/>
              <a:ext cx="716522" cy="1023603"/>
            </a:xfrm>
            <a:custGeom>
              <a:avLst/>
              <a:gdLst>
                <a:gd name="connsiteX0" fmla="*/ 0 w 1023602"/>
                <a:gd name="connsiteY0" fmla="*/ 0 h 716521"/>
                <a:gd name="connsiteX1" fmla="*/ 665342 w 1023602"/>
                <a:gd name="connsiteY1" fmla="*/ 0 h 716521"/>
                <a:gd name="connsiteX2" fmla="*/ 1023602 w 1023602"/>
                <a:gd name="connsiteY2" fmla="*/ 358261 h 716521"/>
                <a:gd name="connsiteX3" fmla="*/ 665342 w 1023602"/>
                <a:gd name="connsiteY3" fmla="*/ 716521 h 716521"/>
                <a:gd name="connsiteX4" fmla="*/ 0 w 1023602"/>
                <a:gd name="connsiteY4" fmla="*/ 716521 h 716521"/>
                <a:gd name="connsiteX5" fmla="*/ 358261 w 1023602"/>
                <a:gd name="connsiteY5" fmla="*/ 358261 h 716521"/>
                <a:gd name="connsiteX6" fmla="*/ 0 w 1023602"/>
                <a:gd name="connsiteY6" fmla="*/ 0 h 7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602" h="716521">
                  <a:moveTo>
                    <a:pt x="1023601" y="0"/>
                  </a:moveTo>
                  <a:lnTo>
                    <a:pt x="1023601" y="465739"/>
                  </a:lnTo>
                  <a:lnTo>
                    <a:pt x="511800" y="716521"/>
                  </a:lnTo>
                  <a:lnTo>
                    <a:pt x="1" y="465739"/>
                  </a:lnTo>
                  <a:lnTo>
                    <a:pt x="1" y="0"/>
                  </a:lnTo>
                  <a:lnTo>
                    <a:pt x="511800" y="250783"/>
                  </a:lnTo>
                  <a:lnTo>
                    <a:pt x="1023601" y="0"/>
                  </a:lnTo>
                  <a:close/>
                </a:path>
              </a:pathLst>
            </a:custGeom>
          </p:spPr>
          <p:style>
            <a:lnRef idx="1">
              <a:schemeClr val="accent3">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12701" tIns="370962" rIns="12700" bIns="370960" numCol="1" spcCol="1270" anchor="ctr" anchorCtr="0">
              <a:noAutofit/>
            </a:bodyPr>
            <a:lstStyle/>
            <a:p>
              <a:pPr marL="0" lvl="0" indent="0" algn="ctr" defTabSz="889000">
                <a:lnSpc>
                  <a:spcPct val="90000"/>
                </a:lnSpc>
                <a:spcBef>
                  <a:spcPct val="0"/>
                </a:spcBef>
                <a:spcAft>
                  <a:spcPct val="35000"/>
                </a:spcAft>
                <a:buNone/>
              </a:pPr>
              <a:endParaRPr lang="id-ID" sz="2200" kern="1200"/>
            </a:p>
          </p:txBody>
        </p:sp>
        <mc:AlternateContent xmlns:mc="http://schemas.openxmlformats.org/markup-compatibility/2006" xmlns:a14="http://schemas.microsoft.com/office/drawing/2010/main">
          <mc:Choice Requires="a14">
            <p:sp>
              <p:nvSpPr>
                <p:cNvPr id="8" name="Freeform: Shape 7">
                  <a:extLst>
                    <a:ext uri="{FF2B5EF4-FFF2-40B4-BE49-F238E27FC236}">
                      <a16:creationId xmlns:a16="http://schemas.microsoft.com/office/drawing/2014/main" id="{5E17F90C-6CD7-2B4D-3A97-D785D2B461DA}"/>
                    </a:ext>
                  </a:extLst>
                </p:cNvPr>
                <p:cNvSpPr/>
                <p:nvPr/>
              </p:nvSpPr>
              <p:spPr>
                <a:xfrm>
                  <a:off x="1783322" y="2887861"/>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45179" rIns="45179" bIns="45180" numCol="1" spcCol="1270" anchor="ctr" anchorCtr="0">
                  <a:noAutofit/>
                </a:bodyPr>
                <a:lstStyle/>
                <a:p>
                  <a:pPr marL="228600" lvl="1" indent="-228600" algn="l" defTabSz="889000">
                    <a:lnSpc>
                      <a:spcPct val="90000"/>
                    </a:lnSpc>
                    <a:spcBef>
                      <a:spcPct val="0"/>
                    </a:spcBef>
                    <a:spcAft>
                      <a:spcPct val="15000"/>
                    </a:spcAft>
                    <a:buNone/>
                  </a:pPr>
                  <a14:m>
                    <m:oMath xmlns:m="http://schemas.openxmlformats.org/officeDocument/2006/math">
                      <m:r>
                        <a:rPr lang="en-US" sz="2200" b="0" i="1" u="none" strike="noStrike" kern="1200" baseline="0" smtClean="0">
                          <a:latin typeface="Cambria Math" panose="02040503050406030204" pitchFamily="18" charset="0"/>
                        </a:rPr>
                        <m:t>𝑦</m:t>
                      </m:r>
                      <m:r>
                        <a:rPr lang="en-US" sz="2200" b="0" i="1" u="none" strike="noStrike" kern="1200" baseline="0" smtClean="0">
                          <a:latin typeface="Cambria Math" panose="02040503050406030204" pitchFamily="18" charset="0"/>
                        </a:rPr>
                        <m:t>=</m:t>
                      </m:r>
                      <m:func>
                        <m:funcPr>
                          <m:ctrlPr>
                            <a:rPr lang="en-US" sz="2200" b="0" i="1" u="none" strike="noStrike" kern="1200" baseline="0" smtClean="0">
                              <a:latin typeface="Cambria Math" panose="02040503050406030204" pitchFamily="18" charset="0"/>
                            </a:rPr>
                          </m:ctrlPr>
                        </m:funcPr>
                        <m:fName>
                          <m:r>
                            <m:rPr>
                              <m:sty m:val="p"/>
                            </m:rPr>
                            <a:rPr lang="en-US" sz="2200" b="0" i="0" u="none" strike="noStrike" kern="1200" baseline="0" smtClean="0">
                              <a:latin typeface="Cambria Math" panose="02040503050406030204" pitchFamily="18" charset="0"/>
                            </a:rPr>
                            <m:t>ln</m:t>
                          </m:r>
                        </m:fName>
                        <m:e>
                          <m:r>
                            <a:rPr lang="en-US" sz="2200" b="0" i="1" u="none" strike="noStrike" kern="1200" baseline="0" smtClean="0">
                              <a:latin typeface="Cambria Math" panose="02040503050406030204" pitchFamily="18" charset="0"/>
                            </a:rPr>
                            <m:t>𝑥</m:t>
                          </m:r>
                        </m:e>
                      </m:func>
                      <m:r>
                        <a:rPr lang="en-US" sz="2200" b="0" i="1" u="none" strike="noStrike" kern="1200" baseline="0" smtClean="0">
                          <a:latin typeface="Cambria Math" panose="02040503050406030204" pitchFamily="18" charset="0"/>
                        </a:rPr>
                        <m:t>+</m:t>
                      </m:r>
                      <m:func>
                        <m:funcPr>
                          <m:ctrlPr>
                            <a:rPr lang="en-US" sz="2200" b="0" i="1" u="none" strike="noStrike" kern="1200" baseline="0" smtClean="0">
                              <a:latin typeface="Cambria Math" panose="02040503050406030204" pitchFamily="18" charset="0"/>
                            </a:rPr>
                          </m:ctrlPr>
                        </m:funcPr>
                        <m:fName>
                          <m:sSup>
                            <m:sSupPr>
                              <m:ctrlPr>
                                <a:rPr lang="en-US" sz="2200" b="0" i="1" u="none" strike="noStrike" kern="1200" baseline="0" smtClean="0">
                                  <a:latin typeface="Cambria Math" panose="02040503050406030204" pitchFamily="18" charset="0"/>
                                </a:rPr>
                              </m:ctrlPr>
                            </m:sSupPr>
                            <m:e>
                              <m:r>
                                <m:rPr>
                                  <m:sty m:val="p"/>
                                </m:rPr>
                                <a:rPr lang="en-US" sz="2200" b="0" i="0" u="none" strike="noStrike" kern="1200" baseline="0" smtClean="0">
                                  <a:latin typeface="Cambria Math" panose="02040503050406030204" pitchFamily="18" charset="0"/>
                                </a:rPr>
                                <m:t>tan</m:t>
                              </m:r>
                            </m:e>
                            <m:sup>
                              <m:r>
                                <a:rPr lang="en-US" sz="2200" b="0" i="1" u="none" strike="noStrike" kern="1200" baseline="0" smtClean="0">
                                  <a:latin typeface="Cambria Math" panose="02040503050406030204" pitchFamily="18" charset="0"/>
                                </a:rPr>
                                <m:t>−1</m:t>
                              </m:r>
                            </m:sup>
                          </m:sSup>
                        </m:fName>
                        <m:e>
                          <m:r>
                            <a:rPr lang="en-US" sz="2200" b="0" i="1" u="none" strike="noStrike" kern="1200" baseline="0" smtClean="0">
                              <a:latin typeface="Cambria Math" panose="02040503050406030204" pitchFamily="18" charset="0"/>
                            </a:rPr>
                            <m:t>𝑥</m:t>
                          </m:r>
                        </m:e>
                      </m:func>
                    </m:oMath>
                  </a14:m>
                  <a:r>
                    <a:rPr lang="en-US" sz="2200" kern="1200" dirty="0"/>
                    <a:t> is continuous on </a:t>
                  </a:r>
                  <a14:m>
                    <m:oMath xmlns:m="http://schemas.openxmlformats.org/officeDocument/2006/math">
                      <m:r>
                        <a:rPr lang="en-US" sz="2200" b="0" i="1" kern="1200" smtClean="0">
                          <a:latin typeface="Cambria Math" panose="02040503050406030204" pitchFamily="18" charset="0"/>
                        </a:rPr>
                        <m:t>(0,∞)</m:t>
                      </m:r>
                    </m:oMath>
                  </a14:m>
                  <a:endParaRPr lang="id-ID" sz="2200" kern="1200" dirty="0"/>
                </a:p>
              </p:txBody>
            </p:sp>
          </mc:Choice>
          <mc:Fallback xmlns="">
            <p:sp>
              <p:nvSpPr>
                <p:cNvPr id="18" name="Freeform: Shape 17">
                  <a:extLst>
                    <a:ext uri="{FF2B5EF4-FFF2-40B4-BE49-F238E27FC236}">
                      <a16:creationId xmlns:a16="http://schemas.microsoft.com/office/drawing/2014/main" id="{0A2297D2-C285-4F3E-8887-DD779ECACF85}"/>
                    </a:ext>
                  </a:extLst>
                </p:cNvPr>
                <p:cNvSpPr>
                  <a:spLocks noRot="1" noChangeAspect="1" noMove="1" noResize="1" noEditPoints="1" noAdjustHandles="1" noChangeArrowheads="1" noChangeShapeType="1" noTextEdit="1"/>
                </p:cNvSpPr>
                <p:nvPr/>
              </p:nvSpPr>
              <p:spPr>
                <a:xfrm>
                  <a:off x="1783322" y="2887861"/>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a:blipFill>
                  <a:blip r:embed="rId4"/>
                  <a:stretch>
                    <a:fillRect/>
                  </a:stretch>
                </a:blipFill>
              </p:spPr>
              <p:txBody>
                <a:bodyPr/>
                <a:lstStyle/>
                <a:p>
                  <a:r>
                    <a:rPr lang="id-ID">
                      <a:noFill/>
                    </a:rPr>
                    <a:t> </a:t>
                  </a:r>
                </a:p>
              </p:txBody>
            </p:sp>
          </mc:Fallback>
        </mc:AlternateContent>
        <p:sp>
          <p:nvSpPr>
            <p:cNvPr id="9" name="Freeform: Shape 8">
              <a:extLst>
                <a:ext uri="{FF2B5EF4-FFF2-40B4-BE49-F238E27FC236}">
                  <a16:creationId xmlns:a16="http://schemas.microsoft.com/office/drawing/2014/main" id="{8C9B9D30-0589-AD78-7373-2412FB06A76E}"/>
                </a:ext>
              </a:extLst>
            </p:cNvPr>
            <p:cNvSpPr/>
            <p:nvPr/>
          </p:nvSpPr>
          <p:spPr>
            <a:xfrm>
              <a:off x="1066801" y="3793498"/>
              <a:ext cx="716522" cy="1023603"/>
            </a:xfrm>
            <a:custGeom>
              <a:avLst/>
              <a:gdLst>
                <a:gd name="connsiteX0" fmla="*/ 0 w 1023602"/>
                <a:gd name="connsiteY0" fmla="*/ 0 h 716521"/>
                <a:gd name="connsiteX1" fmla="*/ 665342 w 1023602"/>
                <a:gd name="connsiteY1" fmla="*/ 0 h 716521"/>
                <a:gd name="connsiteX2" fmla="*/ 1023602 w 1023602"/>
                <a:gd name="connsiteY2" fmla="*/ 358261 h 716521"/>
                <a:gd name="connsiteX3" fmla="*/ 665342 w 1023602"/>
                <a:gd name="connsiteY3" fmla="*/ 716521 h 716521"/>
                <a:gd name="connsiteX4" fmla="*/ 0 w 1023602"/>
                <a:gd name="connsiteY4" fmla="*/ 716521 h 716521"/>
                <a:gd name="connsiteX5" fmla="*/ 358261 w 1023602"/>
                <a:gd name="connsiteY5" fmla="*/ 358261 h 716521"/>
                <a:gd name="connsiteX6" fmla="*/ 0 w 1023602"/>
                <a:gd name="connsiteY6" fmla="*/ 0 h 7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602" h="716521">
                  <a:moveTo>
                    <a:pt x="1023601" y="0"/>
                  </a:moveTo>
                  <a:lnTo>
                    <a:pt x="1023601" y="465739"/>
                  </a:lnTo>
                  <a:lnTo>
                    <a:pt x="511800" y="716521"/>
                  </a:lnTo>
                  <a:lnTo>
                    <a:pt x="1" y="465739"/>
                  </a:lnTo>
                  <a:lnTo>
                    <a:pt x="1" y="0"/>
                  </a:lnTo>
                  <a:lnTo>
                    <a:pt x="511800" y="250783"/>
                  </a:lnTo>
                  <a:lnTo>
                    <a:pt x="1023601" y="0"/>
                  </a:lnTo>
                  <a:close/>
                </a:path>
              </a:pathLst>
            </a:custGeom>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12701" tIns="370962" rIns="12700" bIns="370960" numCol="1" spcCol="1270" anchor="ctr" anchorCtr="0">
              <a:noAutofit/>
            </a:bodyPr>
            <a:lstStyle/>
            <a:p>
              <a:pPr marL="0" lvl="0" indent="0" algn="ctr" defTabSz="889000">
                <a:lnSpc>
                  <a:spcPct val="90000"/>
                </a:lnSpc>
                <a:spcBef>
                  <a:spcPct val="0"/>
                </a:spcBef>
                <a:spcAft>
                  <a:spcPct val="35000"/>
                </a:spcAft>
                <a:buNone/>
              </a:pPr>
              <a:endParaRPr lang="id-ID" sz="2200" kern="1200" dirty="0"/>
            </a:p>
          </p:txBody>
        </p:sp>
        <mc:AlternateContent xmlns:mc="http://schemas.openxmlformats.org/markup-compatibility/2006" xmlns:a14="http://schemas.microsoft.com/office/drawing/2010/main">
          <mc:Choice Requires="a14">
            <p:sp>
              <p:nvSpPr>
                <p:cNvPr id="10" name="Freeform: Shape 9">
                  <a:extLst>
                    <a:ext uri="{FF2B5EF4-FFF2-40B4-BE49-F238E27FC236}">
                      <a16:creationId xmlns:a16="http://schemas.microsoft.com/office/drawing/2014/main" id="{D7A5446E-30A2-1137-77FA-2C12E47410B6}"/>
                    </a:ext>
                  </a:extLst>
                </p:cNvPr>
                <p:cNvSpPr/>
                <p:nvPr/>
              </p:nvSpPr>
              <p:spPr>
                <a:xfrm>
                  <a:off x="1783322" y="3793499"/>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45179" rIns="45179" bIns="45180"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None/>
                  </a:pPr>
                  <a:r>
                    <a:rPr lang="en-US" sz="2200" kern="1200" dirty="0"/>
                    <a:t>The denominator </a:t>
                  </a:r>
                  <a14:m>
                    <m:oMath xmlns:m="http://schemas.openxmlformats.org/officeDocument/2006/math">
                      <m:r>
                        <a:rPr lang="en-US" sz="2200" b="0" i="1" kern="1200" smtClean="0">
                          <a:latin typeface="Cambria Math" panose="02040503050406030204" pitchFamily="18" charset="0"/>
                        </a:rPr>
                        <m:t>𝑦</m:t>
                      </m:r>
                      <m:r>
                        <a:rPr lang="en-US" sz="2200" b="0" i="1" kern="1200" smtClean="0">
                          <a:latin typeface="Cambria Math" panose="02040503050406030204" pitchFamily="18" charset="0"/>
                        </a:rPr>
                        <m:t>=</m:t>
                      </m:r>
                      <m:sSup>
                        <m:sSupPr>
                          <m:ctrlPr>
                            <a:rPr lang="en-US" sz="2200" b="0" i="1" kern="1200" smtClean="0">
                              <a:latin typeface="Cambria Math" panose="02040503050406030204" pitchFamily="18" charset="0"/>
                            </a:rPr>
                          </m:ctrlPr>
                        </m:sSupPr>
                        <m:e>
                          <m:r>
                            <a:rPr lang="en-US" sz="2200" b="0" i="1" kern="1200" smtClean="0">
                              <a:latin typeface="Cambria Math" panose="02040503050406030204" pitchFamily="18" charset="0"/>
                            </a:rPr>
                            <m:t>𝑥</m:t>
                          </m:r>
                        </m:e>
                        <m:sup>
                          <m:r>
                            <a:rPr lang="en-US" sz="2200" b="0" i="1" kern="1200" smtClean="0">
                              <a:latin typeface="Cambria Math" panose="02040503050406030204" pitchFamily="18" charset="0"/>
                            </a:rPr>
                            <m:t>2</m:t>
                          </m:r>
                        </m:sup>
                      </m:sSup>
                      <m:r>
                        <a:rPr lang="en-US" sz="2200" b="0" i="1" kern="1200" smtClean="0">
                          <a:latin typeface="Cambria Math" panose="02040503050406030204" pitchFamily="18" charset="0"/>
                        </a:rPr>
                        <m:t>−1</m:t>
                      </m:r>
                    </m:oMath>
                  </a14:m>
                  <a:r>
                    <a:rPr lang="en-US" sz="2200" kern="1200" dirty="0"/>
                    <a:t> is </a:t>
                  </a:r>
                  <a:r>
                    <a:rPr lang="en-US" sz="2200" kern="1200" dirty="0" err="1"/>
                    <a:t>is</a:t>
                  </a:r>
                  <a:r>
                    <a:rPr lang="en-US" sz="2200" kern="1200" dirty="0"/>
                    <a:t> a polynomial, so it is continuous </a:t>
                  </a:r>
                  <a:r>
                    <a:rPr lang="id-ID" sz="2200" kern="1200" dirty="0"/>
                    <a:t>everywhere.</a:t>
                  </a:r>
                </a:p>
              </p:txBody>
            </p:sp>
          </mc:Choice>
          <mc:Fallback xmlns="">
            <p:sp>
              <p:nvSpPr>
                <p:cNvPr id="20" name="Freeform: Shape 19">
                  <a:extLst>
                    <a:ext uri="{FF2B5EF4-FFF2-40B4-BE49-F238E27FC236}">
                      <a16:creationId xmlns:a16="http://schemas.microsoft.com/office/drawing/2014/main" id="{2FA4FAF2-EFEC-484E-A2BF-00A084A780C0}"/>
                    </a:ext>
                  </a:extLst>
                </p:cNvPr>
                <p:cNvSpPr>
                  <a:spLocks noRot="1" noChangeAspect="1" noMove="1" noResize="1" noEditPoints="1" noAdjustHandles="1" noChangeArrowheads="1" noChangeShapeType="1" noTextEdit="1"/>
                </p:cNvSpPr>
                <p:nvPr/>
              </p:nvSpPr>
              <p:spPr>
                <a:xfrm>
                  <a:off x="1783322" y="3793499"/>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a:blipFill>
                  <a:blip r:embed="rId5"/>
                  <a:stretch>
                    <a:fillRect/>
                  </a:stretch>
                </a:blipFill>
              </p:spPr>
              <p:txBody>
                <a:bodyPr/>
                <a:lstStyle/>
                <a:p>
                  <a:r>
                    <a:rPr lang="id-ID">
                      <a:noFill/>
                    </a:rPr>
                    <a:t> </a:t>
                  </a:r>
                </a:p>
              </p:txBody>
            </p:sp>
          </mc:Fallback>
        </mc:AlternateContent>
        <p:sp>
          <p:nvSpPr>
            <p:cNvPr id="11" name="Freeform: Shape 10">
              <a:extLst>
                <a:ext uri="{FF2B5EF4-FFF2-40B4-BE49-F238E27FC236}">
                  <a16:creationId xmlns:a16="http://schemas.microsoft.com/office/drawing/2014/main" id="{9A0807F9-1E74-4482-F5DC-3EFFA5FCAB81}"/>
                </a:ext>
              </a:extLst>
            </p:cNvPr>
            <p:cNvSpPr/>
            <p:nvPr/>
          </p:nvSpPr>
          <p:spPr>
            <a:xfrm>
              <a:off x="1066801" y="4699136"/>
              <a:ext cx="716522" cy="1023603"/>
            </a:xfrm>
            <a:custGeom>
              <a:avLst/>
              <a:gdLst>
                <a:gd name="connsiteX0" fmla="*/ 0 w 1023602"/>
                <a:gd name="connsiteY0" fmla="*/ 0 h 716521"/>
                <a:gd name="connsiteX1" fmla="*/ 665342 w 1023602"/>
                <a:gd name="connsiteY1" fmla="*/ 0 h 716521"/>
                <a:gd name="connsiteX2" fmla="*/ 1023602 w 1023602"/>
                <a:gd name="connsiteY2" fmla="*/ 358261 h 716521"/>
                <a:gd name="connsiteX3" fmla="*/ 665342 w 1023602"/>
                <a:gd name="connsiteY3" fmla="*/ 716521 h 716521"/>
                <a:gd name="connsiteX4" fmla="*/ 0 w 1023602"/>
                <a:gd name="connsiteY4" fmla="*/ 716521 h 716521"/>
                <a:gd name="connsiteX5" fmla="*/ 358261 w 1023602"/>
                <a:gd name="connsiteY5" fmla="*/ 358261 h 716521"/>
                <a:gd name="connsiteX6" fmla="*/ 0 w 1023602"/>
                <a:gd name="connsiteY6" fmla="*/ 0 h 7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602" h="716521">
                  <a:moveTo>
                    <a:pt x="1023601" y="0"/>
                  </a:moveTo>
                  <a:lnTo>
                    <a:pt x="1023601" y="465739"/>
                  </a:lnTo>
                  <a:lnTo>
                    <a:pt x="511800" y="716521"/>
                  </a:lnTo>
                  <a:lnTo>
                    <a:pt x="1" y="465739"/>
                  </a:lnTo>
                  <a:lnTo>
                    <a:pt x="1" y="0"/>
                  </a:lnTo>
                  <a:lnTo>
                    <a:pt x="511800" y="250783"/>
                  </a:lnTo>
                  <a:lnTo>
                    <a:pt x="1023601"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2701" tIns="370962" rIns="12700" bIns="370960" numCol="1" spcCol="1270" anchor="ctr" anchorCtr="0">
              <a:noAutofit/>
            </a:bodyPr>
            <a:lstStyle/>
            <a:p>
              <a:pPr marL="0" lvl="0" indent="0" algn="ctr" defTabSz="889000">
                <a:lnSpc>
                  <a:spcPct val="90000"/>
                </a:lnSpc>
                <a:spcBef>
                  <a:spcPct val="0"/>
                </a:spcBef>
                <a:spcAft>
                  <a:spcPct val="35000"/>
                </a:spcAft>
                <a:buNone/>
              </a:pPr>
              <a:endParaRPr lang="id-ID" sz="2200" kern="1200"/>
            </a:p>
          </p:txBody>
        </p:sp>
        <mc:AlternateContent xmlns:mc="http://schemas.openxmlformats.org/markup-compatibility/2006" xmlns:a14="http://schemas.microsoft.com/office/drawing/2010/main">
          <mc:Choice Requires="a14">
            <p:sp>
              <p:nvSpPr>
                <p:cNvPr id="12" name="Freeform: Shape 11">
                  <a:extLst>
                    <a:ext uri="{FF2B5EF4-FFF2-40B4-BE49-F238E27FC236}">
                      <a16:creationId xmlns:a16="http://schemas.microsoft.com/office/drawing/2014/main" id="{886E9EE9-0542-11D7-7504-63E3AE33AD42}"/>
                    </a:ext>
                  </a:extLst>
                </p:cNvPr>
                <p:cNvSpPr/>
                <p:nvPr/>
              </p:nvSpPr>
              <p:spPr>
                <a:xfrm>
                  <a:off x="1783322" y="4699137"/>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45179" rIns="45179" bIns="45180" numCol="1" spcCol="1270" anchor="ctr" anchorCtr="0">
                  <a:noAutofit/>
                </a:bodyPr>
                <a:lstStyle/>
                <a:p>
                  <a:pPr marL="228600" lvl="1" indent="-228600" algn="l" defTabSz="889000">
                    <a:lnSpc>
                      <a:spcPct val="90000"/>
                    </a:lnSpc>
                    <a:spcBef>
                      <a:spcPct val="0"/>
                    </a:spcBef>
                    <a:spcAft>
                      <a:spcPct val="15000"/>
                    </a:spcAft>
                    <a:buNone/>
                  </a:pPr>
                  <a:r>
                    <a:rPr lang="en-US" sz="2200" kern="1200" dirty="0"/>
                    <a:t>f is continuous at all positive number </a:t>
                  </a:r>
                  <a:r>
                    <a:rPr lang="id-ID" sz="2200" kern="1200" dirty="0"/>
                    <a:t>x except where</a:t>
                  </a:r>
                  <a:r>
                    <a:rPr lang="en-US" sz="2200" kern="1200" dirty="0"/>
                    <a:t> </a:t>
                  </a:r>
                  <a:endParaRPr lang="en-US" sz="2200" b="0" i="1" kern="1200" dirty="0"/>
                </a:p>
                <a:p>
                  <a:pPr marL="228600" lvl="1" indent="-228600" algn="l" defTabSz="889000">
                    <a:lnSpc>
                      <a:spcPct val="90000"/>
                    </a:lnSpc>
                    <a:spcBef>
                      <a:spcPct val="0"/>
                    </a:spcBef>
                    <a:spcAft>
                      <a:spcPct val="15000"/>
                    </a:spcAft>
                    <a:buNone/>
                  </a:pPr>
                  <a14:m>
                    <m:oMathPara xmlns:m="http://schemas.openxmlformats.org/officeDocument/2006/math">
                      <m:oMathParaPr>
                        <m:jc m:val="centerGroup"/>
                      </m:oMathParaPr>
                      <m:oMath xmlns:m="http://schemas.openxmlformats.org/officeDocument/2006/math">
                        <m:sSup>
                          <m:sSupPr>
                            <m:ctrlPr>
                              <a:rPr lang="en-US" sz="2200" b="0" i="1" kern="1200" smtClean="0">
                                <a:latin typeface="Cambria Math" panose="02040503050406030204" pitchFamily="18" charset="0"/>
                              </a:rPr>
                            </m:ctrlPr>
                          </m:sSupPr>
                          <m:e>
                            <m:r>
                              <a:rPr lang="en-US" sz="2200" b="0" i="1" kern="1200" smtClean="0">
                                <a:latin typeface="Cambria Math" panose="02040503050406030204" pitchFamily="18" charset="0"/>
                              </a:rPr>
                              <m:t>𝑥</m:t>
                            </m:r>
                          </m:e>
                          <m:sup>
                            <m:r>
                              <a:rPr lang="en-US" sz="2200" b="0" i="1" kern="1200" smtClean="0">
                                <a:latin typeface="Cambria Math" panose="02040503050406030204" pitchFamily="18" charset="0"/>
                              </a:rPr>
                              <m:t>2</m:t>
                            </m:r>
                          </m:sup>
                        </m:sSup>
                        <m:r>
                          <a:rPr lang="en-US" sz="2200" b="0" i="1" kern="1200" smtClean="0">
                            <a:latin typeface="Cambria Math" panose="02040503050406030204" pitchFamily="18" charset="0"/>
                          </a:rPr>
                          <m:t>−1=0</m:t>
                        </m:r>
                        <m:r>
                          <a:rPr lang="en-US" sz="2200" b="0" i="1" kern="1200" smtClean="0">
                            <a:latin typeface="Cambria Math" panose="02040503050406030204" pitchFamily="18" charset="0"/>
                            <a:ea typeface="Cambria Math" panose="02040503050406030204" pitchFamily="18" charset="0"/>
                          </a:rPr>
                          <m:t>↔</m:t>
                        </m:r>
                        <m:r>
                          <a:rPr lang="en-US" sz="2200" b="0" i="1" kern="1200" smtClean="0">
                            <a:latin typeface="Cambria Math" panose="02040503050406030204" pitchFamily="18" charset="0"/>
                            <a:ea typeface="Cambria Math" panose="02040503050406030204" pitchFamily="18" charset="0"/>
                          </a:rPr>
                          <m:t>𝑥</m:t>
                        </m:r>
                        <m:r>
                          <a:rPr lang="en-US" sz="2200" b="0" i="1" kern="1200" smtClean="0">
                            <a:latin typeface="Cambria Math" panose="02040503050406030204" pitchFamily="18" charset="0"/>
                            <a:ea typeface="Cambria Math" panose="02040503050406030204" pitchFamily="18" charset="0"/>
                          </a:rPr>
                          <m:t>=±1</m:t>
                        </m:r>
                      </m:oMath>
                    </m:oMathPara>
                  </a14:m>
                  <a:endParaRPr lang="id-ID" sz="2200" kern="1200" dirty="0"/>
                </a:p>
              </p:txBody>
            </p:sp>
          </mc:Choice>
          <mc:Fallback xmlns="">
            <p:sp>
              <p:nvSpPr>
                <p:cNvPr id="22" name="Freeform: Shape 21">
                  <a:extLst>
                    <a:ext uri="{FF2B5EF4-FFF2-40B4-BE49-F238E27FC236}">
                      <a16:creationId xmlns:a16="http://schemas.microsoft.com/office/drawing/2014/main" id="{22256D81-08E5-4647-A443-5B9E9A683AA3}"/>
                    </a:ext>
                  </a:extLst>
                </p:cNvPr>
                <p:cNvSpPr>
                  <a:spLocks noRot="1" noChangeAspect="1" noMove="1" noResize="1" noEditPoints="1" noAdjustHandles="1" noChangeArrowheads="1" noChangeShapeType="1" noTextEdit="1"/>
                </p:cNvSpPr>
                <p:nvPr/>
              </p:nvSpPr>
              <p:spPr>
                <a:xfrm>
                  <a:off x="1783322" y="4699137"/>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a:blipFill>
                  <a:blip r:embed="rId6"/>
                  <a:stretch>
                    <a:fillRect/>
                  </a:stretch>
                </a:blipFill>
              </p:spPr>
              <p:txBody>
                <a:bodyPr/>
                <a:lstStyle/>
                <a:p>
                  <a:r>
                    <a:rPr lang="id-ID">
                      <a:noFill/>
                    </a:rPr>
                    <a:t> </a:t>
                  </a:r>
                </a:p>
              </p:txBody>
            </p:sp>
          </mc:Fallback>
        </mc:AlternateContent>
        <p:sp>
          <p:nvSpPr>
            <p:cNvPr id="13" name="Freeform: Shape 12">
              <a:extLst>
                <a:ext uri="{FF2B5EF4-FFF2-40B4-BE49-F238E27FC236}">
                  <a16:creationId xmlns:a16="http://schemas.microsoft.com/office/drawing/2014/main" id="{50DC4CF1-9B67-25D8-646E-F6F47EE60417}"/>
                </a:ext>
              </a:extLst>
            </p:cNvPr>
            <p:cNvSpPr/>
            <p:nvPr/>
          </p:nvSpPr>
          <p:spPr>
            <a:xfrm>
              <a:off x="1066801" y="5604773"/>
              <a:ext cx="716522" cy="1023603"/>
            </a:xfrm>
            <a:custGeom>
              <a:avLst/>
              <a:gdLst>
                <a:gd name="connsiteX0" fmla="*/ 0 w 1023602"/>
                <a:gd name="connsiteY0" fmla="*/ 0 h 716521"/>
                <a:gd name="connsiteX1" fmla="*/ 665342 w 1023602"/>
                <a:gd name="connsiteY1" fmla="*/ 0 h 716521"/>
                <a:gd name="connsiteX2" fmla="*/ 1023602 w 1023602"/>
                <a:gd name="connsiteY2" fmla="*/ 358261 h 716521"/>
                <a:gd name="connsiteX3" fmla="*/ 665342 w 1023602"/>
                <a:gd name="connsiteY3" fmla="*/ 716521 h 716521"/>
                <a:gd name="connsiteX4" fmla="*/ 0 w 1023602"/>
                <a:gd name="connsiteY4" fmla="*/ 716521 h 716521"/>
                <a:gd name="connsiteX5" fmla="*/ 358261 w 1023602"/>
                <a:gd name="connsiteY5" fmla="*/ 358261 h 716521"/>
                <a:gd name="connsiteX6" fmla="*/ 0 w 1023602"/>
                <a:gd name="connsiteY6" fmla="*/ 0 h 71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602" h="716521">
                  <a:moveTo>
                    <a:pt x="1023601" y="0"/>
                  </a:moveTo>
                  <a:lnTo>
                    <a:pt x="1023601" y="465739"/>
                  </a:lnTo>
                  <a:lnTo>
                    <a:pt x="511800" y="716521"/>
                  </a:lnTo>
                  <a:lnTo>
                    <a:pt x="1" y="465739"/>
                  </a:lnTo>
                  <a:lnTo>
                    <a:pt x="1" y="0"/>
                  </a:lnTo>
                  <a:lnTo>
                    <a:pt x="511800" y="250783"/>
                  </a:lnTo>
                  <a:lnTo>
                    <a:pt x="1023601" y="0"/>
                  </a:lnTo>
                  <a:close/>
                </a:path>
              </a:pathLst>
            </a:custGeom>
          </p:spPr>
          <p:style>
            <a:lnRef idx="1">
              <a:schemeClr val="accent6">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2701" tIns="370962" rIns="12700" bIns="370960" numCol="1" spcCol="1270" anchor="ctr" anchorCtr="0">
              <a:noAutofit/>
            </a:bodyPr>
            <a:lstStyle/>
            <a:p>
              <a:pPr marL="0" lvl="0" indent="0" algn="ctr" defTabSz="889000">
                <a:lnSpc>
                  <a:spcPct val="90000"/>
                </a:lnSpc>
                <a:spcBef>
                  <a:spcPct val="0"/>
                </a:spcBef>
                <a:spcAft>
                  <a:spcPct val="35000"/>
                </a:spcAft>
                <a:buNone/>
              </a:pPr>
              <a:endParaRPr lang="id-ID" sz="2200" kern="1200"/>
            </a:p>
          </p:txBody>
        </p:sp>
        <mc:AlternateContent xmlns:mc="http://schemas.openxmlformats.org/markup-compatibility/2006" xmlns:a14="http://schemas.microsoft.com/office/drawing/2010/main">
          <mc:Choice Requires="a14">
            <p:sp>
              <p:nvSpPr>
                <p:cNvPr id="14" name="Freeform: Shape 13">
                  <a:extLst>
                    <a:ext uri="{FF2B5EF4-FFF2-40B4-BE49-F238E27FC236}">
                      <a16:creationId xmlns:a16="http://schemas.microsoft.com/office/drawing/2014/main" id="{F31D82C8-51B9-B8D7-A991-286F2D73F41F}"/>
                    </a:ext>
                  </a:extLst>
                </p:cNvPr>
                <p:cNvSpPr/>
                <p:nvPr/>
              </p:nvSpPr>
              <p:spPr>
                <a:xfrm>
                  <a:off x="1783322" y="5604774"/>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p:spPr>
              <p:style>
                <a:lnRef idx="1">
                  <a:schemeClr val="accent6">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45180" rIns="45179" bIns="45179" numCol="1" spcCol="1270" anchor="ctr" anchorCtr="0">
                  <a:noAutofit/>
                </a:bodyPr>
                <a:lstStyle/>
                <a:p>
                  <a:pPr marL="228600" lvl="1" indent="-228600" algn="l" defTabSz="889000">
                    <a:lnSpc>
                      <a:spcPct val="90000"/>
                    </a:lnSpc>
                    <a:spcBef>
                      <a:spcPct val="0"/>
                    </a:spcBef>
                    <a:spcAft>
                      <a:spcPct val="15000"/>
                    </a:spcAft>
                    <a:buNone/>
                  </a:pPr>
                  <a:r>
                    <a:rPr lang="en-US" sz="2200" kern="1200" dirty="0"/>
                    <a:t>f is continuous on the intervals (0,1) </a:t>
                  </a:r>
                  <a:r>
                    <a:rPr lang="id-ID" sz="2200" kern="1200" dirty="0"/>
                    <a:t>and </a:t>
                  </a:r>
                  <a:r>
                    <a:rPr lang="en-US" sz="2200" kern="1200" dirty="0"/>
                    <a:t>(</a:t>
                  </a:r>
                  <a:r>
                    <a:rPr lang="id-ID" sz="2200" kern="1200" dirty="0"/>
                    <a:t>1</a:t>
                  </a:r>
                  <a:r>
                    <a:rPr lang="en-US" sz="2200" kern="1200" dirty="0"/>
                    <a:t>,</a:t>
                  </a:r>
                  <a14:m>
                    <m:oMath xmlns:m="http://schemas.openxmlformats.org/officeDocument/2006/math">
                      <m:r>
                        <a:rPr lang="en-US" sz="2200" b="0" i="1" kern="1200" smtClean="0">
                          <a:latin typeface="Cambria Math" panose="02040503050406030204" pitchFamily="18" charset="0"/>
                        </a:rPr>
                        <m:t>∞</m:t>
                      </m:r>
                    </m:oMath>
                  </a14:m>
                  <a:r>
                    <a:rPr lang="en-US" sz="2200" kern="1200" dirty="0"/>
                    <a:t>)</a:t>
                  </a:r>
                  <a:endParaRPr lang="id-ID" sz="2200" kern="1200" dirty="0"/>
                </a:p>
              </p:txBody>
            </p:sp>
          </mc:Choice>
          <mc:Fallback xmlns="">
            <p:sp>
              <p:nvSpPr>
                <p:cNvPr id="25" name="Freeform: Shape 24">
                  <a:extLst>
                    <a:ext uri="{FF2B5EF4-FFF2-40B4-BE49-F238E27FC236}">
                      <a16:creationId xmlns:a16="http://schemas.microsoft.com/office/drawing/2014/main" id="{68D6B36E-8965-4693-8546-1014B3321890}"/>
                    </a:ext>
                  </a:extLst>
                </p:cNvPr>
                <p:cNvSpPr>
                  <a:spLocks noRot="1" noChangeAspect="1" noMove="1" noResize="1" noEditPoints="1" noAdjustHandles="1" noChangeArrowheads="1" noChangeShapeType="1" noTextEdit="1"/>
                </p:cNvSpPr>
                <p:nvPr/>
              </p:nvSpPr>
              <p:spPr>
                <a:xfrm>
                  <a:off x="1783322" y="5604774"/>
                  <a:ext cx="6903479" cy="665342"/>
                </a:xfrm>
                <a:custGeom>
                  <a:avLst/>
                  <a:gdLst>
                    <a:gd name="connsiteX0" fmla="*/ 110892 w 665341"/>
                    <a:gd name="connsiteY0" fmla="*/ 0 h 6903478"/>
                    <a:gd name="connsiteX1" fmla="*/ 554449 w 665341"/>
                    <a:gd name="connsiteY1" fmla="*/ 0 h 6903478"/>
                    <a:gd name="connsiteX2" fmla="*/ 665341 w 665341"/>
                    <a:gd name="connsiteY2" fmla="*/ 110892 h 6903478"/>
                    <a:gd name="connsiteX3" fmla="*/ 665341 w 665341"/>
                    <a:gd name="connsiteY3" fmla="*/ 6903478 h 6903478"/>
                    <a:gd name="connsiteX4" fmla="*/ 665341 w 665341"/>
                    <a:gd name="connsiteY4" fmla="*/ 6903478 h 6903478"/>
                    <a:gd name="connsiteX5" fmla="*/ 0 w 665341"/>
                    <a:gd name="connsiteY5" fmla="*/ 6903478 h 6903478"/>
                    <a:gd name="connsiteX6" fmla="*/ 0 w 665341"/>
                    <a:gd name="connsiteY6" fmla="*/ 6903478 h 6903478"/>
                    <a:gd name="connsiteX7" fmla="*/ 0 w 665341"/>
                    <a:gd name="connsiteY7" fmla="*/ 110892 h 6903478"/>
                    <a:gd name="connsiteX8" fmla="*/ 110892 w 665341"/>
                    <a:gd name="connsiteY8" fmla="*/ 0 h 69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341" h="6903478">
                      <a:moveTo>
                        <a:pt x="665341" y="1150602"/>
                      </a:moveTo>
                      <a:lnTo>
                        <a:pt x="665341" y="5752876"/>
                      </a:lnTo>
                      <a:cubicBezTo>
                        <a:pt x="665341" y="6388333"/>
                        <a:pt x="660556" y="6903473"/>
                        <a:pt x="654653" y="6903473"/>
                      </a:cubicBezTo>
                      <a:lnTo>
                        <a:pt x="0" y="6903473"/>
                      </a:lnTo>
                      <a:lnTo>
                        <a:pt x="0" y="6903473"/>
                      </a:lnTo>
                      <a:lnTo>
                        <a:pt x="0" y="5"/>
                      </a:lnTo>
                      <a:lnTo>
                        <a:pt x="0" y="5"/>
                      </a:lnTo>
                      <a:lnTo>
                        <a:pt x="654653" y="5"/>
                      </a:lnTo>
                      <a:cubicBezTo>
                        <a:pt x="660556" y="5"/>
                        <a:pt x="665341" y="515145"/>
                        <a:pt x="665341" y="1150602"/>
                      </a:cubicBezTo>
                      <a:close/>
                    </a:path>
                  </a:pathLst>
                </a:custGeom>
                <a:blipFill>
                  <a:blip r:embed="rId7"/>
                  <a:stretch>
                    <a:fillRect/>
                  </a:stretch>
                </a:blipFill>
              </p:spPr>
              <p:txBody>
                <a:bodyPr/>
                <a:lstStyle/>
                <a:p>
                  <a:r>
                    <a:rPr lang="id-ID">
                      <a:noFill/>
                    </a:rPr>
                    <a:t> </a:t>
                  </a:r>
                </a:p>
              </p:txBody>
            </p:sp>
          </mc:Fallback>
        </mc:AlternateContent>
      </p:grpSp>
    </p:spTree>
    <p:extLst>
      <p:ext uri="{BB962C8B-B14F-4D97-AF65-F5344CB8AC3E}">
        <p14:creationId xmlns:p14="http://schemas.microsoft.com/office/powerpoint/2010/main" val="1404190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AD98-59C4-8532-F8BD-7F4C90F04F28}"/>
              </a:ext>
            </a:extLst>
          </p:cNvPr>
          <p:cNvSpPr>
            <a:spLocks noGrp="1"/>
          </p:cNvSpPr>
          <p:nvPr>
            <p:ph type="title"/>
          </p:nvPr>
        </p:nvSpPr>
        <p:spPr>
          <a:xfrm>
            <a:off x="457200" y="228600"/>
            <a:ext cx="8229600" cy="1143000"/>
          </a:xfrm>
        </p:spPr>
        <p:txBody>
          <a:bodyPr/>
          <a:lstStyle/>
          <a:p>
            <a:pPr algn="r"/>
            <a:r>
              <a:rPr lang="id-ID" sz="3200" b="1" dirty="0">
                <a:solidFill>
                  <a:srgbClr val="0070C0"/>
                </a:solidFill>
                <a:latin typeface="+mj-lt"/>
                <a:cs typeface="Arial" pitchFamily="34" charset="0"/>
              </a:rPr>
              <a:t>The Intermediate Value Theorem</a:t>
            </a:r>
          </a:p>
        </p:txBody>
      </p:sp>
      <p:grpSp>
        <p:nvGrpSpPr>
          <p:cNvPr id="3" name="Group 2">
            <a:extLst>
              <a:ext uri="{FF2B5EF4-FFF2-40B4-BE49-F238E27FC236}">
                <a16:creationId xmlns:a16="http://schemas.microsoft.com/office/drawing/2014/main" id="{463A7C2E-DA43-6EB6-CA89-6278FE220F4A}"/>
              </a:ext>
            </a:extLst>
          </p:cNvPr>
          <p:cNvGrpSpPr/>
          <p:nvPr/>
        </p:nvGrpSpPr>
        <p:grpSpPr>
          <a:xfrm>
            <a:off x="1559560" y="1971040"/>
            <a:ext cx="7856044" cy="4716393"/>
            <a:chOff x="787400" y="1524000"/>
            <a:chExt cx="7856044" cy="4716393"/>
          </a:xfrm>
        </p:grpSpPr>
        <p:pic>
          <p:nvPicPr>
            <p:cNvPr id="4" name="Picture 3">
              <a:extLst>
                <a:ext uri="{FF2B5EF4-FFF2-40B4-BE49-F238E27FC236}">
                  <a16:creationId xmlns:a16="http://schemas.microsoft.com/office/drawing/2014/main" id="{F1B7ABD5-54D8-CCC1-4E54-22CF7CB8FBB2}"/>
                </a:ext>
              </a:extLst>
            </p:cNvPr>
            <p:cNvPicPr>
              <a:picLocks noChangeAspect="1"/>
            </p:cNvPicPr>
            <p:nvPr/>
          </p:nvPicPr>
          <p:blipFill>
            <a:blip r:embed="rId2"/>
            <a:stretch>
              <a:fillRect/>
            </a:stretch>
          </p:blipFill>
          <p:spPr>
            <a:xfrm>
              <a:off x="1513115" y="1524000"/>
              <a:ext cx="6868885" cy="2621667"/>
            </a:xfrm>
            <a:prstGeom prst="rect">
              <a:avLst/>
            </a:prstGeom>
          </p:spPr>
        </p:pic>
        <p:sp>
          <p:nvSpPr>
            <p:cNvPr id="5" name="Rectangle 4">
              <a:extLst>
                <a:ext uri="{FF2B5EF4-FFF2-40B4-BE49-F238E27FC236}">
                  <a16:creationId xmlns:a16="http://schemas.microsoft.com/office/drawing/2014/main" id="{09497BCA-7A1D-E333-B5DE-A36BE32DBEBF}"/>
                </a:ext>
              </a:extLst>
            </p:cNvPr>
            <p:cNvSpPr/>
            <p:nvPr/>
          </p:nvSpPr>
          <p:spPr>
            <a:xfrm rot="10800000">
              <a:off x="787400" y="4182137"/>
              <a:ext cx="7856044" cy="2058256"/>
            </a:xfrm>
            <a:prstGeom prst="rect">
              <a:avLst/>
            </a:prstGeom>
          </p:spPr>
          <p:style>
            <a:lnRef idx="0">
              <a:schemeClr val="lt1">
                <a:hueOff val="0"/>
                <a:satOff val="0"/>
                <a:lumOff val="0"/>
                <a:alphaOff val="0"/>
              </a:schemeClr>
            </a:lnRef>
            <a:fillRef idx="1">
              <a:schemeClr val="accent1">
                <a:tint val="50000"/>
                <a:hueOff val="-6544756"/>
                <a:satOff val="-351"/>
                <a:lumOff val="5682"/>
                <a:alphaOff val="0"/>
              </a:schemeClr>
            </a:fillRef>
            <a:effectRef idx="3">
              <a:schemeClr val="accent1">
                <a:tint val="50000"/>
                <a:hueOff val="-6544756"/>
                <a:satOff val="-351"/>
                <a:lumOff val="5682"/>
                <a:alphaOff val="0"/>
              </a:schemeClr>
            </a:effectRef>
            <a:fontRef idx="minor">
              <a:schemeClr val="lt1">
                <a:hueOff val="0"/>
                <a:satOff val="0"/>
                <a:lumOff val="0"/>
                <a:alphaOff val="0"/>
              </a:schemeClr>
            </a:fontRef>
          </p:style>
        </p:sp>
        <p:sp>
          <p:nvSpPr>
            <p:cNvPr id="6" name="Freeform: Shape 5">
              <a:extLst>
                <a:ext uri="{FF2B5EF4-FFF2-40B4-BE49-F238E27FC236}">
                  <a16:creationId xmlns:a16="http://schemas.microsoft.com/office/drawing/2014/main" id="{FEB64A53-CC10-2505-26A1-994E65888C9C}"/>
                </a:ext>
              </a:extLst>
            </p:cNvPr>
            <p:cNvSpPr/>
            <p:nvPr/>
          </p:nvSpPr>
          <p:spPr>
            <a:xfrm rot="10800000">
              <a:off x="944519" y="3856939"/>
              <a:ext cx="4770480" cy="611892"/>
            </a:xfrm>
            <a:custGeom>
              <a:avLst/>
              <a:gdLst>
                <a:gd name="connsiteX0" fmla="*/ 0 w 1721941"/>
                <a:gd name="connsiteY0" fmla="*/ 0 h 541734"/>
                <a:gd name="connsiteX1" fmla="*/ 1004466 w 1721941"/>
                <a:gd name="connsiteY1" fmla="*/ 0 h 541734"/>
                <a:gd name="connsiteX2" fmla="*/ 1209664 w 1721941"/>
                <a:gd name="connsiteY2" fmla="*/ -57966 h 541734"/>
                <a:gd name="connsiteX3" fmla="*/ 1434951 w 1721941"/>
                <a:gd name="connsiteY3" fmla="*/ 0 h 541734"/>
                <a:gd name="connsiteX4" fmla="*/ 1721941 w 1721941"/>
                <a:gd name="connsiteY4" fmla="*/ 0 h 541734"/>
                <a:gd name="connsiteX5" fmla="*/ 1721941 w 1721941"/>
                <a:gd name="connsiteY5" fmla="*/ 90289 h 541734"/>
                <a:gd name="connsiteX6" fmla="*/ 1721941 w 1721941"/>
                <a:gd name="connsiteY6" fmla="*/ 90289 h 541734"/>
                <a:gd name="connsiteX7" fmla="*/ 1721941 w 1721941"/>
                <a:gd name="connsiteY7" fmla="*/ 225723 h 541734"/>
                <a:gd name="connsiteX8" fmla="*/ 1721941 w 1721941"/>
                <a:gd name="connsiteY8" fmla="*/ 541734 h 541734"/>
                <a:gd name="connsiteX9" fmla="*/ 1434951 w 1721941"/>
                <a:gd name="connsiteY9" fmla="*/ 541734 h 541734"/>
                <a:gd name="connsiteX10" fmla="*/ 1004466 w 1721941"/>
                <a:gd name="connsiteY10" fmla="*/ 541734 h 541734"/>
                <a:gd name="connsiteX11" fmla="*/ 1004466 w 1721941"/>
                <a:gd name="connsiteY11" fmla="*/ 541734 h 541734"/>
                <a:gd name="connsiteX12" fmla="*/ 0 w 1721941"/>
                <a:gd name="connsiteY12" fmla="*/ 541734 h 541734"/>
                <a:gd name="connsiteX13" fmla="*/ 0 w 1721941"/>
                <a:gd name="connsiteY13" fmla="*/ 225723 h 541734"/>
                <a:gd name="connsiteX14" fmla="*/ 0 w 1721941"/>
                <a:gd name="connsiteY14" fmla="*/ 90289 h 541734"/>
                <a:gd name="connsiteX15" fmla="*/ 0 w 1721941"/>
                <a:gd name="connsiteY15" fmla="*/ 90289 h 541734"/>
                <a:gd name="connsiteX16" fmla="*/ 0 w 1721941"/>
                <a:gd name="connsiteY16" fmla="*/ 0 h 54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1941" h="541734">
                  <a:moveTo>
                    <a:pt x="0" y="0"/>
                  </a:moveTo>
                  <a:lnTo>
                    <a:pt x="1004466" y="0"/>
                  </a:lnTo>
                  <a:lnTo>
                    <a:pt x="1209664" y="-57966"/>
                  </a:lnTo>
                  <a:lnTo>
                    <a:pt x="1434951" y="0"/>
                  </a:lnTo>
                  <a:lnTo>
                    <a:pt x="1721941" y="0"/>
                  </a:lnTo>
                  <a:lnTo>
                    <a:pt x="1721941" y="90289"/>
                  </a:lnTo>
                  <a:lnTo>
                    <a:pt x="1721941" y="90289"/>
                  </a:lnTo>
                  <a:lnTo>
                    <a:pt x="1721941" y="225723"/>
                  </a:lnTo>
                  <a:lnTo>
                    <a:pt x="1721941" y="541734"/>
                  </a:lnTo>
                  <a:lnTo>
                    <a:pt x="1434951" y="541734"/>
                  </a:lnTo>
                  <a:lnTo>
                    <a:pt x="1004466" y="541734"/>
                  </a:lnTo>
                  <a:lnTo>
                    <a:pt x="1004466" y="541734"/>
                  </a:lnTo>
                  <a:lnTo>
                    <a:pt x="0" y="541734"/>
                  </a:lnTo>
                  <a:lnTo>
                    <a:pt x="0" y="225723"/>
                  </a:lnTo>
                  <a:lnTo>
                    <a:pt x="0" y="90289"/>
                  </a:lnTo>
                  <a:lnTo>
                    <a:pt x="0" y="90289"/>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endParaRPr lang="id-ID" sz="2500" kern="12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FCA363-00F5-7C54-EBA9-8542C825167F}"/>
                    </a:ext>
                  </a:extLst>
                </p:cNvPr>
                <p:cNvSpPr txBox="1"/>
                <p:nvPr/>
              </p:nvSpPr>
              <p:spPr>
                <a:xfrm>
                  <a:off x="1033956" y="4495800"/>
                  <a:ext cx="7500444" cy="1563377"/>
                </a:xfrm>
                <a:prstGeom prst="rect">
                  <a:avLst/>
                </a:prstGeom>
                <a:noFill/>
              </p:spPr>
              <p:txBody>
                <a:bodyPr wrap="square">
                  <a:spAutoFit/>
                </a:bodyPr>
                <a:lstStyle/>
                <a:p>
                  <a:pPr algn="l">
                    <a:lnSpc>
                      <a:spcPct val="150000"/>
                    </a:lnSpc>
                  </a:pPr>
                  <a:r>
                    <a:rPr lang="en-US" sz="2200" b="0" i="0" u="none" strike="noStrike" baseline="0" dirty="0">
                      <a:latin typeface="+mn-lt"/>
                    </a:rPr>
                    <a:t>Suppose that </a:t>
                  </a:r>
                  <a:r>
                    <a:rPr lang="en-US" sz="2200" b="0" i="1" u="none" strike="noStrike" baseline="0" dirty="0">
                      <a:latin typeface="+mn-lt"/>
                    </a:rPr>
                    <a:t>f </a:t>
                  </a:r>
                  <a:r>
                    <a:rPr lang="en-US" sz="2200" b="0" i="0" u="none" strike="noStrike" baseline="0" dirty="0">
                      <a:latin typeface="+mn-lt"/>
                    </a:rPr>
                    <a:t>is continuous on the closed interval [</a:t>
                  </a:r>
                  <a:r>
                    <a:rPr lang="en-US" sz="2200" b="0" i="1" u="none" strike="noStrike" baseline="0" dirty="0">
                      <a:latin typeface="+mn-lt"/>
                    </a:rPr>
                    <a:t>a</a:t>
                  </a:r>
                  <a:r>
                    <a:rPr lang="en-US" sz="2200" b="0" i="0" u="none" strike="noStrike" baseline="0" dirty="0">
                      <a:latin typeface="+mn-lt"/>
                    </a:rPr>
                    <a:t>, </a:t>
                  </a:r>
                  <a:r>
                    <a:rPr lang="en-US" sz="2200" b="0" i="1" u="none" strike="noStrike" baseline="0" dirty="0">
                      <a:latin typeface="+mn-lt"/>
                    </a:rPr>
                    <a:t>b</a:t>
                  </a:r>
                  <a:r>
                    <a:rPr lang="en-US" sz="2200" dirty="0">
                      <a:latin typeface="+mn-lt"/>
                    </a:rPr>
                    <a:t>]</a:t>
                  </a:r>
                  <a:r>
                    <a:rPr lang="en-US" sz="2200" b="0" i="0" u="none" strike="noStrike" baseline="0" dirty="0">
                      <a:latin typeface="+mn-lt"/>
                    </a:rPr>
                    <a:t> and let </a:t>
                  </a:r>
                  <a:r>
                    <a:rPr lang="en-US" sz="2200" b="0" i="1" u="none" strike="noStrike" baseline="0" dirty="0">
                      <a:latin typeface="+mn-lt"/>
                    </a:rPr>
                    <a:t>N </a:t>
                  </a:r>
                  <a:r>
                    <a:rPr lang="en-US" sz="2200" b="0" i="0" u="none" strike="noStrike" baseline="0" dirty="0">
                      <a:latin typeface="+mn-lt"/>
                    </a:rPr>
                    <a:t>be any number between </a:t>
                  </a:r>
                  <a:r>
                    <a:rPr lang="en-US" sz="2200" b="0" i="1" u="none" strike="noStrike" baseline="0" dirty="0">
                      <a:latin typeface="+mn-lt"/>
                    </a:rPr>
                    <a:t>f(a</a:t>
                  </a:r>
                  <a:r>
                    <a:rPr lang="en-US" sz="2200" dirty="0">
                      <a:latin typeface="+mn-lt"/>
                    </a:rPr>
                    <a:t>)</a:t>
                  </a:r>
                  <a:r>
                    <a:rPr lang="en-US" sz="2200" b="0" i="0" u="none" strike="noStrike" baseline="0" dirty="0">
                      <a:latin typeface="+mn-lt"/>
                    </a:rPr>
                    <a:t> and </a:t>
                  </a:r>
                  <a:r>
                    <a:rPr lang="en-US" sz="2200" b="0" i="1" u="none" strike="noStrike" baseline="0" dirty="0">
                      <a:latin typeface="+mn-lt"/>
                    </a:rPr>
                    <a:t>f(b</a:t>
                  </a:r>
                  <a:r>
                    <a:rPr lang="en-US" sz="2200" dirty="0">
                      <a:latin typeface="+mn-lt"/>
                    </a:rPr>
                    <a:t>)</a:t>
                  </a:r>
                  <a:r>
                    <a:rPr lang="en-US" sz="2200" b="0" i="0" u="none" strike="noStrike" baseline="0" dirty="0">
                      <a:latin typeface="+mn-lt"/>
                    </a:rPr>
                    <a:t>, where </a:t>
                  </a:r>
                  <a:r>
                    <a:rPr lang="en-US" sz="2200" b="0" i="1" u="none" strike="noStrike" baseline="0" dirty="0">
                      <a:latin typeface="+mn-lt"/>
                    </a:rPr>
                    <a:t>f(a</a:t>
                  </a:r>
                  <a:r>
                    <a:rPr lang="en-US" sz="2200" dirty="0">
                      <a:latin typeface="+mn-lt"/>
                    </a:rPr>
                    <a:t>)</a:t>
                  </a:r>
                  <a14:m>
                    <m:oMath xmlns:m="http://schemas.openxmlformats.org/officeDocument/2006/math">
                      <m:r>
                        <a:rPr lang="en-US" sz="2200" b="0" i="1" smtClean="0">
                          <a:latin typeface="Cambria Math" panose="02040503050406030204" pitchFamily="18" charset="0"/>
                        </a:rPr>
                        <m:t>≠</m:t>
                      </m:r>
                    </m:oMath>
                  </a14:m>
                  <a:r>
                    <a:rPr lang="en-US" sz="2200" b="0" i="0" u="none" strike="noStrike" baseline="0" dirty="0">
                      <a:latin typeface="+mn-lt"/>
                    </a:rPr>
                    <a:t> </a:t>
                  </a:r>
                  <a:r>
                    <a:rPr lang="en-US" sz="2200" b="0" i="1" u="none" strike="noStrike" baseline="0" dirty="0">
                      <a:latin typeface="+mn-lt"/>
                    </a:rPr>
                    <a:t>f(b</a:t>
                  </a:r>
                  <a:r>
                    <a:rPr lang="en-US" sz="2200" dirty="0">
                      <a:latin typeface="+mn-lt"/>
                    </a:rPr>
                    <a:t>)</a:t>
                  </a:r>
                  <a:r>
                    <a:rPr lang="en-US" sz="2200" b="0" i="0" u="none" strike="noStrike" baseline="0" dirty="0">
                      <a:latin typeface="+mn-lt"/>
                    </a:rPr>
                    <a:t>. Then there exists a number </a:t>
                  </a:r>
                  <a:r>
                    <a:rPr lang="en-US" sz="2200" b="0" i="1" u="none" strike="noStrike" baseline="0" dirty="0">
                      <a:latin typeface="+mn-lt"/>
                    </a:rPr>
                    <a:t>c </a:t>
                  </a:r>
                  <a:r>
                    <a:rPr lang="en-US" sz="2200" b="0" i="0" u="none" strike="noStrike" baseline="0" dirty="0">
                      <a:latin typeface="+mn-lt"/>
                    </a:rPr>
                    <a:t>in </a:t>
                  </a:r>
                  <a:r>
                    <a:rPr lang="en-US" sz="2200" dirty="0">
                      <a:latin typeface="+mn-lt"/>
                    </a:rPr>
                    <a:t>(</a:t>
                  </a:r>
                  <a:r>
                    <a:rPr lang="en-US" sz="2200" b="0" i="1" u="none" strike="noStrike" baseline="0" dirty="0">
                      <a:latin typeface="+mn-lt"/>
                    </a:rPr>
                    <a:t>a</a:t>
                  </a:r>
                  <a:r>
                    <a:rPr lang="en-US" sz="2200" b="0" i="0" u="none" strike="noStrike" baseline="0" dirty="0">
                      <a:latin typeface="+mn-lt"/>
                    </a:rPr>
                    <a:t>, </a:t>
                  </a:r>
                  <a:r>
                    <a:rPr lang="en-US" sz="2200" b="0" i="1" u="none" strike="noStrike" baseline="0" dirty="0">
                      <a:latin typeface="+mn-lt"/>
                    </a:rPr>
                    <a:t>b</a:t>
                  </a:r>
                  <a:r>
                    <a:rPr lang="en-US" sz="2200" dirty="0">
                      <a:latin typeface="+mn-lt"/>
                    </a:rPr>
                    <a:t>)</a:t>
                  </a:r>
                  <a:r>
                    <a:rPr lang="en-US" sz="2200" b="0" i="0" u="none" strike="noStrike" baseline="0" dirty="0">
                      <a:latin typeface="+mn-lt"/>
                    </a:rPr>
                    <a:t> such that </a:t>
                  </a:r>
                  <a:r>
                    <a:rPr lang="en-US" sz="2200" b="0" i="1" u="none" strike="noStrike" baseline="0" dirty="0">
                      <a:latin typeface="+mn-lt"/>
                    </a:rPr>
                    <a:t>f(c</a:t>
                  </a:r>
                  <a:r>
                    <a:rPr lang="en-US" sz="2200" dirty="0">
                      <a:latin typeface="+mn-lt"/>
                    </a:rPr>
                    <a:t>)</a:t>
                  </a:r>
                  <a:r>
                    <a:rPr lang="en-US" sz="2200" b="0" i="0" u="none" strike="noStrike" baseline="0" dirty="0">
                      <a:latin typeface="+mn-lt"/>
                    </a:rPr>
                    <a:t> </a:t>
                  </a:r>
                  <a:r>
                    <a:rPr lang="en-US" sz="2200" dirty="0">
                      <a:latin typeface="+mn-lt"/>
                    </a:rPr>
                    <a:t>=</a:t>
                  </a:r>
                  <a:r>
                    <a:rPr lang="en-US" sz="2200" b="0" i="0" u="none" strike="noStrike" baseline="0" dirty="0">
                      <a:latin typeface="+mn-lt"/>
                    </a:rPr>
                    <a:t> </a:t>
                  </a:r>
                  <a:r>
                    <a:rPr lang="en-US" sz="2200" b="0" i="1" u="none" strike="noStrike" baseline="0" dirty="0">
                      <a:latin typeface="+mn-lt"/>
                    </a:rPr>
                    <a:t>N</a:t>
                  </a:r>
                  <a:r>
                    <a:rPr lang="en-US" sz="2200" b="0" i="0" u="none" strike="noStrike" baseline="0" dirty="0">
                      <a:latin typeface="+mn-lt"/>
                    </a:rPr>
                    <a:t>.</a:t>
                  </a:r>
                  <a:endParaRPr lang="id-ID" sz="2200" dirty="0">
                    <a:latin typeface="+mn-lt"/>
                  </a:endParaRPr>
                </a:p>
              </p:txBody>
            </p:sp>
          </mc:Choice>
          <mc:Fallback xmlns="">
            <p:sp>
              <p:nvSpPr>
                <p:cNvPr id="12" name="TextBox 11">
                  <a:extLst>
                    <a:ext uri="{FF2B5EF4-FFF2-40B4-BE49-F238E27FC236}">
                      <a16:creationId xmlns:a16="http://schemas.microsoft.com/office/drawing/2014/main" id="{627E5A72-3302-4B13-9FC4-220AD87970CE}"/>
                    </a:ext>
                  </a:extLst>
                </p:cNvPr>
                <p:cNvSpPr txBox="1">
                  <a:spLocks noRot="1" noChangeAspect="1" noMove="1" noResize="1" noEditPoints="1" noAdjustHandles="1" noChangeArrowheads="1" noChangeShapeType="1" noTextEdit="1"/>
                </p:cNvSpPr>
                <p:nvPr/>
              </p:nvSpPr>
              <p:spPr>
                <a:xfrm>
                  <a:off x="1033956" y="4495800"/>
                  <a:ext cx="7500444" cy="1563377"/>
                </a:xfrm>
                <a:prstGeom prst="rect">
                  <a:avLst/>
                </a:prstGeom>
                <a:blipFill>
                  <a:blip r:embed="rId3"/>
                  <a:stretch>
                    <a:fillRect l="-1057" r="-488" b="-7031"/>
                  </a:stretch>
                </a:blipFill>
              </p:spPr>
              <p:txBody>
                <a:bodyPr/>
                <a:lstStyle/>
                <a:p>
                  <a:r>
                    <a:rPr lang="id-ID">
                      <a:noFill/>
                    </a:rPr>
                    <a:t> </a:t>
                  </a:r>
                </a:p>
              </p:txBody>
            </p:sp>
          </mc:Fallback>
        </mc:AlternateContent>
        <p:sp>
          <p:nvSpPr>
            <p:cNvPr id="8" name="TextBox 7">
              <a:extLst>
                <a:ext uri="{FF2B5EF4-FFF2-40B4-BE49-F238E27FC236}">
                  <a16:creationId xmlns:a16="http://schemas.microsoft.com/office/drawing/2014/main" id="{88277083-038A-3165-334F-E968D80E6319}"/>
                </a:ext>
              </a:extLst>
            </p:cNvPr>
            <p:cNvSpPr txBox="1"/>
            <p:nvPr/>
          </p:nvSpPr>
          <p:spPr>
            <a:xfrm>
              <a:off x="1143000" y="3914834"/>
              <a:ext cx="4572000" cy="461665"/>
            </a:xfrm>
            <a:prstGeom prst="rect">
              <a:avLst/>
            </a:prstGeom>
            <a:noFill/>
          </p:spPr>
          <p:txBody>
            <a:bodyPr wrap="square">
              <a:spAutoFit/>
            </a:bodyPr>
            <a:lstStyle/>
            <a:p>
              <a:r>
                <a:rPr lang="id-ID" sz="2400" b="1" i="0" u="none" strike="noStrike" baseline="0" dirty="0">
                  <a:latin typeface="+mj-lt"/>
                </a:rPr>
                <a:t>The Intermediate Value Theorem</a:t>
              </a:r>
              <a:endParaRPr lang="id-ID" sz="2400" dirty="0">
                <a:latin typeface="+mj-lt"/>
              </a:endParaRPr>
            </a:p>
          </p:txBody>
        </p:sp>
      </p:grpSp>
    </p:spTree>
    <p:extLst>
      <p:ext uri="{BB962C8B-B14F-4D97-AF65-F5344CB8AC3E}">
        <p14:creationId xmlns:p14="http://schemas.microsoft.com/office/powerpoint/2010/main" val="2015073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087D-F1E7-7810-660C-8408DE6BB06A}"/>
              </a:ext>
            </a:extLst>
          </p:cNvPr>
          <p:cNvSpPr>
            <a:spLocks noGrp="1"/>
          </p:cNvSpPr>
          <p:nvPr>
            <p:ph type="title"/>
          </p:nvPr>
        </p:nvSpPr>
        <p:spPr>
          <a:xfrm>
            <a:off x="457200" y="228600"/>
            <a:ext cx="8229600" cy="1143000"/>
          </a:xfrm>
        </p:spPr>
        <p:txBody>
          <a:bodyPr/>
          <a:lstStyle/>
          <a:p>
            <a:pPr algn="r"/>
            <a:r>
              <a:rPr lang="en-US" sz="3200" b="1" dirty="0">
                <a:solidFill>
                  <a:srgbClr val="0070C0"/>
                </a:solidFill>
                <a:latin typeface="+mj-lt"/>
                <a:cs typeface="Arial" pitchFamily="34" charset="0"/>
              </a:rPr>
              <a:t>Example 11</a:t>
            </a:r>
            <a:endParaRPr lang="id-ID" sz="3200" b="1" dirty="0">
              <a:solidFill>
                <a:srgbClr val="0070C0"/>
              </a:solidFill>
              <a:latin typeface="+mj-lt"/>
              <a:cs typeface="Arial"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FDD0F03-D811-7BAE-A7AC-CB2F2CC79819}"/>
                  </a:ext>
                </a:extLst>
              </p:cNvPr>
              <p:cNvSpPr txBox="1"/>
              <p:nvPr/>
            </p:nvSpPr>
            <p:spPr>
              <a:xfrm>
                <a:off x="990600" y="1797010"/>
                <a:ext cx="9433560" cy="5170646"/>
              </a:xfrm>
              <a:prstGeom prst="rect">
                <a:avLst/>
              </a:prstGeom>
              <a:noFill/>
            </p:spPr>
            <p:txBody>
              <a:bodyPr wrap="square">
                <a:spAutoFit/>
              </a:bodyPr>
              <a:lstStyle/>
              <a:p>
                <a:r>
                  <a:rPr lang="en-US" sz="2200" dirty="0">
                    <a:latin typeface="+mn-lt"/>
                  </a:rPr>
                  <a:t>Show that there is a solution of the equation </a:t>
                </a:r>
                <a14:m>
                  <m:oMath xmlns:m="http://schemas.openxmlformats.org/officeDocument/2006/math">
                    <m:r>
                      <a:rPr lang="en-US" sz="2200" b="0" i="1" smtClean="0">
                        <a:latin typeface="Cambria Math" panose="02040503050406030204" pitchFamily="18" charset="0"/>
                      </a:rPr>
                      <m:t>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3</m:t>
                        </m:r>
                      </m:sup>
                    </m:sSup>
                    <m:r>
                      <a:rPr lang="en-US" sz="2200" b="0" i="1" smtClean="0">
                        <a:latin typeface="Cambria Math" panose="02040503050406030204" pitchFamily="18" charset="0"/>
                      </a:rPr>
                      <m:t>−6</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+3</m:t>
                    </m:r>
                    <m:r>
                      <a:rPr lang="en-US" sz="2200" b="0" i="1" smtClean="0">
                        <a:latin typeface="Cambria Math" panose="02040503050406030204" pitchFamily="18" charset="0"/>
                      </a:rPr>
                      <m:t>𝑥</m:t>
                    </m:r>
                    <m:r>
                      <a:rPr lang="en-US" sz="2200" b="0" i="1" smtClean="0">
                        <a:latin typeface="Cambria Math" panose="02040503050406030204" pitchFamily="18" charset="0"/>
                      </a:rPr>
                      <m:t>−2=0</m:t>
                    </m:r>
                  </m:oMath>
                </a14:m>
                <a:r>
                  <a:rPr lang="en-US" sz="2200" dirty="0">
                    <a:latin typeface="+mn-lt"/>
                  </a:rPr>
                  <a:t> between 1 and 2.</a:t>
                </a:r>
              </a:p>
              <a:p>
                <a:endParaRPr lang="en-US" sz="2200" dirty="0">
                  <a:latin typeface="+mn-lt"/>
                </a:endParaRPr>
              </a:p>
              <a:p>
                <a:r>
                  <a:rPr lang="en-US" sz="2200" dirty="0">
                    <a:latin typeface="+mn-lt"/>
                  </a:rPr>
                  <a:t>Let </a:t>
                </a:r>
                <a14:m>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r>
                      <a:rPr lang="en-US" sz="2200" b="0" i="1" smtClean="0">
                        <a:latin typeface="Cambria Math" panose="02040503050406030204" pitchFamily="18" charset="0"/>
                      </a:rPr>
                      <m:t>=</m:t>
                    </m:r>
                    <m:r>
                      <a:rPr lang="en-US" sz="2200" i="1">
                        <a:latin typeface="Cambria Math" panose="02040503050406030204" pitchFamily="18" charset="0"/>
                      </a:rPr>
                      <m:t>4</m:t>
                    </m:r>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3</m:t>
                        </m:r>
                      </m:sup>
                    </m:sSup>
                    <m:r>
                      <a:rPr lang="en-US" sz="2200" i="1">
                        <a:latin typeface="Cambria Math" panose="02040503050406030204" pitchFamily="18" charset="0"/>
                      </a:rPr>
                      <m:t>−6</m:t>
                    </m:r>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2</m:t>
                        </m:r>
                      </m:sup>
                    </m:sSup>
                    <m:r>
                      <a:rPr lang="en-US" sz="2200" i="1">
                        <a:latin typeface="Cambria Math" panose="02040503050406030204" pitchFamily="18" charset="0"/>
                      </a:rPr>
                      <m:t>+3</m:t>
                    </m:r>
                    <m:r>
                      <a:rPr lang="en-US" sz="2200" i="1">
                        <a:latin typeface="Cambria Math" panose="02040503050406030204" pitchFamily="18" charset="0"/>
                      </a:rPr>
                      <m:t>𝑥</m:t>
                    </m:r>
                    <m:r>
                      <a:rPr lang="en-US" sz="2200" i="1">
                        <a:latin typeface="Cambria Math" panose="02040503050406030204" pitchFamily="18" charset="0"/>
                      </a:rPr>
                      <m:t>−2</m:t>
                    </m:r>
                  </m:oMath>
                </a14:m>
                <a:endParaRPr lang="en-US" sz="2200" dirty="0">
                  <a:latin typeface="+mn-lt"/>
                </a:endParaRPr>
              </a:p>
              <a:p>
                <a:pPr algn="l"/>
                <a:r>
                  <a:rPr lang="en-US" sz="2200" b="0" i="0" u="none" strike="noStrike" baseline="0" dirty="0">
                    <a:latin typeface="+mn-lt"/>
                  </a:rPr>
                  <a:t>We are looking for a solution of the given equation, that is, a number </a:t>
                </a:r>
                <a:r>
                  <a:rPr lang="en-US" sz="2200" b="0" i="1" u="none" strike="noStrike" baseline="0" dirty="0">
                    <a:latin typeface="+mn-lt"/>
                  </a:rPr>
                  <a:t>c </a:t>
                </a:r>
                <a:r>
                  <a:rPr lang="en-US" sz="2200" b="0" i="0" u="none" strike="noStrike" baseline="0" dirty="0">
                    <a:latin typeface="+mn-lt"/>
                  </a:rPr>
                  <a:t>between 1 and 2 such that </a:t>
                </a:r>
                <a:r>
                  <a:rPr lang="en-US" sz="2200" b="0" i="1" u="none" strike="noStrike" baseline="0" dirty="0">
                    <a:latin typeface="+mn-lt"/>
                  </a:rPr>
                  <a:t>f(c)</a:t>
                </a:r>
                <a:r>
                  <a:rPr lang="en-US" sz="2200" b="0" i="0" u="none" strike="noStrike" baseline="0" dirty="0">
                    <a:latin typeface="+mn-lt"/>
                  </a:rPr>
                  <a:t> </a:t>
                </a:r>
                <a:r>
                  <a:rPr lang="en-US" sz="2200" dirty="0">
                    <a:latin typeface="+mn-lt"/>
                  </a:rPr>
                  <a:t>=</a:t>
                </a:r>
                <a:r>
                  <a:rPr lang="en-US" sz="2200" b="0" i="0" u="none" strike="noStrike" baseline="0" dirty="0">
                    <a:latin typeface="+mn-lt"/>
                  </a:rPr>
                  <a:t> 0. </a:t>
                </a:r>
              </a:p>
              <a:p>
                <a:pPr algn="l"/>
                <a:endParaRPr lang="en-US" sz="2200" dirty="0">
                  <a:latin typeface="+mn-lt"/>
                </a:endParaRPr>
              </a:p>
              <a:p>
                <a:pPr algn="l"/>
                <a:r>
                  <a:rPr lang="en-US" sz="2200" b="0" i="0" u="none" strike="noStrike" baseline="0" dirty="0">
                    <a:latin typeface="+mn-lt"/>
                  </a:rPr>
                  <a:t>Therefore we take </a:t>
                </a:r>
                <a:r>
                  <a:rPr lang="en-US" sz="2200" b="0" i="1" u="none" strike="noStrike" baseline="0" dirty="0">
                    <a:latin typeface="+mn-lt"/>
                  </a:rPr>
                  <a:t>a </a:t>
                </a:r>
                <a:r>
                  <a:rPr lang="en-US" sz="2200" dirty="0">
                    <a:latin typeface="+mn-lt"/>
                  </a:rPr>
                  <a:t>=</a:t>
                </a:r>
                <a:r>
                  <a:rPr lang="en-US" sz="2200" b="0" i="0" u="none" strike="noStrike" baseline="0" dirty="0">
                    <a:latin typeface="+mn-lt"/>
                  </a:rPr>
                  <a:t> 1, </a:t>
                </a:r>
                <a:r>
                  <a:rPr lang="en-US" sz="2200" b="0" i="1" u="none" strike="noStrike" baseline="0" dirty="0">
                    <a:latin typeface="+mn-lt"/>
                  </a:rPr>
                  <a:t>b </a:t>
                </a:r>
                <a:r>
                  <a:rPr lang="en-US" sz="2200" dirty="0">
                    <a:latin typeface="+mn-lt"/>
                  </a:rPr>
                  <a:t>=</a:t>
                </a:r>
                <a:r>
                  <a:rPr lang="en-US" sz="2200" b="0" i="0" u="none" strike="noStrike" baseline="0" dirty="0">
                    <a:latin typeface="+mn-lt"/>
                  </a:rPr>
                  <a:t> 2, and </a:t>
                </a:r>
                <a:r>
                  <a:rPr lang="en-US" sz="2200" b="0" i="1" u="none" strike="noStrike" baseline="0" dirty="0">
                    <a:latin typeface="+mn-lt"/>
                  </a:rPr>
                  <a:t>N </a:t>
                </a:r>
                <a:r>
                  <a:rPr lang="en-US" sz="2200" dirty="0">
                    <a:latin typeface="+mn-lt"/>
                  </a:rPr>
                  <a:t>=</a:t>
                </a:r>
                <a:r>
                  <a:rPr lang="en-US" sz="2200" b="0" i="0" u="none" strike="noStrike" baseline="0" dirty="0">
                    <a:latin typeface="+mn-lt"/>
                  </a:rPr>
                  <a:t> 0 in The Indeterminate Value Theorem:</a:t>
                </a:r>
              </a:p>
              <a:p>
                <a:pPr algn="l"/>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1</m:t>
                          </m:r>
                        </m:e>
                      </m:d>
                      <m:r>
                        <a:rPr lang="en-US" sz="2200" b="0" i="1" smtClean="0">
                          <a:latin typeface="Cambria Math" panose="02040503050406030204" pitchFamily="18" charset="0"/>
                        </a:rPr>
                        <m:t>=4−6+3−2=−1&lt;0</m:t>
                      </m:r>
                    </m:oMath>
                  </m:oMathPara>
                </a14:m>
                <a:endParaRPr lang="en-US" sz="2200" b="0" dirty="0">
                  <a:latin typeface="+mn-lt"/>
                </a:endParaRPr>
              </a:p>
              <a:p>
                <a:pPr algn="l"/>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2</m:t>
                          </m:r>
                        </m:e>
                      </m:d>
                      <m:r>
                        <a:rPr lang="en-US" sz="2200" b="0" i="1" smtClean="0">
                          <a:latin typeface="Cambria Math" panose="02040503050406030204" pitchFamily="18" charset="0"/>
                        </a:rPr>
                        <m:t>=32 −24+6−2=12&gt;0</m:t>
                      </m:r>
                    </m:oMath>
                  </m:oMathPara>
                </a14:m>
                <a:endParaRPr lang="en-US" sz="2200" dirty="0">
                  <a:latin typeface="+mn-lt"/>
                </a:endParaRPr>
              </a:p>
              <a:p>
                <a:pPr algn="l"/>
                <a:endParaRPr lang="en-US" sz="2200" b="0" i="0" u="none" strike="noStrike" baseline="0" dirty="0">
                  <a:latin typeface="+mn-lt"/>
                </a:endParaRPr>
              </a:p>
              <a:p>
                <a:pPr algn="l"/>
                <a:r>
                  <a:rPr lang="en-US" sz="2200" b="0" i="0" u="none" strike="noStrike" baseline="0" dirty="0">
                    <a:latin typeface="+mn-lt"/>
                  </a:rPr>
                  <a:t>Thus </a:t>
                </a:r>
                <a:r>
                  <a:rPr lang="en-US" sz="2200" b="0" i="1" u="none" strike="noStrike" baseline="0" dirty="0">
                    <a:latin typeface="+mn-lt"/>
                  </a:rPr>
                  <a:t>f(</a:t>
                </a:r>
                <a:r>
                  <a:rPr lang="en-US" sz="2200" b="0" i="0" u="none" strike="noStrike" baseline="0" dirty="0">
                    <a:latin typeface="+mn-lt"/>
                  </a:rPr>
                  <a:t>1</a:t>
                </a:r>
                <a:r>
                  <a:rPr lang="en-US" sz="2200" dirty="0">
                    <a:latin typeface="+mn-lt"/>
                  </a:rPr>
                  <a:t>)</a:t>
                </a:r>
                <a:r>
                  <a:rPr lang="en-US" sz="2200" b="0" i="0" u="none" strike="noStrike" baseline="0" dirty="0">
                    <a:latin typeface="+mn-lt"/>
                  </a:rPr>
                  <a:t> </a:t>
                </a:r>
                <a:r>
                  <a:rPr lang="en-US" sz="2200" dirty="0">
                    <a:latin typeface="+mn-lt"/>
                  </a:rPr>
                  <a:t>&lt;</a:t>
                </a:r>
                <a:r>
                  <a:rPr lang="en-US" sz="2200" b="0" i="0" u="none" strike="noStrike" baseline="0" dirty="0">
                    <a:latin typeface="+mn-lt"/>
                  </a:rPr>
                  <a:t> 0 </a:t>
                </a:r>
                <a:r>
                  <a:rPr lang="en-US" sz="2200" dirty="0">
                    <a:latin typeface="+mn-lt"/>
                  </a:rPr>
                  <a:t>&lt;</a:t>
                </a:r>
                <a:r>
                  <a:rPr lang="en-US" sz="2200" b="0" i="0" u="none" strike="noStrike" baseline="0" dirty="0">
                    <a:latin typeface="+mn-lt"/>
                  </a:rPr>
                  <a:t> </a:t>
                </a:r>
                <a:r>
                  <a:rPr lang="en-US" sz="2200" b="0" i="1" u="none" strike="noStrike" baseline="0" dirty="0">
                    <a:latin typeface="+mn-lt"/>
                  </a:rPr>
                  <a:t>f </a:t>
                </a:r>
                <a:r>
                  <a:rPr lang="en-US" sz="2200" dirty="0">
                    <a:latin typeface="+mn-lt"/>
                  </a:rPr>
                  <a:t>(</a:t>
                </a:r>
                <a:r>
                  <a:rPr lang="en-US" sz="2200" b="0" i="0" u="none" strike="noStrike" baseline="0" dirty="0">
                    <a:latin typeface="+mn-lt"/>
                  </a:rPr>
                  <a:t>2</a:t>
                </a:r>
                <a:r>
                  <a:rPr lang="en-US" sz="2200" dirty="0">
                    <a:latin typeface="+mn-lt"/>
                  </a:rPr>
                  <a:t>)</a:t>
                </a:r>
                <a:r>
                  <a:rPr lang="en-US" sz="2200" b="0" i="0" u="none" strike="noStrike" baseline="0" dirty="0">
                    <a:latin typeface="+mn-lt"/>
                  </a:rPr>
                  <a:t>; that is, </a:t>
                </a:r>
                <a:r>
                  <a:rPr lang="en-US" sz="2200" b="0" i="1" u="none" strike="noStrike" baseline="0" dirty="0">
                    <a:latin typeface="+mn-lt"/>
                  </a:rPr>
                  <a:t>N </a:t>
                </a:r>
                <a:r>
                  <a:rPr lang="en-US" sz="2200" dirty="0">
                    <a:latin typeface="+mn-lt"/>
                  </a:rPr>
                  <a:t>=</a:t>
                </a:r>
                <a:r>
                  <a:rPr lang="en-US" sz="2200" b="0" i="0" u="none" strike="noStrike" baseline="0" dirty="0">
                    <a:latin typeface="+mn-lt"/>
                  </a:rPr>
                  <a:t> 0 is a number between </a:t>
                </a:r>
                <a:r>
                  <a:rPr lang="en-US" sz="2200" b="0" i="1" u="none" strike="noStrike" baseline="0" dirty="0">
                    <a:latin typeface="+mn-lt"/>
                  </a:rPr>
                  <a:t>f </a:t>
                </a:r>
                <a:r>
                  <a:rPr lang="en-US" sz="2200" dirty="0">
                    <a:latin typeface="+mn-lt"/>
                  </a:rPr>
                  <a:t>(</a:t>
                </a:r>
                <a:r>
                  <a:rPr lang="en-US" sz="2200" b="0" i="0" u="none" strike="noStrike" baseline="0" dirty="0">
                    <a:latin typeface="+mn-lt"/>
                  </a:rPr>
                  <a:t>1</a:t>
                </a:r>
                <a:r>
                  <a:rPr lang="en-US" sz="2200" dirty="0">
                    <a:latin typeface="+mn-lt"/>
                  </a:rPr>
                  <a:t>)</a:t>
                </a:r>
                <a:r>
                  <a:rPr lang="en-US" sz="2200" b="0" i="0" u="none" strike="noStrike" baseline="0" dirty="0">
                    <a:latin typeface="+mn-lt"/>
                  </a:rPr>
                  <a:t> and </a:t>
                </a:r>
                <a:r>
                  <a:rPr lang="en-US" sz="2200" b="0" i="1" u="none" strike="noStrike" baseline="0" dirty="0">
                    <a:latin typeface="+mn-lt"/>
                  </a:rPr>
                  <a:t>f(</a:t>
                </a:r>
                <a:r>
                  <a:rPr lang="en-US" sz="2200" b="0" i="0" u="none" strike="noStrike" baseline="0" dirty="0">
                    <a:latin typeface="+mn-lt"/>
                  </a:rPr>
                  <a:t>2</a:t>
                </a:r>
                <a:r>
                  <a:rPr lang="en-US" sz="2200" dirty="0">
                    <a:latin typeface="+mn-lt"/>
                  </a:rPr>
                  <a:t>)</a:t>
                </a:r>
                <a:r>
                  <a:rPr lang="en-US" sz="2200" b="0" i="0" u="none" strike="noStrike" baseline="0" dirty="0">
                    <a:latin typeface="+mn-lt"/>
                  </a:rPr>
                  <a:t>. The function </a:t>
                </a:r>
                <a:r>
                  <a:rPr lang="en-US" sz="2200" b="0" i="1" u="none" strike="noStrike" baseline="0" dirty="0">
                    <a:latin typeface="+mn-lt"/>
                  </a:rPr>
                  <a:t>f </a:t>
                </a:r>
                <a:r>
                  <a:rPr lang="en-US" sz="2200" b="0" i="0" u="none" strike="noStrike" baseline="0" dirty="0">
                    <a:latin typeface="+mn-lt"/>
                  </a:rPr>
                  <a:t>is continuous since it is a polynomial, so the Intermediate Value Theorem says there is a number </a:t>
                </a:r>
                <a:r>
                  <a:rPr lang="en-US" sz="2200" b="0" i="1" u="none" strike="noStrike" baseline="0" dirty="0">
                    <a:latin typeface="+mn-lt"/>
                  </a:rPr>
                  <a:t>c </a:t>
                </a:r>
                <a:r>
                  <a:rPr lang="en-US" sz="2200" b="0" i="0" u="none" strike="noStrike" baseline="0" dirty="0">
                    <a:latin typeface="+mn-lt"/>
                  </a:rPr>
                  <a:t>between 1 and 2 such that </a:t>
                </a:r>
                <a:r>
                  <a:rPr lang="en-US" sz="2200" b="0" i="1" u="none" strike="noStrike" baseline="0" dirty="0">
                    <a:latin typeface="+mn-lt"/>
                  </a:rPr>
                  <a:t>f(c)</a:t>
                </a:r>
                <a:r>
                  <a:rPr lang="en-US" sz="2200" dirty="0">
                    <a:latin typeface="+mn-lt"/>
                  </a:rPr>
                  <a:t>=</a:t>
                </a:r>
                <a:r>
                  <a:rPr lang="en-US" sz="2200" b="0" i="0" u="none" strike="noStrike" baseline="0" dirty="0">
                    <a:latin typeface="+mn-lt"/>
                  </a:rPr>
                  <a:t> 0. In other words, the equation </a:t>
                </a:r>
                <a14:m>
                  <m:oMath xmlns:m="http://schemas.openxmlformats.org/officeDocument/2006/math">
                    <m:r>
                      <a:rPr lang="en-US" sz="2200" b="0" i="1" smtClean="0">
                        <a:latin typeface="Cambria Math" panose="02040503050406030204" pitchFamily="18" charset="0"/>
                      </a:rPr>
                      <m:t>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3</m:t>
                        </m:r>
                      </m:sup>
                    </m:sSup>
                    <m:r>
                      <a:rPr lang="en-US" sz="2200" b="0" i="1" smtClean="0">
                        <a:latin typeface="Cambria Math" panose="02040503050406030204" pitchFamily="18" charset="0"/>
                      </a:rPr>
                      <m:t>−6</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r>
                      <a:rPr lang="en-US" sz="2200" b="0" i="1" smtClean="0">
                        <a:latin typeface="Cambria Math" panose="02040503050406030204" pitchFamily="18" charset="0"/>
                      </a:rPr>
                      <m:t>+3</m:t>
                    </m:r>
                    <m:r>
                      <a:rPr lang="en-US" sz="2200" b="0" i="1" smtClean="0">
                        <a:latin typeface="Cambria Math" panose="02040503050406030204" pitchFamily="18" charset="0"/>
                      </a:rPr>
                      <m:t>𝑥</m:t>
                    </m:r>
                    <m:r>
                      <a:rPr lang="en-US" sz="2200" b="0" i="1" smtClean="0">
                        <a:latin typeface="Cambria Math" panose="02040503050406030204" pitchFamily="18" charset="0"/>
                      </a:rPr>
                      <m:t>−2=0</m:t>
                    </m:r>
                  </m:oMath>
                </a14:m>
                <a:r>
                  <a:rPr lang="en-US" sz="2200" dirty="0">
                    <a:latin typeface="+mn-lt"/>
                  </a:rPr>
                  <a:t> </a:t>
                </a:r>
                <a:r>
                  <a:rPr lang="en-US" sz="2200" b="0" i="0" u="none" strike="noStrike" baseline="0" dirty="0">
                    <a:latin typeface="+mn-lt"/>
                  </a:rPr>
                  <a:t>has at least one solution </a:t>
                </a:r>
                <a:r>
                  <a:rPr lang="en-US" sz="2200" b="0" i="1" u="none" strike="noStrike" baseline="0" dirty="0">
                    <a:latin typeface="+mn-lt"/>
                  </a:rPr>
                  <a:t>c </a:t>
                </a:r>
                <a:r>
                  <a:rPr lang="en-US" sz="2200" b="0" i="0" u="none" strike="noStrike" baseline="0" dirty="0">
                    <a:latin typeface="+mn-lt"/>
                  </a:rPr>
                  <a:t>in the interval (1,2)</a:t>
                </a:r>
                <a:endParaRPr lang="id-ID" sz="2200" dirty="0">
                  <a:latin typeface="+mn-lt"/>
                </a:endParaRPr>
              </a:p>
            </p:txBody>
          </p:sp>
        </mc:Choice>
        <mc:Fallback xmlns="">
          <p:sp>
            <p:nvSpPr>
              <p:cNvPr id="3" name="TextBox 2">
                <a:extLst>
                  <a:ext uri="{FF2B5EF4-FFF2-40B4-BE49-F238E27FC236}">
                    <a16:creationId xmlns:a16="http://schemas.microsoft.com/office/drawing/2014/main" id="{1FDD0F03-D811-7BAE-A7AC-CB2F2CC79819}"/>
                  </a:ext>
                </a:extLst>
              </p:cNvPr>
              <p:cNvSpPr txBox="1">
                <a:spLocks noRot="1" noChangeAspect="1" noMove="1" noResize="1" noEditPoints="1" noAdjustHandles="1" noChangeArrowheads="1" noChangeShapeType="1" noTextEdit="1"/>
              </p:cNvSpPr>
              <p:nvPr/>
            </p:nvSpPr>
            <p:spPr>
              <a:xfrm>
                <a:off x="990600" y="1797010"/>
                <a:ext cx="9433560" cy="5170646"/>
              </a:xfrm>
              <a:prstGeom prst="rect">
                <a:avLst/>
              </a:prstGeom>
              <a:blipFill>
                <a:blip r:embed="rId2"/>
                <a:stretch>
                  <a:fillRect l="-840" t="-825" r="-776" b="-1415"/>
                </a:stretch>
              </a:blipFill>
            </p:spPr>
            <p:txBody>
              <a:bodyPr/>
              <a:lstStyle/>
              <a:p>
                <a:r>
                  <a:rPr lang="id-ID">
                    <a:noFill/>
                  </a:rPr>
                  <a:t> </a:t>
                </a:r>
              </a:p>
            </p:txBody>
          </p:sp>
        </mc:Fallback>
      </mc:AlternateContent>
    </p:spTree>
    <p:extLst>
      <p:ext uri="{BB962C8B-B14F-4D97-AF65-F5344CB8AC3E}">
        <p14:creationId xmlns:p14="http://schemas.microsoft.com/office/powerpoint/2010/main" val="1176574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0E7B-A80F-FE94-00B9-02E480121DA1}"/>
              </a:ext>
            </a:extLst>
          </p:cNvPr>
          <p:cNvSpPr>
            <a:spLocks noGrp="1"/>
          </p:cNvSpPr>
          <p:nvPr>
            <p:ph type="title"/>
          </p:nvPr>
        </p:nvSpPr>
        <p:spPr>
          <a:xfrm>
            <a:off x="457200" y="228600"/>
            <a:ext cx="8229600" cy="1143000"/>
          </a:xfrm>
        </p:spPr>
        <p:txBody>
          <a:bodyPr/>
          <a:lstStyle/>
          <a:p>
            <a:pPr algn="r"/>
            <a:r>
              <a:rPr lang="en-US" sz="3200" b="1" dirty="0">
                <a:solidFill>
                  <a:srgbClr val="0079B8"/>
                </a:solidFill>
                <a:latin typeface="+mj-lt"/>
                <a:cs typeface="Arial" pitchFamily="34" charset="0"/>
              </a:rPr>
              <a:t>Example 12: </a:t>
            </a:r>
            <a:br>
              <a:rPr lang="en-US" sz="3200" b="1" dirty="0">
                <a:solidFill>
                  <a:srgbClr val="0079B8"/>
                </a:solidFill>
                <a:latin typeface="+mj-lt"/>
                <a:cs typeface="Arial" pitchFamily="34" charset="0"/>
              </a:rPr>
            </a:br>
            <a:r>
              <a:rPr lang="id-ID" sz="3200" b="1" i="0" u="none" strike="noStrike" baseline="0" dirty="0">
                <a:solidFill>
                  <a:srgbClr val="0079B8"/>
                </a:solidFill>
                <a:latin typeface="+mj-lt"/>
              </a:rPr>
              <a:t>Evaluating Limits at Infinity</a:t>
            </a:r>
            <a:endParaRPr lang="id-ID" sz="3200" b="1" dirty="0">
              <a:solidFill>
                <a:srgbClr val="0079B8"/>
              </a:solidFill>
              <a:latin typeface="+mj-lt"/>
              <a:cs typeface="Arial" pitchFamily="34" charset="0"/>
            </a:endParaRPr>
          </a:p>
        </p:txBody>
      </p:sp>
      <p:pic>
        <p:nvPicPr>
          <p:cNvPr id="3" name="Picture 2">
            <a:extLst>
              <a:ext uri="{FF2B5EF4-FFF2-40B4-BE49-F238E27FC236}">
                <a16:creationId xmlns:a16="http://schemas.microsoft.com/office/drawing/2014/main" id="{5415904B-15A2-207C-2562-BFA8F9C76F62}"/>
              </a:ext>
            </a:extLst>
          </p:cNvPr>
          <p:cNvPicPr>
            <a:picLocks noChangeAspect="1"/>
          </p:cNvPicPr>
          <p:nvPr/>
        </p:nvPicPr>
        <p:blipFill>
          <a:blip r:embed="rId2"/>
          <a:stretch>
            <a:fillRect/>
          </a:stretch>
        </p:blipFill>
        <p:spPr>
          <a:xfrm>
            <a:off x="1524000" y="1539157"/>
            <a:ext cx="8087360" cy="5519646"/>
          </a:xfrm>
          <a:prstGeom prst="rect">
            <a:avLst/>
          </a:prstGeom>
        </p:spPr>
      </p:pic>
      <p:pic>
        <p:nvPicPr>
          <p:cNvPr id="4" name="Picture 3">
            <a:extLst>
              <a:ext uri="{FF2B5EF4-FFF2-40B4-BE49-F238E27FC236}">
                <a16:creationId xmlns:a16="http://schemas.microsoft.com/office/drawing/2014/main" id="{303E8F6B-355D-0D2E-0977-1C01E0BF5DA1}"/>
              </a:ext>
            </a:extLst>
          </p:cNvPr>
          <p:cNvPicPr>
            <a:picLocks noChangeAspect="1"/>
          </p:cNvPicPr>
          <p:nvPr/>
        </p:nvPicPr>
        <p:blipFill>
          <a:blip r:embed="rId3"/>
          <a:stretch>
            <a:fillRect/>
          </a:stretch>
        </p:blipFill>
        <p:spPr>
          <a:xfrm>
            <a:off x="748609" y="3751279"/>
            <a:ext cx="3152831" cy="3306429"/>
          </a:xfrm>
          <a:prstGeom prst="rect">
            <a:avLst/>
          </a:prstGeom>
        </p:spPr>
      </p:pic>
    </p:spTree>
    <p:extLst>
      <p:ext uri="{BB962C8B-B14F-4D97-AF65-F5344CB8AC3E}">
        <p14:creationId xmlns:p14="http://schemas.microsoft.com/office/powerpoint/2010/main" val="2586425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54E8-76C5-226E-2D9C-E5611CAEB8DC}"/>
              </a:ext>
            </a:extLst>
          </p:cNvPr>
          <p:cNvSpPr>
            <a:spLocks noGrp="1"/>
          </p:cNvSpPr>
          <p:nvPr>
            <p:ph type="title"/>
          </p:nvPr>
        </p:nvSpPr>
        <p:spPr>
          <a:xfrm>
            <a:off x="457200" y="228600"/>
            <a:ext cx="8229600" cy="1143000"/>
          </a:xfrm>
        </p:spPr>
        <p:txBody>
          <a:bodyPr/>
          <a:lstStyle/>
          <a:p>
            <a:pPr algn="r"/>
            <a:r>
              <a:rPr lang="en-US" sz="3200" b="1" dirty="0">
                <a:solidFill>
                  <a:srgbClr val="0079B8"/>
                </a:solidFill>
                <a:latin typeface="+mj-lt"/>
                <a:cs typeface="Arial" pitchFamily="34" charset="0"/>
              </a:rPr>
              <a:t>Example 13: </a:t>
            </a:r>
            <a:br>
              <a:rPr lang="en-US" sz="3200" b="1" dirty="0">
                <a:solidFill>
                  <a:srgbClr val="0079B8"/>
                </a:solidFill>
                <a:latin typeface="+mj-lt"/>
                <a:cs typeface="Arial" pitchFamily="34" charset="0"/>
              </a:rPr>
            </a:br>
            <a:r>
              <a:rPr lang="id-ID" sz="3200" b="1" i="0" u="none" strike="noStrike" baseline="0" dirty="0">
                <a:solidFill>
                  <a:srgbClr val="0079B8"/>
                </a:solidFill>
                <a:latin typeface="+mj-lt"/>
              </a:rPr>
              <a:t>Evaluating Limits at Infinity</a:t>
            </a:r>
            <a:endParaRPr lang="id-ID" sz="3200" b="1" dirty="0">
              <a:solidFill>
                <a:srgbClr val="0079B8"/>
              </a:solidFill>
              <a:latin typeface="+mj-lt"/>
              <a:cs typeface="Arial" pitchFamily="34" charset="0"/>
            </a:endParaRPr>
          </a:p>
        </p:txBody>
      </p:sp>
      <p:pic>
        <p:nvPicPr>
          <p:cNvPr id="3" name="Picture 2">
            <a:extLst>
              <a:ext uri="{FF2B5EF4-FFF2-40B4-BE49-F238E27FC236}">
                <a16:creationId xmlns:a16="http://schemas.microsoft.com/office/drawing/2014/main" id="{018DCE91-03EB-7229-D658-59DC9BEDBF71}"/>
              </a:ext>
            </a:extLst>
          </p:cNvPr>
          <p:cNvPicPr>
            <a:picLocks noChangeAspect="1"/>
          </p:cNvPicPr>
          <p:nvPr/>
        </p:nvPicPr>
        <p:blipFill>
          <a:blip r:embed="rId2"/>
          <a:stretch>
            <a:fillRect/>
          </a:stretch>
        </p:blipFill>
        <p:spPr>
          <a:xfrm>
            <a:off x="1834691" y="1905878"/>
            <a:ext cx="6852109" cy="1566250"/>
          </a:xfrm>
          <a:prstGeom prst="rect">
            <a:avLst/>
          </a:prstGeom>
        </p:spPr>
      </p:pic>
      <p:pic>
        <p:nvPicPr>
          <p:cNvPr id="4" name="Picture 3">
            <a:extLst>
              <a:ext uri="{FF2B5EF4-FFF2-40B4-BE49-F238E27FC236}">
                <a16:creationId xmlns:a16="http://schemas.microsoft.com/office/drawing/2014/main" id="{595A75F0-DE76-F5DB-7B2C-55F1C41C04CE}"/>
              </a:ext>
            </a:extLst>
          </p:cNvPr>
          <p:cNvPicPr>
            <a:picLocks noChangeAspect="1"/>
          </p:cNvPicPr>
          <p:nvPr/>
        </p:nvPicPr>
        <p:blipFill>
          <a:blip r:embed="rId3"/>
          <a:stretch>
            <a:fillRect/>
          </a:stretch>
        </p:blipFill>
        <p:spPr>
          <a:xfrm>
            <a:off x="2380887" y="3596632"/>
            <a:ext cx="5154386" cy="878928"/>
          </a:xfrm>
          <a:prstGeom prst="rect">
            <a:avLst/>
          </a:prstGeom>
        </p:spPr>
      </p:pic>
      <p:pic>
        <p:nvPicPr>
          <p:cNvPr id="5" name="Picture 4">
            <a:extLst>
              <a:ext uri="{FF2B5EF4-FFF2-40B4-BE49-F238E27FC236}">
                <a16:creationId xmlns:a16="http://schemas.microsoft.com/office/drawing/2014/main" id="{18509A90-227B-C4C9-983E-8BFFBA9D17BD}"/>
              </a:ext>
            </a:extLst>
          </p:cNvPr>
          <p:cNvPicPr>
            <a:picLocks noChangeAspect="1"/>
          </p:cNvPicPr>
          <p:nvPr/>
        </p:nvPicPr>
        <p:blipFill>
          <a:blip r:embed="rId4"/>
          <a:stretch>
            <a:fillRect/>
          </a:stretch>
        </p:blipFill>
        <p:spPr>
          <a:xfrm>
            <a:off x="3653383" y="4600064"/>
            <a:ext cx="3381872" cy="2310809"/>
          </a:xfrm>
          <a:prstGeom prst="rect">
            <a:avLst/>
          </a:prstGeom>
        </p:spPr>
      </p:pic>
    </p:spTree>
    <p:extLst>
      <p:ext uri="{BB962C8B-B14F-4D97-AF65-F5344CB8AC3E}">
        <p14:creationId xmlns:p14="http://schemas.microsoft.com/office/powerpoint/2010/main" val="200865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FF42-89D9-20D7-340B-ECF6186C4634}"/>
              </a:ext>
            </a:extLst>
          </p:cNvPr>
          <p:cNvSpPr>
            <a:spLocks noGrp="1"/>
          </p:cNvSpPr>
          <p:nvPr>
            <p:ph type="title"/>
          </p:nvPr>
        </p:nvSpPr>
        <p:spPr>
          <a:xfrm>
            <a:off x="457200" y="228600"/>
            <a:ext cx="8229600" cy="1143000"/>
          </a:xfrm>
        </p:spPr>
        <p:txBody>
          <a:bodyPr/>
          <a:lstStyle/>
          <a:p>
            <a:pPr algn="r"/>
            <a:r>
              <a:rPr lang="id-ID" sz="2800" b="1" i="0" u="none" strike="noStrike" baseline="0" dirty="0">
                <a:solidFill>
                  <a:srgbClr val="0079B8"/>
                </a:solidFill>
                <a:latin typeface="Arial" panose="020B0604020202020204" pitchFamily="34" charset="0"/>
                <a:cs typeface="Arial" panose="020B0604020202020204" pitchFamily="34" charset="0"/>
              </a:rPr>
              <a:t>The Tangent Problem</a:t>
            </a:r>
            <a:endParaRPr lang="id-ID" sz="2800" b="1" dirty="0">
              <a:solidFill>
                <a:srgbClr val="0079B8"/>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4011B578-5A4A-B508-40BE-CE10464B60C8}"/>
              </a:ext>
            </a:extLst>
          </p:cNvPr>
          <p:cNvGrpSpPr/>
          <p:nvPr/>
        </p:nvGrpSpPr>
        <p:grpSpPr>
          <a:xfrm>
            <a:off x="1666239" y="2068175"/>
            <a:ext cx="7924800" cy="4589145"/>
            <a:chOff x="914399" y="1504652"/>
            <a:chExt cx="7924800" cy="4589145"/>
          </a:xfrm>
        </p:grpSpPr>
        <p:grpSp>
          <p:nvGrpSpPr>
            <p:cNvPr id="4" name="Group 3">
              <a:extLst>
                <a:ext uri="{FF2B5EF4-FFF2-40B4-BE49-F238E27FC236}">
                  <a16:creationId xmlns:a16="http://schemas.microsoft.com/office/drawing/2014/main" id="{23144141-5101-4D27-8B01-54C3F37DD15D}"/>
                </a:ext>
              </a:extLst>
            </p:cNvPr>
            <p:cNvGrpSpPr/>
            <p:nvPr/>
          </p:nvGrpSpPr>
          <p:grpSpPr>
            <a:xfrm>
              <a:off x="914399" y="1504652"/>
              <a:ext cx="7924800" cy="4589145"/>
              <a:chOff x="914399" y="1504652"/>
              <a:chExt cx="7924800" cy="4589145"/>
            </a:xfrm>
          </p:grpSpPr>
          <p:sp>
            <p:nvSpPr>
              <p:cNvPr id="10" name="Freeform: Shape 9">
                <a:extLst>
                  <a:ext uri="{FF2B5EF4-FFF2-40B4-BE49-F238E27FC236}">
                    <a16:creationId xmlns:a16="http://schemas.microsoft.com/office/drawing/2014/main" id="{54110352-3533-E35F-2A1B-59F0C1B88E4D}"/>
                  </a:ext>
                </a:extLst>
              </p:cNvPr>
              <p:cNvSpPr/>
              <p:nvPr/>
            </p:nvSpPr>
            <p:spPr>
              <a:xfrm>
                <a:off x="914400" y="1504652"/>
                <a:ext cx="7924799" cy="1143000"/>
              </a:xfrm>
              <a:custGeom>
                <a:avLst/>
                <a:gdLst>
                  <a:gd name="connsiteX0" fmla="*/ 0 w 7924799"/>
                  <a:gd name="connsiteY0" fmla="*/ 139065 h 1390650"/>
                  <a:gd name="connsiteX1" fmla="*/ 139065 w 7924799"/>
                  <a:gd name="connsiteY1" fmla="*/ 0 h 1390650"/>
                  <a:gd name="connsiteX2" fmla="*/ 7785734 w 7924799"/>
                  <a:gd name="connsiteY2" fmla="*/ 0 h 1390650"/>
                  <a:gd name="connsiteX3" fmla="*/ 7924799 w 7924799"/>
                  <a:gd name="connsiteY3" fmla="*/ 139065 h 1390650"/>
                  <a:gd name="connsiteX4" fmla="*/ 7924799 w 7924799"/>
                  <a:gd name="connsiteY4" fmla="*/ 1251585 h 1390650"/>
                  <a:gd name="connsiteX5" fmla="*/ 7785734 w 7924799"/>
                  <a:gd name="connsiteY5" fmla="*/ 1390650 h 1390650"/>
                  <a:gd name="connsiteX6" fmla="*/ 139065 w 7924799"/>
                  <a:gd name="connsiteY6" fmla="*/ 1390650 h 1390650"/>
                  <a:gd name="connsiteX7" fmla="*/ 0 w 7924799"/>
                  <a:gd name="connsiteY7" fmla="*/ 1251585 h 1390650"/>
                  <a:gd name="connsiteX8" fmla="*/ 0 w 7924799"/>
                  <a:gd name="connsiteY8" fmla="*/ 139065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4799" h="1390650">
                    <a:moveTo>
                      <a:pt x="0" y="139065"/>
                    </a:moveTo>
                    <a:cubicBezTo>
                      <a:pt x="0" y="62262"/>
                      <a:pt x="62262" y="0"/>
                      <a:pt x="139065" y="0"/>
                    </a:cubicBezTo>
                    <a:lnTo>
                      <a:pt x="7785734" y="0"/>
                    </a:lnTo>
                    <a:cubicBezTo>
                      <a:pt x="7862537" y="0"/>
                      <a:pt x="7924799" y="62262"/>
                      <a:pt x="7924799" y="139065"/>
                    </a:cubicBezTo>
                    <a:lnTo>
                      <a:pt x="7924799" y="1251585"/>
                    </a:lnTo>
                    <a:cubicBezTo>
                      <a:pt x="7924799" y="1328388"/>
                      <a:pt x="7862537" y="1390650"/>
                      <a:pt x="7785734" y="1390650"/>
                    </a:cubicBezTo>
                    <a:lnTo>
                      <a:pt x="139065" y="1390650"/>
                    </a:lnTo>
                    <a:cubicBezTo>
                      <a:pt x="62262" y="1390650"/>
                      <a:pt x="0" y="1328388"/>
                      <a:pt x="0" y="1251585"/>
                    </a:cubicBezTo>
                    <a:lnTo>
                      <a:pt x="0" y="139065"/>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64556" tIns="123281" rIns="164556" bIns="123281" numCol="1" spcCol="1270" anchor="ctr" anchorCtr="0">
                <a:noAutofit/>
              </a:bodyPr>
              <a:lstStyle/>
              <a:p>
                <a:pPr marL="0" lvl="0" indent="0" algn="ctr" defTabSz="2889250">
                  <a:lnSpc>
                    <a:spcPct val="90000"/>
                  </a:lnSpc>
                  <a:spcBef>
                    <a:spcPct val="0"/>
                  </a:spcBef>
                  <a:spcAft>
                    <a:spcPct val="35000"/>
                  </a:spcAft>
                  <a:buNone/>
                </a:pPr>
                <a:endParaRPr lang="id-ID" sz="6500" kern="1200"/>
              </a:p>
            </p:txBody>
          </p:sp>
          <p:sp>
            <p:nvSpPr>
              <p:cNvPr id="11" name="Rectangle: Rounded Corners 10">
                <a:extLst>
                  <a:ext uri="{FF2B5EF4-FFF2-40B4-BE49-F238E27FC236}">
                    <a16:creationId xmlns:a16="http://schemas.microsoft.com/office/drawing/2014/main" id="{0FD6E444-F73E-B1F7-6E01-6355A964D70A}"/>
                  </a:ext>
                </a:extLst>
              </p:cNvPr>
              <p:cNvSpPr/>
              <p:nvPr/>
            </p:nvSpPr>
            <p:spPr>
              <a:xfrm>
                <a:off x="914399" y="2876550"/>
                <a:ext cx="2367507" cy="1390650"/>
              </a:xfrm>
              <a:prstGeom prst="roundRect">
                <a:avLst>
                  <a:gd name="adj" fmla="val 1667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0B75B4FF-10DE-2F0C-7BFC-E6BD1C91C632}"/>
                  </a:ext>
                </a:extLst>
              </p:cNvPr>
              <p:cNvSpPr/>
              <p:nvPr/>
            </p:nvSpPr>
            <p:spPr>
              <a:xfrm>
                <a:off x="3505199" y="2876550"/>
                <a:ext cx="5333999" cy="1390650"/>
              </a:xfrm>
              <a:custGeom>
                <a:avLst/>
                <a:gdLst>
                  <a:gd name="connsiteX0" fmla="*/ 0 w 6450710"/>
                  <a:gd name="connsiteY0" fmla="*/ 231821 h 1390650"/>
                  <a:gd name="connsiteX1" fmla="*/ 231821 w 6450710"/>
                  <a:gd name="connsiteY1" fmla="*/ 0 h 1390650"/>
                  <a:gd name="connsiteX2" fmla="*/ 6218889 w 6450710"/>
                  <a:gd name="connsiteY2" fmla="*/ 0 h 1390650"/>
                  <a:gd name="connsiteX3" fmla="*/ 6450710 w 6450710"/>
                  <a:gd name="connsiteY3" fmla="*/ 231821 h 1390650"/>
                  <a:gd name="connsiteX4" fmla="*/ 6450710 w 6450710"/>
                  <a:gd name="connsiteY4" fmla="*/ 1158829 h 1390650"/>
                  <a:gd name="connsiteX5" fmla="*/ 6218889 w 6450710"/>
                  <a:gd name="connsiteY5" fmla="*/ 1390650 h 1390650"/>
                  <a:gd name="connsiteX6" fmla="*/ 231821 w 6450710"/>
                  <a:gd name="connsiteY6" fmla="*/ 1390650 h 1390650"/>
                  <a:gd name="connsiteX7" fmla="*/ 0 w 6450710"/>
                  <a:gd name="connsiteY7" fmla="*/ 1158829 h 1390650"/>
                  <a:gd name="connsiteX8" fmla="*/ 0 w 6450710"/>
                  <a:gd name="connsiteY8" fmla="*/ 231821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0" h="1390650">
                    <a:moveTo>
                      <a:pt x="0" y="231821"/>
                    </a:moveTo>
                    <a:cubicBezTo>
                      <a:pt x="0" y="103790"/>
                      <a:pt x="103790" y="0"/>
                      <a:pt x="231821" y="0"/>
                    </a:cubicBezTo>
                    <a:lnTo>
                      <a:pt x="6218889" y="0"/>
                    </a:lnTo>
                    <a:cubicBezTo>
                      <a:pt x="6346920" y="0"/>
                      <a:pt x="6450710" y="103790"/>
                      <a:pt x="6450710" y="231821"/>
                    </a:cubicBezTo>
                    <a:lnTo>
                      <a:pt x="6450710" y="1158829"/>
                    </a:lnTo>
                    <a:cubicBezTo>
                      <a:pt x="6450710" y="1286860"/>
                      <a:pt x="6346920" y="1390650"/>
                      <a:pt x="6218889" y="1390650"/>
                    </a:cubicBezTo>
                    <a:lnTo>
                      <a:pt x="231821" y="1390650"/>
                    </a:lnTo>
                    <a:cubicBezTo>
                      <a:pt x="103790" y="1390650"/>
                      <a:pt x="0" y="1286860"/>
                      <a:pt x="0" y="1158829"/>
                    </a:cubicBezTo>
                    <a:lnTo>
                      <a:pt x="0" y="231821"/>
                    </a:lnTo>
                    <a:close/>
                  </a:path>
                </a:pathLst>
              </a:custGeom>
              <a:scene3d>
                <a:camera prst="orthographicFront"/>
                <a:lightRig rig="threePt" dir="t">
                  <a:rot lat="0" lon="0" rev="7500000"/>
                </a:lightRig>
              </a:scene3d>
              <a:sp3d prstMaterial="plastic">
                <a:bevelT w="127000" h="25400" prst="relaxedInset"/>
              </a:sp3d>
            </p:spPr>
            <p:style>
              <a:lnRef idx="1">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380826" tIns="380826" rIns="380826" bIns="380826" numCol="1" spcCol="1270" anchor="ctr" anchorCtr="0">
                <a:noAutofit/>
              </a:bodyPr>
              <a:lstStyle/>
              <a:p>
                <a:pPr marL="0" lvl="0" indent="0" algn="ctr" defTabSz="1955800">
                  <a:lnSpc>
                    <a:spcPct val="90000"/>
                  </a:lnSpc>
                  <a:spcBef>
                    <a:spcPct val="0"/>
                  </a:spcBef>
                  <a:spcAft>
                    <a:spcPct val="35000"/>
                  </a:spcAft>
                  <a:buNone/>
                </a:pPr>
                <a:endParaRPr lang="id-ID" sz="4400" kern="1200"/>
              </a:p>
            </p:txBody>
          </p:sp>
          <p:sp>
            <p:nvSpPr>
              <p:cNvPr id="13" name="Rectangle: Rounded Corners 12">
                <a:extLst>
                  <a:ext uri="{FF2B5EF4-FFF2-40B4-BE49-F238E27FC236}">
                    <a16:creationId xmlns:a16="http://schemas.microsoft.com/office/drawing/2014/main" id="{A7941F77-2F61-428B-10D3-BCB23C7302AB}"/>
                  </a:ext>
                </a:extLst>
              </p:cNvPr>
              <p:cNvSpPr/>
              <p:nvPr/>
            </p:nvSpPr>
            <p:spPr>
              <a:xfrm>
                <a:off x="914399" y="4496098"/>
                <a:ext cx="3200401" cy="1597699"/>
              </a:xfrm>
              <a:prstGeom prst="roundRect">
                <a:avLst>
                  <a:gd name="adj" fmla="val 1667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94340EF3-5A92-0D4F-CEFA-7BE3AD5E0945}"/>
                  </a:ext>
                </a:extLst>
              </p:cNvPr>
              <p:cNvSpPr/>
              <p:nvPr/>
            </p:nvSpPr>
            <p:spPr>
              <a:xfrm>
                <a:off x="4267200" y="4496098"/>
                <a:ext cx="4571998" cy="1597699"/>
              </a:xfrm>
              <a:custGeom>
                <a:avLst/>
                <a:gdLst>
                  <a:gd name="connsiteX0" fmla="*/ 0 w 6450710"/>
                  <a:gd name="connsiteY0" fmla="*/ 231821 h 1390650"/>
                  <a:gd name="connsiteX1" fmla="*/ 231821 w 6450710"/>
                  <a:gd name="connsiteY1" fmla="*/ 0 h 1390650"/>
                  <a:gd name="connsiteX2" fmla="*/ 6218889 w 6450710"/>
                  <a:gd name="connsiteY2" fmla="*/ 0 h 1390650"/>
                  <a:gd name="connsiteX3" fmla="*/ 6450710 w 6450710"/>
                  <a:gd name="connsiteY3" fmla="*/ 231821 h 1390650"/>
                  <a:gd name="connsiteX4" fmla="*/ 6450710 w 6450710"/>
                  <a:gd name="connsiteY4" fmla="*/ 1158829 h 1390650"/>
                  <a:gd name="connsiteX5" fmla="*/ 6218889 w 6450710"/>
                  <a:gd name="connsiteY5" fmla="*/ 1390650 h 1390650"/>
                  <a:gd name="connsiteX6" fmla="*/ 231821 w 6450710"/>
                  <a:gd name="connsiteY6" fmla="*/ 1390650 h 1390650"/>
                  <a:gd name="connsiteX7" fmla="*/ 0 w 6450710"/>
                  <a:gd name="connsiteY7" fmla="*/ 1158829 h 1390650"/>
                  <a:gd name="connsiteX8" fmla="*/ 0 w 6450710"/>
                  <a:gd name="connsiteY8" fmla="*/ 231821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0" h="1390650">
                    <a:moveTo>
                      <a:pt x="0" y="231821"/>
                    </a:moveTo>
                    <a:cubicBezTo>
                      <a:pt x="0" y="103790"/>
                      <a:pt x="103790" y="0"/>
                      <a:pt x="231821" y="0"/>
                    </a:cubicBezTo>
                    <a:lnTo>
                      <a:pt x="6218889" y="0"/>
                    </a:lnTo>
                    <a:cubicBezTo>
                      <a:pt x="6346920" y="0"/>
                      <a:pt x="6450710" y="103790"/>
                      <a:pt x="6450710" y="231821"/>
                    </a:cubicBezTo>
                    <a:lnTo>
                      <a:pt x="6450710" y="1158829"/>
                    </a:lnTo>
                    <a:cubicBezTo>
                      <a:pt x="6450710" y="1286860"/>
                      <a:pt x="6346920" y="1390650"/>
                      <a:pt x="6218889" y="1390650"/>
                    </a:cubicBezTo>
                    <a:lnTo>
                      <a:pt x="231821" y="1390650"/>
                    </a:lnTo>
                    <a:cubicBezTo>
                      <a:pt x="103790" y="1390650"/>
                      <a:pt x="0" y="1286860"/>
                      <a:pt x="0" y="1158829"/>
                    </a:cubicBezTo>
                    <a:lnTo>
                      <a:pt x="0" y="231821"/>
                    </a:lnTo>
                    <a:close/>
                  </a:path>
                </a:pathLst>
              </a:custGeom>
              <a:scene3d>
                <a:camera prst="orthographicFront"/>
                <a:lightRig rig="threePt" dir="t">
                  <a:rot lat="0" lon="0" rev="7500000"/>
                </a:lightRig>
              </a:scene3d>
              <a:sp3d prstMaterial="plastic">
                <a:bevelT w="127000" h="25400" prst="relaxedInset"/>
              </a:sp3d>
            </p:spPr>
            <p:style>
              <a:lnRef idx="1">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380826" tIns="380826" rIns="380826" bIns="380826" numCol="1" spcCol="1270" anchor="ctr" anchorCtr="0">
                <a:noAutofit/>
              </a:bodyPr>
              <a:lstStyle/>
              <a:p>
                <a:pPr marL="0" lvl="0" indent="0" algn="ctr" defTabSz="1955800">
                  <a:lnSpc>
                    <a:spcPct val="90000"/>
                  </a:lnSpc>
                  <a:spcBef>
                    <a:spcPct val="0"/>
                  </a:spcBef>
                  <a:spcAft>
                    <a:spcPct val="35000"/>
                  </a:spcAft>
                  <a:buNone/>
                </a:pPr>
                <a:endParaRPr lang="id-ID" sz="4400" kern="1200"/>
              </a:p>
            </p:txBody>
          </p:sp>
        </p:grpSp>
        <p:sp>
          <p:nvSpPr>
            <p:cNvPr id="5" name="TextBox 4">
              <a:extLst>
                <a:ext uri="{FF2B5EF4-FFF2-40B4-BE49-F238E27FC236}">
                  <a16:creationId xmlns:a16="http://schemas.microsoft.com/office/drawing/2014/main" id="{C06C6EB7-E622-D118-12AB-ED7FF43382F7}"/>
                </a:ext>
              </a:extLst>
            </p:cNvPr>
            <p:cNvSpPr txBox="1"/>
            <p:nvPr/>
          </p:nvSpPr>
          <p:spPr>
            <a:xfrm>
              <a:off x="3657600" y="2743200"/>
              <a:ext cx="5099096" cy="1631216"/>
            </a:xfrm>
            <a:prstGeom prst="rect">
              <a:avLst/>
            </a:prstGeom>
            <a:noFill/>
          </p:spPr>
          <p:txBody>
            <a:bodyPr wrap="square">
              <a:spAutoFit/>
            </a:bodyPr>
            <a:lstStyle/>
            <a:p>
              <a:pPr algn="l"/>
              <a:endParaRPr lang="en-US" sz="2000" b="0" i="0" u="none" strike="noStrike" baseline="0" dirty="0">
                <a:latin typeface="+mn-lt"/>
              </a:endParaRPr>
            </a:p>
            <a:p>
              <a:pPr algn="l"/>
              <a:r>
                <a:rPr lang="en-US" sz="2000" b="0" i="0" u="none" strike="noStrike" baseline="0" dirty="0">
                  <a:latin typeface="+mn-lt"/>
                </a:rPr>
                <a:t>For a circle we could simply follow Euclid and say that a tangent is a line  that intersects the circle once and only once, as in Figure. </a:t>
              </a:r>
            </a:p>
            <a:p>
              <a:pPr algn="l"/>
              <a:endParaRPr lang="en-US" sz="2000" dirty="0">
                <a:latin typeface="+mn-lt"/>
              </a:endParaRPr>
            </a:p>
          </p:txBody>
        </p:sp>
        <p:pic>
          <p:nvPicPr>
            <p:cNvPr id="6" name="Picture 5">
              <a:extLst>
                <a:ext uri="{FF2B5EF4-FFF2-40B4-BE49-F238E27FC236}">
                  <a16:creationId xmlns:a16="http://schemas.microsoft.com/office/drawing/2014/main" id="{FFBC89F9-3CA4-A541-82BA-80A5DB74F285}"/>
                </a:ext>
              </a:extLst>
            </p:cNvPr>
            <p:cNvPicPr>
              <a:picLocks noChangeAspect="1"/>
            </p:cNvPicPr>
            <p:nvPr/>
          </p:nvPicPr>
          <p:blipFill rotWithShape="1">
            <a:blip r:embed="rId2"/>
            <a:srcRect t="642" r="20793" b="53682"/>
            <a:stretch/>
          </p:blipFill>
          <p:spPr>
            <a:xfrm>
              <a:off x="1219200" y="2929103"/>
              <a:ext cx="1729363" cy="1261897"/>
            </a:xfrm>
            <a:prstGeom prst="rect">
              <a:avLst/>
            </a:prstGeom>
          </p:spPr>
        </p:pic>
        <p:sp>
          <p:nvSpPr>
            <p:cNvPr id="7" name="TextBox 6">
              <a:extLst>
                <a:ext uri="{FF2B5EF4-FFF2-40B4-BE49-F238E27FC236}">
                  <a16:creationId xmlns:a16="http://schemas.microsoft.com/office/drawing/2014/main" id="{8DE4B025-E032-8E58-3F87-8F9103872366}"/>
                </a:ext>
              </a:extLst>
            </p:cNvPr>
            <p:cNvSpPr txBox="1"/>
            <p:nvPr/>
          </p:nvSpPr>
          <p:spPr>
            <a:xfrm>
              <a:off x="1143000" y="1600200"/>
              <a:ext cx="7556072" cy="923330"/>
            </a:xfrm>
            <a:prstGeom prst="rect">
              <a:avLst/>
            </a:prstGeom>
            <a:noFill/>
          </p:spPr>
          <p:txBody>
            <a:bodyPr wrap="square">
              <a:spAutoFit/>
            </a:bodyPr>
            <a:lstStyle/>
            <a:p>
              <a:pPr algn="l"/>
              <a:r>
                <a:rPr lang="en-US" sz="1800" b="0" i="0" u="none" strike="noStrike" baseline="0" dirty="0">
                  <a:latin typeface="+mn-lt"/>
                </a:rPr>
                <a:t>The word </a:t>
              </a:r>
              <a:r>
                <a:rPr lang="en-US" sz="1800" b="0" i="1" u="none" strike="noStrike" baseline="0" dirty="0">
                  <a:latin typeface="+mn-lt"/>
                </a:rPr>
                <a:t>tangent </a:t>
              </a:r>
              <a:r>
                <a:rPr lang="en-US" sz="1800" b="0" i="0" u="none" strike="noStrike" baseline="0" dirty="0">
                  <a:latin typeface="+mn-lt"/>
                </a:rPr>
                <a:t>is derived from the Latin word </a:t>
              </a:r>
              <a:r>
                <a:rPr lang="en-US" sz="1800" b="0" i="1" u="none" strike="noStrike" baseline="0" dirty="0" err="1">
                  <a:latin typeface="+mn-lt"/>
                </a:rPr>
                <a:t>tangens</a:t>
              </a:r>
              <a:r>
                <a:rPr lang="en-US" sz="1800" b="0" i="0" u="none" strike="noStrike" baseline="0" dirty="0">
                  <a:latin typeface="+mn-lt"/>
                </a:rPr>
                <a:t>, which means “touching.” A tangent to a curve as a line that touches the curve and follows the same direction as the curve at the point of contact. </a:t>
              </a:r>
            </a:p>
          </p:txBody>
        </p:sp>
        <p:sp>
          <p:nvSpPr>
            <p:cNvPr id="8" name="TextBox 7">
              <a:extLst>
                <a:ext uri="{FF2B5EF4-FFF2-40B4-BE49-F238E27FC236}">
                  <a16:creationId xmlns:a16="http://schemas.microsoft.com/office/drawing/2014/main" id="{1838FC3A-7791-DA69-FAAF-E0100248AA96}"/>
                </a:ext>
              </a:extLst>
            </p:cNvPr>
            <p:cNvSpPr txBox="1"/>
            <p:nvPr/>
          </p:nvSpPr>
          <p:spPr>
            <a:xfrm>
              <a:off x="4572000" y="4787115"/>
              <a:ext cx="4057555" cy="1015663"/>
            </a:xfrm>
            <a:prstGeom prst="rect">
              <a:avLst/>
            </a:prstGeom>
            <a:noFill/>
          </p:spPr>
          <p:txBody>
            <a:bodyPr wrap="square">
              <a:spAutoFit/>
            </a:bodyPr>
            <a:lstStyle/>
            <a:p>
              <a:pPr algn="l"/>
              <a:r>
                <a:rPr lang="en-US" sz="2000" b="0" i="0" u="none" strike="noStrike" baseline="0" dirty="0">
                  <a:latin typeface="+mn-lt"/>
                </a:rPr>
                <a:t>Figure shows a line  that appears to be a tangent to the curve </a:t>
              </a:r>
              <a:r>
                <a:rPr lang="en-US" sz="2000" b="0" i="1" u="none" strike="noStrike" baseline="0" dirty="0">
                  <a:latin typeface="+mn-lt"/>
                </a:rPr>
                <a:t>C </a:t>
              </a:r>
              <a:r>
                <a:rPr lang="en-US" sz="2000" b="0" i="0" u="none" strike="noStrike" baseline="0" dirty="0">
                  <a:latin typeface="+mn-lt"/>
                </a:rPr>
                <a:t>at point </a:t>
              </a:r>
              <a:r>
                <a:rPr lang="en-US" sz="2000" b="0" i="1" u="none" strike="noStrike" baseline="0" dirty="0">
                  <a:latin typeface="+mn-lt"/>
                </a:rPr>
                <a:t>P</a:t>
              </a:r>
              <a:r>
                <a:rPr lang="en-US" sz="2000" b="0" i="0" u="none" strike="noStrike" baseline="0" dirty="0">
                  <a:latin typeface="+mn-lt"/>
                </a:rPr>
                <a:t>, but it intersects </a:t>
              </a:r>
              <a:r>
                <a:rPr lang="en-US" sz="2000" b="0" i="1" u="none" strike="noStrike" baseline="0" dirty="0">
                  <a:latin typeface="+mn-lt"/>
                </a:rPr>
                <a:t>C </a:t>
              </a:r>
              <a:r>
                <a:rPr lang="en-US" sz="2000" b="0" i="0" u="none" strike="noStrike" baseline="0" dirty="0">
                  <a:latin typeface="+mn-lt"/>
                </a:rPr>
                <a:t>twice.</a:t>
              </a:r>
              <a:endParaRPr lang="id-ID" sz="2000" dirty="0">
                <a:latin typeface="+mn-lt"/>
              </a:endParaRPr>
            </a:p>
          </p:txBody>
        </p:sp>
        <p:pic>
          <p:nvPicPr>
            <p:cNvPr id="9" name="Picture 8">
              <a:extLst>
                <a:ext uri="{FF2B5EF4-FFF2-40B4-BE49-F238E27FC236}">
                  <a16:creationId xmlns:a16="http://schemas.microsoft.com/office/drawing/2014/main" id="{BD2B1B69-2BBF-D868-3DE8-49397B0B6F70}"/>
                </a:ext>
              </a:extLst>
            </p:cNvPr>
            <p:cNvPicPr>
              <a:picLocks noChangeAspect="1"/>
            </p:cNvPicPr>
            <p:nvPr/>
          </p:nvPicPr>
          <p:blipFill rotWithShape="1">
            <a:blip r:embed="rId2"/>
            <a:srcRect t="60014" b="4820"/>
            <a:stretch/>
          </p:blipFill>
          <p:spPr>
            <a:xfrm>
              <a:off x="1124045" y="4689144"/>
              <a:ext cx="2748507" cy="1223013"/>
            </a:xfrm>
            <a:prstGeom prst="rect">
              <a:avLst/>
            </a:prstGeom>
          </p:spPr>
        </p:pic>
      </p:grpSp>
    </p:spTree>
    <p:extLst>
      <p:ext uri="{BB962C8B-B14F-4D97-AF65-F5344CB8AC3E}">
        <p14:creationId xmlns:p14="http://schemas.microsoft.com/office/powerpoint/2010/main" val="2203986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180429-349E-B2E0-65C5-2523250971B6}"/>
              </a:ext>
            </a:extLst>
          </p:cNvPr>
          <p:cNvSpPr/>
          <p:nvPr/>
        </p:nvSpPr>
        <p:spPr>
          <a:xfrm>
            <a:off x="1828800" y="2057400"/>
            <a:ext cx="5638799" cy="3352800"/>
          </a:xfrm>
          <a:prstGeom prst="rect">
            <a:avLst/>
          </a:prstGeom>
          <a:noFill/>
        </p:spPr>
        <p:txBody>
          <a:bodyPr wrap="none" lIns="91440" tIns="45720" rIns="91440" bIns="45720">
            <a:prstTxWarp prst="textCurveUp">
              <a:avLst/>
            </a:prstTxWarp>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876784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37ED-974D-EFE5-8CF9-DC41ED821A82}"/>
              </a:ext>
            </a:extLst>
          </p:cNvPr>
          <p:cNvSpPr txBox="1">
            <a:spLocks/>
          </p:cNvSpPr>
          <p:nvPr/>
        </p:nvSpPr>
        <p:spPr bwMode="auto">
          <a:xfrm>
            <a:off x="4572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r"/>
            <a:r>
              <a:rPr lang="en-US" sz="3200" b="1" i="0" u="none" strike="noStrike" baseline="0" dirty="0">
                <a:solidFill>
                  <a:srgbClr val="0070C0"/>
                </a:solidFill>
                <a:latin typeface="+mj-lt"/>
              </a:rPr>
              <a:t>Example 1 (1/2)</a:t>
            </a:r>
            <a:endParaRPr lang="en-US" sz="3200" b="1" dirty="0">
              <a:solidFill>
                <a:srgbClr val="0070C0"/>
              </a:solidFill>
              <a:latin typeface="+mj-lt"/>
            </a:endParaRPr>
          </a:p>
        </p:txBody>
      </p:sp>
      <p:grpSp>
        <p:nvGrpSpPr>
          <p:cNvPr id="3" name="Group 2">
            <a:extLst>
              <a:ext uri="{FF2B5EF4-FFF2-40B4-BE49-F238E27FC236}">
                <a16:creationId xmlns:a16="http://schemas.microsoft.com/office/drawing/2014/main" id="{E1755A79-00D3-A4E3-9701-4842B7829C5F}"/>
              </a:ext>
            </a:extLst>
          </p:cNvPr>
          <p:cNvGrpSpPr/>
          <p:nvPr/>
        </p:nvGrpSpPr>
        <p:grpSpPr>
          <a:xfrm>
            <a:off x="1159616" y="1765299"/>
            <a:ext cx="8838141" cy="4969472"/>
            <a:chOff x="1066800" y="1507528"/>
            <a:chExt cx="8838141" cy="4969472"/>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002BA0-33AB-D33B-1DFB-35340B102A97}"/>
                    </a:ext>
                  </a:extLst>
                </p:cNvPr>
                <p:cNvSpPr txBox="1"/>
                <p:nvPr/>
              </p:nvSpPr>
              <p:spPr>
                <a:xfrm>
                  <a:off x="1066800" y="1517556"/>
                  <a:ext cx="7508631" cy="1454244"/>
                </a:xfrm>
                <a:prstGeom prst="rect">
                  <a:avLst/>
                </a:prstGeom>
                <a:noFill/>
              </p:spPr>
              <p:txBody>
                <a:bodyPr wrap="square">
                  <a:spAutoFit/>
                </a:bodyPr>
                <a:lstStyle/>
                <a:p>
                  <a:r>
                    <a:rPr lang="en-US" sz="2200" dirty="0">
                      <a:latin typeface="+mn-lt"/>
                    </a:rPr>
                    <a:t>Find an equation of the tangent line to </a:t>
                  </a:r>
                </a:p>
                <a:p>
                  <a:r>
                    <a:rPr lang="en-US" sz="2200" dirty="0">
                      <a:latin typeface="+mn-lt"/>
                    </a:rPr>
                    <a:t>the parabola </a:t>
                  </a:r>
                  <a14:m>
                    <m:oMath xmlns:m="http://schemas.openxmlformats.org/officeDocument/2006/math">
                      <m:r>
                        <a:rPr lang="en-US" sz="2200" b="0" i="1" smtClean="0">
                          <a:latin typeface="Cambria Math" panose="02040503050406030204" pitchFamily="18" charset="0"/>
                        </a:rPr>
                        <m:t>𝑦</m:t>
                      </m:r>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oMath>
                  </a14:m>
                  <a:r>
                    <a:rPr lang="en-US" sz="2200" dirty="0">
                      <a:latin typeface="+mn-lt"/>
                    </a:rPr>
                    <a:t> at the </a:t>
                  </a:r>
                  <a:r>
                    <a:rPr lang="id-ID" sz="2200" dirty="0">
                      <a:latin typeface="+mn-lt"/>
                    </a:rPr>
                    <a:t>point </a:t>
                  </a:r>
                  <a:r>
                    <a:rPr lang="id-ID" sz="2200" i="1" dirty="0">
                      <a:latin typeface="+mn-lt"/>
                    </a:rPr>
                    <a:t>P</a:t>
                  </a:r>
                  <a:r>
                    <a:rPr lang="en-US" sz="2200" i="1" dirty="0">
                      <a:latin typeface="+mn-lt"/>
                    </a:rPr>
                    <a:t>(1,1)</a:t>
                  </a:r>
                  <a:r>
                    <a:rPr lang="id-ID" sz="2200" dirty="0">
                      <a:latin typeface="+mn-lt"/>
                    </a:rPr>
                    <a:t>.</a:t>
                  </a:r>
                  <a:endParaRPr lang="en-US" sz="2200" dirty="0">
                    <a:latin typeface="+mn-lt"/>
                  </a:endParaRPr>
                </a:p>
                <a:p>
                  <a:endParaRPr lang="en-US" sz="2200" dirty="0">
                    <a:latin typeface="+mn-lt"/>
                  </a:endParaRPr>
                </a:p>
                <a:p>
                  <a:r>
                    <a:rPr lang="en-US" sz="2200" dirty="0">
                      <a:latin typeface="+mn-lt"/>
                    </a:rPr>
                    <a:t>        </a:t>
                  </a:r>
                </a:p>
              </p:txBody>
            </p:sp>
          </mc:Choice>
          <mc:Fallback xmlns="">
            <p:sp>
              <p:nvSpPr>
                <p:cNvPr id="7" name="TextBox 6">
                  <a:extLst>
                    <a:ext uri="{FF2B5EF4-FFF2-40B4-BE49-F238E27FC236}">
                      <a16:creationId xmlns:a16="http://schemas.microsoft.com/office/drawing/2014/main" id="{4EFFC70C-9EBA-4135-AA4B-46BB913B29D5}"/>
                    </a:ext>
                  </a:extLst>
                </p:cNvPr>
                <p:cNvSpPr txBox="1">
                  <a:spLocks noRot="1" noChangeAspect="1" noMove="1" noResize="1" noEditPoints="1" noAdjustHandles="1" noChangeArrowheads="1" noChangeShapeType="1" noTextEdit="1"/>
                </p:cNvSpPr>
                <p:nvPr/>
              </p:nvSpPr>
              <p:spPr>
                <a:xfrm>
                  <a:off x="1066800" y="1517556"/>
                  <a:ext cx="7508631" cy="1454244"/>
                </a:xfrm>
                <a:prstGeom prst="rect">
                  <a:avLst/>
                </a:prstGeom>
                <a:blipFill>
                  <a:blip r:embed="rId2"/>
                  <a:stretch>
                    <a:fillRect l="-1055" t="-2929"/>
                  </a:stretch>
                </a:blipFill>
              </p:spPr>
              <p:txBody>
                <a:bodyPr/>
                <a:lstStyle/>
                <a:p>
                  <a:r>
                    <a:rPr lang="id-ID">
                      <a:noFill/>
                    </a:rPr>
                    <a:t> </a:t>
                  </a:r>
                </a:p>
              </p:txBody>
            </p:sp>
          </mc:Fallback>
        </mc:AlternateContent>
        <p:pic>
          <p:nvPicPr>
            <p:cNvPr id="5" name="Picture 4">
              <a:extLst>
                <a:ext uri="{FF2B5EF4-FFF2-40B4-BE49-F238E27FC236}">
                  <a16:creationId xmlns:a16="http://schemas.microsoft.com/office/drawing/2014/main" id="{025A596A-1D28-CF71-BEA9-7E36BDE21210}"/>
                </a:ext>
              </a:extLst>
            </p:cNvPr>
            <p:cNvPicPr>
              <a:picLocks noChangeAspect="1"/>
            </p:cNvPicPr>
            <p:nvPr/>
          </p:nvPicPr>
          <p:blipFill rotWithShape="1">
            <a:blip r:embed="rId3"/>
            <a:srcRect l="8811" t="18409" r="69615" b="45424"/>
            <a:stretch/>
          </p:blipFill>
          <p:spPr>
            <a:xfrm>
              <a:off x="6301509" y="3910410"/>
              <a:ext cx="1818692" cy="1714167"/>
            </a:xfrm>
            <a:prstGeom prst="rect">
              <a:avLst/>
            </a:prstGeom>
          </p:spPr>
        </p:pic>
        <p:pic>
          <p:nvPicPr>
            <p:cNvPr id="6" name="Picture 5">
              <a:extLst>
                <a:ext uri="{FF2B5EF4-FFF2-40B4-BE49-F238E27FC236}">
                  <a16:creationId xmlns:a16="http://schemas.microsoft.com/office/drawing/2014/main" id="{450C921C-DA01-3A31-D0CB-6C217C478A4C}"/>
                </a:ext>
              </a:extLst>
            </p:cNvPr>
            <p:cNvPicPr>
              <a:picLocks noChangeAspect="1"/>
            </p:cNvPicPr>
            <p:nvPr/>
          </p:nvPicPr>
          <p:blipFill rotWithShape="1">
            <a:blip r:embed="rId4"/>
            <a:srcRect b="10164"/>
            <a:stretch/>
          </p:blipFill>
          <p:spPr>
            <a:xfrm>
              <a:off x="7054460" y="1507528"/>
              <a:ext cx="2850481" cy="2035771"/>
            </a:xfrm>
            <a:prstGeom prst="rect">
              <a:avLst/>
            </a:prstGeom>
          </p:spPr>
        </p:pic>
        <p:grpSp>
          <p:nvGrpSpPr>
            <p:cNvPr id="7" name="Group 6">
              <a:extLst>
                <a:ext uri="{FF2B5EF4-FFF2-40B4-BE49-F238E27FC236}">
                  <a16:creationId xmlns:a16="http://schemas.microsoft.com/office/drawing/2014/main" id="{36359489-CF37-E25D-903A-C595ACAF85BA}"/>
                </a:ext>
              </a:extLst>
            </p:cNvPr>
            <p:cNvGrpSpPr/>
            <p:nvPr/>
          </p:nvGrpSpPr>
          <p:grpSpPr>
            <a:xfrm>
              <a:off x="1066800" y="2743200"/>
              <a:ext cx="707429" cy="707429"/>
              <a:chOff x="1102895" y="2656681"/>
              <a:chExt cx="707429" cy="707429"/>
            </a:xfrm>
          </p:grpSpPr>
          <p:sp>
            <p:nvSpPr>
              <p:cNvPr id="18" name="Chord 17">
                <a:extLst>
                  <a:ext uri="{FF2B5EF4-FFF2-40B4-BE49-F238E27FC236}">
                    <a16:creationId xmlns:a16="http://schemas.microsoft.com/office/drawing/2014/main" id="{9F838635-54DA-9D64-A42B-82B87E3B31C3}"/>
                  </a:ext>
                </a:extLst>
              </p:cNvPr>
              <p:cNvSpPr/>
              <p:nvPr/>
            </p:nvSpPr>
            <p:spPr>
              <a:xfrm>
                <a:off x="1102895" y="2656681"/>
                <a:ext cx="707429" cy="707429"/>
              </a:xfrm>
              <a:prstGeom prst="chord">
                <a:avLst>
                  <a:gd name="adj1" fmla="val 4800000"/>
                  <a:gd name="adj2" fmla="val 16800000"/>
                </a:avLst>
              </a:prstGeom>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19" name="Partial Circle 18">
                <a:extLst>
                  <a:ext uri="{FF2B5EF4-FFF2-40B4-BE49-F238E27FC236}">
                    <a16:creationId xmlns:a16="http://schemas.microsoft.com/office/drawing/2014/main" id="{4422D3A7-46EC-7461-EB2F-065294FDDFD1}"/>
                  </a:ext>
                </a:extLst>
              </p:cNvPr>
              <p:cNvSpPr/>
              <p:nvPr/>
            </p:nvSpPr>
            <p:spPr>
              <a:xfrm>
                <a:off x="1173638" y="2727424"/>
                <a:ext cx="565943" cy="565943"/>
              </a:xfrm>
              <a:prstGeom prst="pie">
                <a:avLst>
                  <a:gd name="adj1" fmla="val 12600000"/>
                  <a:gd name="adj2" fmla="val 16200000"/>
                </a:avLst>
              </a:prstGeom>
            </p:spPr>
            <p:style>
              <a:lnRef idx="1">
                <a:schemeClr val="accent2">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grpSp>
        <p:grpSp>
          <p:nvGrpSpPr>
            <p:cNvPr id="8" name="Group 7">
              <a:extLst>
                <a:ext uri="{FF2B5EF4-FFF2-40B4-BE49-F238E27FC236}">
                  <a16:creationId xmlns:a16="http://schemas.microsoft.com/office/drawing/2014/main" id="{7643F4B9-097A-E0A6-CDB4-C86DA0657C0E}"/>
                </a:ext>
              </a:extLst>
            </p:cNvPr>
            <p:cNvGrpSpPr/>
            <p:nvPr/>
          </p:nvGrpSpPr>
          <p:grpSpPr>
            <a:xfrm>
              <a:off x="1066800" y="3924352"/>
              <a:ext cx="707429" cy="707429"/>
              <a:chOff x="-439215" y="5196328"/>
              <a:chExt cx="707429" cy="707429"/>
            </a:xfrm>
          </p:grpSpPr>
          <p:sp>
            <p:nvSpPr>
              <p:cNvPr id="16" name="Chord 15">
                <a:extLst>
                  <a:ext uri="{FF2B5EF4-FFF2-40B4-BE49-F238E27FC236}">
                    <a16:creationId xmlns:a16="http://schemas.microsoft.com/office/drawing/2014/main" id="{3DCD1A6B-53D8-2E72-01B0-00B26DB0B7D9}"/>
                  </a:ext>
                </a:extLst>
              </p:cNvPr>
              <p:cNvSpPr/>
              <p:nvPr/>
            </p:nvSpPr>
            <p:spPr>
              <a:xfrm>
                <a:off x="-439215" y="5196328"/>
                <a:ext cx="707429" cy="707429"/>
              </a:xfrm>
              <a:prstGeom prst="chord">
                <a:avLst>
                  <a:gd name="adj1" fmla="val 4800000"/>
                  <a:gd name="adj2" fmla="val 16800000"/>
                </a:avLst>
              </a:prstGeom>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17" name="Partial Circle 16">
                <a:extLst>
                  <a:ext uri="{FF2B5EF4-FFF2-40B4-BE49-F238E27FC236}">
                    <a16:creationId xmlns:a16="http://schemas.microsoft.com/office/drawing/2014/main" id="{F95E7ADA-5602-FF98-4107-AAE71C1A0228}"/>
                  </a:ext>
                </a:extLst>
              </p:cNvPr>
              <p:cNvSpPr/>
              <p:nvPr/>
            </p:nvSpPr>
            <p:spPr>
              <a:xfrm>
                <a:off x="-368472" y="5267071"/>
                <a:ext cx="565943" cy="565943"/>
              </a:xfrm>
              <a:prstGeom prst="pie">
                <a:avLst>
                  <a:gd name="adj1" fmla="val 9000000"/>
                  <a:gd name="adj2" fmla="val 16200000"/>
                </a:avLst>
              </a:prstGeom>
            </p:spPr>
            <p:style>
              <a:lnRef idx="1">
                <a:schemeClr val="accent3">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grpSp>
        <p:pic>
          <p:nvPicPr>
            <p:cNvPr id="9" name="Picture 8">
              <a:extLst>
                <a:ext uri="{FF2B5EF4-FFF2-40B4-BE49-F238E27FC236}">
                  <a16:creationId xmlns:a16="http://schemas.microsoft.com/office/drawing/2014/main" id="{A62D2539-A4A2-CEB3-E299-FD5382385EFC}"/>
                </a:ext>
              </a:extLst>
            </p:cNvPr>
            <p:cNvPicPr>
              <a:picLocks noChangeAspect="1"/>
            </p:cNvPicPr>
            <p:nvPr/>
          </p:nvPicPr>
          <p:blipFill rotWithShape="1">
            <a:blip r:embed="rId3"/>
            <a:srcRect l="8083" t="54765" r="70343" b="9068"/>
            <a:stretch/>
          </p:blipFill>
          <p:spPr>
            <a:xfrm>
              <a:off x="8086249" y="3888396"/>
              <a:ext cx="1818692" cy="1714167"/>
            </a:xfrm>
            <a:prstGeom prst="rect">
              <a:avLst/>
            </a:prstGeom>
          </p:spPr>
        </p:pic>
        <p:grpSp>
          <p:nvGrpSpPr>
            <p:cNvPr id="10" name="Group 9">
              <a:extLst>
                <a:ext uri="{FF2B5EF4-FFF2-40B4-BE49-F238E27FC236}">
                  <a16:creationId xmlns:a16="http://schemas.microsoft.com/office/drawing/2014/main" id="{C9ED7754-D263-B275-EEE7-9B8D03148C08}"/>
                </a:ext>
              </a:extLst>
            </p:cNvPr>
            <p:cNvGrpSpPr/>
            <p:nvPr/>
          </p:nvGrpSpPr>
          <p:grpSpPr>
            <a:xfrm>
              <a:off x="1066800" y="5769571"/>
              <a:ext cx="707429" cy="707429"/>
              <a:chOff x="5884394" y="4257060"/>
              <a:chExt cx="707429" cy="707429"/>
            </a:xfrm>
          </p:grpSpPr>
          <p:sp>
            <p:nvSpPr>
              <p:cNvPr id="14" name="Chord 13">
                <a:extLst>
                  <a:ext uri="{FF2B5EF4-FFF2-40B4-BE49-F238E27FC236}">
                    <a16:creationId xmlns:a16="http://schemas.microsoft.com/office/drawing/2014/main" id="{CA3F1DC9-0171-F88D-141F-087A7C3CD409}"/>
                  </a:ext>
                </a:extLst>
              </p:cNvPr>
              <p:cNvSpPr/>
              <p:nvPr/>
            </p:nvSpPr>
            <p:spPr>
              <a:xfrm>
                <a:off x="5884394" y="4257060"/>
                <a:ext cx="707429" cy="707429"/>
              </a:xfrm>
              <a:prstGeom prst="chord">
                <a:avLst>
                  <a:gd name="adj1" fmla="val 4800000"/>
                  <a:gd name="adj2" fmla="val 16800000"/>
                </a:avLst>
              </a:prstGeom>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15" name="Partial Circle 14">
                <a:extLst>
                  <a:ext uri="{FF2B5EF4-FFF2-40B4-BE49-F238E27FC236}">
                    <a16:creationId xmlns:a16="http://schemas.microsoft.com/office/drawing/2014/main" id="{7225EBF0-BDCA-E3CA-9BE3-D33DEE5D5A19}"/>
                  </a:ext>
                </a:extLst>
              </p:cNvPr>
              <p:cNvSpPr/>
              <p:nvPr/>
            </p:nvSpPr>
            <p:spPr>
              <a:xfrm>
                <a:off x="5955137" y="4327803"/>
                <a:ext cx="565943" cy="565943"/>
              </a:xfrm>
              <a:prstGeom prst="pie">
                <a:avLst>
                  <a:gd name="adj1" fmla="val 5400000"/>
                  <a:gd name="adj2" fmla="val 16200000"/>
                </a:avLst>
              </a:prstGeom>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C02BB38-0654-4812-8387-E72FF2065FA5}"/>
                    </a:ext>
                  </a:extLst>
                </p:cNvPr>
                <p:cNvSpPr txBox="1"/>
                <p:nvPr/>
              </p:nvSpPr>
              <p:spPr>
                <a:xfrm>
                  <a:off x="1600200" y="5747485"/>
                  <a:ext cx="5596004" cy="707886"/>
                </a:xfrm>
                <a:prstGeom prst="rect">
                  <a:avLst/>
                </a:prstGeom>
                <a:noFill/>
              </p:spPr>
              <p:txBody>
                <a:bodyPr wrap="square">
                  <a:spAutoFit/>
                </a:bodyPr>
                <a:lstStyle/>
                <a:p>
                  <a:pPr algn="l"/>
                  <a:r>
                    <a:rPr lang="en-US" sz="2000" b="0" i="0" u="none" strike="noStrike" baseline="0" dirty="0">
                      <a:latin typeface="+mn-lt"/>
                    </a:rPr>
                    <a:t>The </a:t>
                  </a:r>
                  <a:r>
                    <a:rPr lang="id-ID" sz="2000" b="0" i="0" u="none" strike="noStrike" baseline="0" dirty="0">
                      <a:latin typeface="+mn-lt"/>
                    </a:rPr>
                    <a:t>equation</a:t>
                  </a:r>
                  <a:r>
                    <a:rPr lang="en-US" sz="2000" b="0" i="0" u="none" strike="noStrike" baseline="0" dirty="0">
                      <a:latin typeface="+mn-lt"/>
                    </a:rPr>
                    <a:t> of the tangent line through (1,1) as</a:t>
                  </a:r>
                </a:p>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−1=2</m:t>
                        </m:r>
                        <m:r>
                          <a:rPr lang="en-US" sz="2000" b="0" i="1" smtClean="0">
                            <a:latin typeface="Cambria Math" panose="02040503050406030204" pitchFamily="18" charset="0"/>
                          </a:rPr>
                          <m:t>𝑥</m:t>
                        </m:r>
                        <m:r>
                          <a:rPr lang="en-US" sz="2000" b="0" i="1" smtClean="0">
                            <a:latin typeface="Cambria Math" panose="02040503050406030204" pitchFamily="18" charset="0"/>
                          </a:rPr>
                          <m:t>−1</m:t>
                        </m:r>
                      </m:oMath>
                    </m:oMathPara>
                  </a14:m>
                  <a:endParaRPr lang="id-ID" sz="2000" dirty="0">
                    <a:latin typeface="+mn-lt"/>
                  </a:endParaRPr>
                </a:p>
              </p:txBody>
            </p:sp>
          </mc:Choice>
          <mc:Fallback xmlns="">
            <p:sp>
              <p:nvSpPr>
                <p:cNvPr id="38" name="TextBox 37">
                  <a:extLst>
                    <a:ext uri="{FF2B5EF4-FFF2-40B4-BE49-F238E27FC236}">
                      <a16:creationId xmlns:a16="http://schemas.microsoft.com/office/drawing/2014/main" id="{BCF922E2-DA25-41BF-9B5D-C407095BFE15}"/>
                    </a:ext>
                  </a:extLst>
                </p:cNvPr>
                <p:cNvSpPr txBox="1">
                  <a:spLocks noRot="1" noChangeAspect="1" noMove="1" noResize="1" noEditPoints="1" noAdjustHandles="1" noChangeArrowheads="1" noChangeShapeType="1" noTextEdit="1"/>
                </p:cNvSpPr>
                <p:nvPr/>
              </p:nvSpPr>
              <p:spPr>
                <a:xfrm>
                  <a:off x="1600200" y="5747485"/>
                  <a:ext cx="5596004" cy="707886"/>
                </a:xfrm>
                <a:prstGeom prst="rect">
                  <a:avLst/>
                </a:prstGeom>
                <a:blipFill>
                  <a:blip r:embed="rId5"/>
                  <a:stretch>
                    <a:fillRect l="-1200" t="-5172" b="-3448"/>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9786CD-01A4-395D-2798-932DE62FDFA8}"/>
                    </a:ext>
                  </a:extLst>
                </p:cNvPr>
                <p:cNvSpPr txBox="1"/>
                <p:nvPr/>
              </p:nvSpPr>
              <p:spPr>
                <a:xfrm>
                  <a:off x="1644000" y="3819326"/>
                  <a:ext cx="4440464" cy="1325491"/>
                </a:xfrm>
                <a:prstGeom prst="rect">
                  <a:avLst/>
                </a:prstGeom>
                <a:noFill/>
              </p:spPr>
              <p:txBody>
                <a:bodyPr wrap="square">
                  <a:spAutoFit/>
                </a:bodyPr>
                <a:lstStyle/>
                <a:p>
                  <a:r>
                    <a:rPr lang="en-US" sz="2000" dirty="0">
                      <a:latin typeface="+mn-lt"/>
                    </a:rPr>
                    <a:t>T</a:t>
                  </a:r>
                  <a:r>
                    <a:rPr lang="en-US" sz="2000" b="0" i="0" u="none" strike="noStrike" baseline="0" dirty="0">
                      <a:latin typeface="+mn-lt"/>
                    </a:rPr>
                    <a:t>he slope of the tangent line is the </a:t>
                  </a:r>
                  <a:r>
                    <a:rPr lang="en-US" sz="2000" b="0" i="1" u="none" strike="noStrike" baseline="0" dirty="0">
                      <a:latin typeface="+mn-lt"/>
                    </a:rPr>
                    <a:t>limit </a:t>
                  </a:r>
                  <a:r>
                    <a:rPr lang="en-US" sz="2000" b="0" i="0" u="none" strike="noStrike" baseline="0" dirty="0">
                      <a:latin typeface="+mn-lt"/>
                    </a:rPr>
                    <a:t>of the slopes of the secant lines</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𝑥</m:t>
                                </m:r>
                                <m:r>
                                  <a:rPr lang="en-US" sz="2000" b="0" i="1" smtClean="0">
                                    <a:latin typeface="Cambria Math" panose="02040503050406030204" pitchFamily="18" charset="0"/>
                                  </a:rPr>
                                  <m:t>→1</m:t>
                                </m:r>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𝑃𝑄</m:t>
                                </m:r>
                              </m:sub>
                            </m:sSub>
                          </m:e>
                        </m:func>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𝑥</m:t>
                                </m:r>
                                <m:r>
                                  <a:rPr lang="en-US" sz="2000" i="1">
                                    <a:latin typeface="Cambria Math" panose="02040503050406030204" pitchFamily="18" charset="0"/>
                                  </a:rPr>
                                  <m:t>→1</m:t>
                                </m:r>
                              </m:lim>
                            </m:limLow>
                          </m:fName>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r>
                                  <a:rPr lang="en-US" sz="2000" i="1">
                                    <a:latin typeface="Cambria Math" panose="02040503050406030204" pitchFamily="18" charset="0"/>
                                  </a:rPr>
                                  <m:t>−1</m:t>
                                </m:r>
                              </m:num>
                              <m:den>
                                <m:r>
                                  <a:rPr lang="en-US" sz="2000" i="1">
                                    <a:latin typeface="Cambria Math" panose="02040503050406030204" pitchFamily="18" charset="0"/>
                                  </a:rPr>
                                  <m:t>𝑥</m:t>
                                </m:r>
                                <m:r>
                                  <a:rPr lang="en-US" sz="2000" i="1">
                                    <a:latin typeface="Cambria Math" panose="02040503050406030204" pitchFamily="18" charset="0"/>
                                  </a:rPr>
                                  <m:t>−1</m:t>
                                </m:r>
                              </m:den>
                            </m:f>
                          </m:e>
                        </m:func>
                      </m:oMath>
                    </m:oMathPara>
                  </a14:m>
                  <a:endParaRPr lang="id-ID" sz="2000" dirty="0">
                    <a:latin typeface="+mn-lt"/>
                  </a:endParaRPr>
                </a:p>
              </p:txBody>
            </p:sp>
          </mc:Choice>
          <mc:Fallback xmlns="">
            <p:sp>
              <p:nvSpPr>
                <p:cNvPr id="12" name="TextBox 11">
                  <a:extLst>
                    <a:ext uri="{FF2B5EF4-FFF2-40B4-BE49-F238E27FC236}">
                      <a16:creationId xmlns:a16="http://schemas.microsoft.com/office/drawing/2014/main" id="{529786CD-01A4-395D-2798-932DE62FDFA8}"/>
                    </a:ext>
                  </a:extLst>
                </p:cNvPr>
                <p:cNvSpPr txBox="1">
                  <a:spLocks noRot="1" noChangeAspect="1" noMove="1" noResize="1" noEditPoints="1" noAdjustHandles="1" noChangeArrowheads="1" noChangeShapeType="1" noTextEdit="1"/>
                </p:cNvSpPr>
                <p:nvPr/>
              </p:nvSpPr>
              <p:spPr>
                <a:xfrm>
                  <a:off x="1644000" y="3819326"/>
                  <a:ext cx="4440464" cy="1325491"/>
                </a:xfrm>
                <a:prstGeom prst="rect">
                  <a:avLst/>
                </a:prstGeom>
                <a:blipFill>
                  <a:blip r:embed="rId6"/>
                  <a:stretch>
                    <a:fillRect l="-1511" t="-2765"/>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BC115F-24F6-9F1C-B1F8-FE679E52F61F}"/>
                    </a:ext>
                  </a:extLst>
                </p:cNvPr>
                <p:cNvSpPr txBox="1"/>
                <p:nvPr/>
              </p:nvSpPr>
              <p:spPr>
                <a:xfrm>
                  <a:off x="1508747" y="2667000"/>
                  <a:ext cx="5474970" cy="890757"/>
                </a:xfrm>
                <a:prstGeom prst="rect">
                  <a:avLst/>
                </a:prstGeom>
                <a:noFill/>
              </p:spPr>
              <p:txBody>
                <a:bodyPr wrap="square">
                  <a:spAutoFit/>
                </a:bodyPr>
                <a:lstStyle/>
                <a:p>
                  <a:r>
                    <a:rPr lang="en-US" sz="2000" dirty="0">
                      <a:latin typeface="+mn-lt"/>
                    </a:rPr>
                    <a:t>C</a:t>
                  </a:r>
                  <a:r>
                    <a:rPr lang="en-US" sz="2000" b="0" i="0" u="none" strike="noStrike" baseline="0" dirty="0">
                      <a:latin typeface="+mn-lt"/>
                    </a:rPr>
                    <a:t>hoose </a:t>
                  </a:r>
                  <a14:m>
                    <m:oMath xmlns:m="http://schemas.openxmlformats.org/officeDocument/2006/math">
                      <m:r>
                        <a:rPr lang="en-US" sz="2000" b="0" i="1" u="none" strike="noStrike" baseline="0" smtClean="0">
                          <a:latin typeface="Cambria Math" panose="02040503050406030204" pitchFamily="18" charset="0"/>
                        </a:rPr>
                        <m:t>𝑥</m:t>
                      </m:r>
                      <m:r>
                        <a:rPr lang="en-US" sz="2000" b="0" i="1" u="none" strike="noStrike" baseline="0" smtClean="0">
                          <a:latin typeface="Cambria Math" panose="02040503050406030204" pitchFamily="18" charset="0"/>
                        </a:rPr>
                        <m:t>≠1</m:t>
                      </m:r>
                    </m:oMath>
                  </a14:m>
                  <a:r>
                    <a:rPr lang="en-US" sz="2000" b="0" i="0" u="none" strike="noStrike" baseline="0" dirty="0">
                      <a:latin typeface="+mn-lt"/>
                    </a:rPr>
                    <a:t> so that </a:t>
                  </a:r>
                  <a14:m>
                    <m:oMath xmlns:m="http://schemas.openxmlformats.org/officeDocument/2006/math">
                      <m:r>
                        <a:rPr lang="en-US" sz="2000" b="0" i="1" u="none" strike="noStrike" baseline="0" smtClean="0">
                          <a:latin typeface="Cambria Math" panose="02040503050406030204" pitchFamily="18" charset="0"/>
                        </a:rPr>
                        <m:t>𝑄</m:t>
                      </m:r>
                      <m:r>
                        <a:rPr lang="en-US" sz="2000" b="0" i="1" u="none" strike="noStrike" baseline="0" smtClean="0">
                          <a:latin typeface="Cambria Math" panose="02040503050406030204" pitchFamily="18" charset="0"/>
                        </a:rPr>
                        <m:t>≠</m:t>
                      </m:r>
                      <m:r>
                        <a:rPr lang="en-US" sz="2000" b="0" i="1" u="none" strike="noStrike" baseline="0" smtClean="0">
                          <a:latin typeface="Cambria Math" panose="02040503050406030204" pitchFamily="18" charset="0"/>
                        </a:rPr>
                        <m:t>𝑃</m:t>
                      </m:r>
                    </m:oMath>
                  </a14:m>
                  <a:r>
                    <a:rPr lang="en-US" sz="2000" b="0" i="0" u="none" strike="noStrike" baseline="0" dirty="0">
                      <a:latin typeface="+mn-lt"/>
                    </a:rPr>
                    <a:t>. Then</a:t>
                  </a:r>
                  <a:endParaRPr lang="en-US" sz="2000" i="1" dirty="0">
                    <a:latin typeface="+mn-lt"/>
                  </a:endParaRPr>
                </a:p>
                <a:p>
                  <a:r>
                    <a:rPr lang="en-US" sz="2000" b="0" i="1"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𝑃𝑄</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−1</m:t>
                          </m:r>
                        </m:num>
                        <m:den>
                          <m:r>
                            <a:rPr lang="en-US" sz="2000" b="0" i="1" smtClean="0">
                              <a:latin typeface="Cambria Math" panose="02040503050406030204" pitchFamily="18" charset="0"/>
                            </a:rPr>
                            <m:t>𝑥</m:t>
                          </m:r>
                          <m:r>
                            <a:rPr lang="en-US" sz="2000" b="0" i="1" smtClean="0">
                              <a:latin typeface="Cambria Math" panose="02040503050406030204" pitchFamily="18" charset="0"/>
                            </a:rPr>
                            <m:t>−1</m:t>
                          </m:r>
                        </m:den>
                      </m:f>
                    </m:oMath>
                  </a14:m>
                  <a:endParaRPr lang="en-US" sz="2000" dirty="0">
                    <a:latin typeface="+mn-lt"/>
                  </a:endParaRPr>
                </a:p>
              </p:txBody>
            </p:sp>
          </mc:Choice>
          <mc:Fallback xmlns="">
            <p:sp>
              <p:nvSpPr>
                <p:cNvPr id="13" name="TextBox 12">
                  <a:extLst>
                    <a:ext uri="{FF2B5EF4-FFF2-40B4-BE49-F238E27FC236}">
                      <a16:creationId xmlns:a16="http://schemas.microsoft.com/office/drawing/2014/main" id="{D9BC115F-24F6-9F1C-B1F8-FE679E52F61F}"/>
                    </a:ext>
                  </a:extLst>
                </p:cNvPr>
                <p:cNvSpPr txBox="1">
                  <a:spLocks noRot="1" noChangeAspect="1" noMove="1" noResize="1" noEditPoints="1" noAdjustHandles="1" noChangeArrowheads="1" noChangeShapeType="1" noTextEdit="1"/>
                </p:cNvSpPr>
                <p:nvPr/>
              </p:nvSpPr>
              <p:spPr>
                <a:xfrm>
                  <a:off x="1508747" y="2667000"/>
                  <a:ext cx="5474970" cy="890757"/>
                </a:xfrm>
                <a:prstGeom prst="rect">
                  <a:avLst/>
                </a:prstGeom>
                <a:blipFill>
                  <a:blip r:embed="rId7"/>
                  <a:stretch>
                    <a:fillRect l="-1225" t="-4110"/>
                  </a:stretch>
                </a:blipFill>
              </p:spPr>
              <p:txBody>
                <a:bodyPr/>
                <a:lstStyle/>
                <a:p>
                  <a:r>
                    <a:rPr lang="id-ID">
                      <a:noFill/>
                    </a:rPr>
                    <a:t> </a:t>
                  </a:r>
                </a:p>
              </p:txBody>
            </p:sp>
          </mc:Fallback>
        </mc:AlternateContent>
      </p:grpSp>
    </p:spTree>
    <p:extLst>
      <p:ext uri="{BB962C8B-B14F-4D97-AF65-F5344CB8AC3E}">
        <p14:creationId xmlns:p14="http://schemas.microsoft.com/office/powerpoint/2010/main" val="1206140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E0DC2-4F81-9396-5D3E-C14ED4D7BDDE}"/>
              </a:ext>
            </a:extLst>
          </p:cNvPr>
          <p:cNvSpPr>
            <a:spLocks noGrp="1"/>
          </p:cNvSpPr>
          <p:nvPr>
            <p:ph type="title"/>
          </p:nvPr>
        </p:nvSpPr>
        <p:spPr>
          <a:xfrm>
            <a:off x="457200" y="228600"/>
            <a:ext cx="8229600" cy="1143000"/>
          </a:xfrm>
        </p:spPr>
        <p:txBody>
          <a:bodyPr/>
          <a:lstStyle/>
          <a:p>
            <a:pPr algn="r"/>
            <a:r>
              <a:rPr lang="en-US" sz="3000" b="1" dirty="0">
                <a:solidFill>
                  <a:srgbClr val="0070C0"/>
                </a:solidFill>
                <a:latin typeface="Arial" panose="020B0604020202020204" pitchFamily="34" charset="0"/>
                <a:cs typeface="Arial" panose="020B0604020202020204" pitchFamily="34" charset="0"/>
              </a:rPr>
              <a:t>Example 1 (2/2)</a:t>
            </a:r>
            <a:endParaRPr lang="id-ID" sz="3000" b="1" dirty="0">
              <a:solidFill>
                <a:srgbClr val="0070C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60E1E82-6CFE-5F61-DEC6-B43BE81FCF03}"/>
              </a:ext>
            </a:extLst>
          </p:cNvPr>
          <p:cNvPicPr>
            <a:picLocks noChangeAspect="1"/>
          </p:cNvPicPr>
          <p:nvPr/>
        </p:nvPicPr>
        <p:blipFill rotWithShape="1">
          <a:blip r:embed="rId2"/>
          <a:srcRect l="19167" t="32214" r="20833" b="14426"/>
          <a:stretch/>
        </p:blipFill>
        <p:spPr>
          <a:xfrm>
            <a:off x="1490344" y="2575560"/>
            <a:ext cx="8486776" cy="4243388"/>
          </a:xfrm>
          <a:prstGeom prst="rect">
            <a:avLst/>
          </a:prstGeom>
        </p:spPr>
      </p:pic>
      <p:sp>
        <p:nvSpPr>
          <p:cNvPr id="4" name="TextBox 3">
            <a:extLst>
              <a:ext uri="{FF2B5EF4-FFF2-40B4-BE49-F238E27FC236}">
                <a16:creationId xmlns:a16="http://schemas.microsoft.com/office/drawing/2014/main" id="{68B33F1D-7E96-CF74-E2F0-C289FF06B5A4}"/>
              </a:ext>
            </a:extLst>
          </p:cNvPr>
          <p:cNvSpPr txBox="1"/>
          <p:nvPr/>
        </p:nvSpPr>
        <p:spPr>
          <a:xfrm>
            <a:off x="1143000" y="1806119"/>
            <a:ext cx="8834120" cy="769441"/>
          </a:xfrm>
          <a:prstGeom prst="rect">
            <a:avLst/>
          </a:prstGeom>
          <a:noFill/>
        </p:spPr>
        <p:txBody>
          <a:bodyPr wrap="square">
            <a:spAutoFit/>
          </a:bodyPr>
          <a:lstStyle/>
          <a:p>
            <a:pPr algn="l"/>
            <a:r>
              <a:rPr lang="id-ID" sz="2200" b="0" i="0" u="none" strike="noStrike" baseline="0" dirty="0">
                <a:latin typeface="+mn-lt"/>
              </a:rPr>
              <a:t>As </a:t>
            </a:r>
            <a:r>
              <a:rPr lang="id-ID" sz="2200" b="0" i="1" u="none" strike="noStrike" baseline="0" dirty="0">
                <a:latin typeface="+mn-lt"/>
              </a:rPr>
              <a:t>Q </a:t>
            </a:r>
            <a:r>
              <a:rPr lang="id-ID" sz="2200" b="0" i="0" u="none" strike="noStrike" baseline="0" dirty="0">
                <a:latin typeface="+mn-lt"/>
              </a:rPr>
              <a:t>approaches </a:t>
            </a:r>
            <a:r>
              <a:rPr lang="id-ID" sz="2200" b="0" i="1" u="none" strike="noStrike" baseline="0" dirty="0">
                <a:latin typeface="+mn-lt"/>
              </a:rPr>
              <a:t>P</a:t>
            </a:r>
            <a:r>
              <a:rPr lang="en-US" sz="2200" b="0" i="1" u="none" strike="noStrike" baseline="0" dirty="0">
                <a:latin typeface="+mn-lt"/>
              </a:rPr>
              <a:t> </a:t>
            </a:r>
            <a:r>
              <a:rPr lang="en-US" sz="2200" b="0" i="0" u="none" strike="noStrike" baseline="0" dirty="0">
                <a:latin typeface="+mn-lt"/>
              </a:rPr>
              <a:t>along the parabola, the corresponding secant lines rotate about </a:t>
            </a:r>
            <a:r>
              <a:rPr lang="en-US" sz="2200" b="0" i="1" u="none" strike="noStrike" baseline="0" dirty="0">
                <a:latin typeface="+mn-lt"/>
              </a:rPr>
              <a:t>P </a:t>
            </a:r>
            <a:r>
              <a:rPr lang="en-US" sz="2200" b="0" i="0" u="none" strike="noStrike" baseline="0" dirty="0">
                <a:latin typeface="+mn-lt"/>
              </a:rPr>
              <a:t>and approach the tangent </a:t>
            </a:r>
            <a:r>
              <a:rPr lang="id-ID" sz="2200" b="0" i="0" u="none" strike="noStrike" baseline="0" dirty="0">
                <a:latin typeface="+mn-lt"/>
              </a:rPr>
              <a:t>line .</a:t>
            </a:r>
            <a:endParaRPr lang="id-ID" sz="2200" dirty="0">
              <a:latin typeface="+mn-lt"/>
            </a:endParaRPr>
          </a:p>
        </p:txBody>
      </p:sp>
    </p:spTree>
    <p:extLst>
      <p:ext uri="{BB962C8B-B14F-4D97-AF65-F5344CB8AC3E}">
        <p14:creationId xmlns:p14="http://schemas.microsoft.com/office/powerpoint/2010/main" val="234653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8AEAA7-F26D-2EAD-12EE-001E6CDB7488}"/>
                  </a:ext>
                </a:extLst>
              </p:cNvPr>
              <p:cNvSpPr txBox="1"/>
              <p:nvPr/>
            </p:nvSpPr>
            <p:spPr>
              <a:xfrm>
                <a:off x="990600" y="2087880"/>
                <a:ext cx="9271000" cy="4901983"/>
              </a:xfrm>
              <a:prstGeom prst="rect">
                <a:avLst/>
              </a:prstGeom>
              <a:noFill/>
            </p:spPr>
            <p:txBody>
              <a:bodyPr wrap="square">
                <a:spAutoFit/>
              </a:bodyPr>
              <a:lstStyle/>
              <a:p>
                <a:pPr algn="l"/>
                <a:r>
                  <a:rPr lang="en-US" sz="2400" b="0" i="0" u="none" strike="noStrike" baseline="0" dirty="0">
                    <a:latin typeface="+mn-lt"/>
                    <a:cs typeface="Arial" panose="020B0604020202020204" pitchFamily="34" charset="0"/>
                  </a:rPr>
                  <a:t>Galileo discovered that the distance fallen by any freely falling body is proportional to the square of the time it has been falling. (This model for free fall neglects air resistance.) </a:t>
                </a:r>
              </a:p>
              <a:p>
                <a:pPr algn="l"/>
                <a:endParaRPr lang="en-US" sz="2400" dirty="0">
                  <a:latin typeface="+mn-lt"/>
                  <a:cs typeface="Arial" panose="020B0604020202020204" pitchFamily="34" charset="0"/>
                </a:endParaRPr>
              </a:p>
              <a:p>
                <a:pPr algn="l"/>
                <a:r>
                  <a:rPr lang="en-US" sz="2400" b="0" i="0" u="none" strike="noStrike" baseline="0" dirty="0">
                    <a:latin typeface="+mn-lt"/>
                    <a:cs typeface="Arial" panose="020B0604020202020204" pitchFamily="34" charset="0"/>
                  </a:rPr>
                  <a:t>If the distance fallen after </a:t>
                </a:r>
                <a:r>
                  <a:rPr lang="en-US" sz="2400" b="0" i="1" u="none" strike="noStrike" baseline="0" dirty="0">
                    <a:latin typeface="+mn-lt"/>
                    <a:cs typeface="Arial" panose="020B0604020202020204" pitchFamily="34" charset="0"/>
                  </a:rPr>
                  <a:t>t </a:t>
                </a:r>
                <a:r>
                  <a:rPr lang="en-US" sz="2400" b="0" i="0" u="none" strike="noStrike" baseline="0" dirty="0">
                    <a:latin typeface="+mn-lt"/>
                    <a:cs typeface="Arial" panose="020B0604020202020204" pitchFamily="34" charset="0"/>
                  </a:rPr>
                  <a:t>seconds is </a:t>
                </a:r>
                <a:r>
                  <a:rPr lang="en-US" sz="2400" dirty="0">
                    <a:latin typeface="+mn-lt"/>
                    <a:cs typeface="Arial" panose="020B0604020202020204" pitchFamily="34" charset="0"/>
                  </a:rPr>
                  <a:t>d</a:t>
                </a:r>
                <a:r>
                  <a:rPr lang="en-US" sz="2400" b="0" i="0" u="none" strike="noStrike" baseline="0" dirty="0">
                    <a:latin typeface="+mn-lt"/>
                    <a:cs typeface="Arial" panose="020B0604020202020204" pitchFamily="34" charset="0"/>
                  </a:rPr>
                  <a:t>enoted by </a:t>
                </a:r>
                <a:r>
                  <a:rPr lang="en-US" sz="2400" b="0" i="1" u="none" strike="noStrike" baseline="0" dirty="0">
                    <a:latin typeface="+mn-lt"/>
                    <a:cs typeface="Arial" panose="020B0604020202020204" pitchFamily="34" charset="0"/>
                  </a:rPr>
                  <a:t>s</a:t>
                </a:r>
                <a:r>
                  <a:rPr lang="en-US" sz="2400" b="0" i="0" u="none" strike="noStrike" baseline="0" dirty="0">
                    <a:latin typeface="+mn-lt"/>
                    <a:cs typeface="Arial" panose="020B0604020202020204" pitchFamily="34" charset="0"/>
                  </a:rPr>
                  <a:t>(t) </a:t>
                </a:r>
              </a:p>
              <a:p>
                <a:pPr algn="l"/>
                <a:r>
                  <a:rPr lang="en-US" sz="2400" b="0" i="0" u="none" strike="noStrike" baseline="0" dirty="0">
                    <a:latin typeface="+mn-lt"/>
                    <a:cs typeface="Arial" panose="020B0604020202020204" pitchFamily="34" charset="0"/>
                  </a:rPr>
                  <a:t>and measured in meters, then (at the earth’s surface) </a:t>
                </a:r>
              </a:p>
              <a:p>
                <a:pPr algn="l"/>
                <a:r>
                  <a:rPr lang="en-US" sz="2400" b="0" i="0" u="none" strike="noStrike" baseline="0" dirty="0">
                    <a:latin typeface="+mn-lt"/>
                    <a:cs typeface="Arial" panose="020B0604020202020204" pitchFamily="34" charset="0"/>
                  </a:rPr>
                  <a:t>Galileo’s observation is </a:t>
                </a:r>
                <a:r>
                  <a:rPr lang="id-ID" sz="2400" b="0" i="0" u="none" strike="noStrike" baseline="0" dirty="0">
                    <a:latin typeface="+mn-lt"/>
                    <a:cs typeface="Arial" panose="020B0604020202020204" pitchFamily="34" charset="0"/>
                  </a:rPr>
                  <a:t>expressed by the equation</a:t>
                </a:r>
                <a:endParaRPr lang="en-US" sz="2400" b="0" i="0" u="none" strike="noStrike" baseline="0" dirty="0">
                  <a:latin typeface="+mn-lt"/>
                  <a:cs typeface="Arial" panose="020B0604020202020204" pitchFamily="34" charset="0"/>
                </a:endParaRPr>
              </a:p>
              <a:p>
                <a:pPr algn="l"/>
                <a:r>
                  <a:rPr lang="en-US" sz="2400" b="0" dirty="0">
                    <a:latin typeface="+mn-lt"/>
                    <a:cs typeface="Arial" panose="020B0604020202020204" pitchFamily="34" charset="0"/>
                  </a:rPr>
                  <a:t>		</a:t>
                </a:r>
                <a14:m>
                  <m:oMath xmlns:m="http://schemas.openxmlformats.org/officeDocument/2006/math">
                    <m:r>
                      <a:rPr lang="en-US" sz="2400" b="0" i="1" smtClean="0">
                        <a:latin typeface="Cambria Math" panose="02040503050406030204" pitchFamily="18" charset="0"/>
                      </a:rPr>
                      <m:t>𝑠</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=4.9</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2</m:t>
                        </m:r>
                      </m:sup>
                    </m:sSup>
                  </m:oMath>
                </a14:m>
                <a:endParaRPr lang="en-US" sz="2400" dirty="0">
                  <a:latin typeface="+mn-lt"/>
                  <a:cs typeface="Arial" panose="020B0604020202020204" pitchFamily="34" charset="0"/>
                </a:endParaRPr>
              </a:p>
              <a:p>
                <a:pPr algn="l"/>
                <a:endParaRPr lang="en-US" sz="2400" dirty="0">
                  <a:latin typeface="+mn-lt"/>
                  <a:cs typeface="Arial" panose="020B0604020202020204" pitchFamily="34" charset="0"/>
                </a:endParaRPr>
              </a:p>
              <a:p>
                <a:pPr algn="l"/>
                <a:r>
                  <a:rPr lang="en-US" sz="2400" b="0" i="0" u="none" strike="noStrike" baseline="0" dirty="0">
                    <a:latin typeface="+mn-lt"/>
                    <a:cs typeface="Arial" panose="020B0604020202020204" pitchFamily="34" charset="0"/>
                  </a:rPr>
                  <a:t>Suppose that a ball is dropped from the upper </a:t>
                </a:r>
              </a:p>
              <a:p>
                <a:pPr algn="l"/>
                <a:r>
                  <a:rPr lang="en-US" sz="2400" b="0" i="0" u="none" strike="noStrike" baseline="0" dirty="0">
                    <a:latin typeface="+mn-lt"/>
                    <a:cs typeface="Arial" panose="020B0604020202020204" pitchFamily="34" charset="0"/>
                  </a:rPr>
                  <a:t>observation deck of the CN Tower in Toronto, 450 m </a:t>
                </a:r>
              </a:p>
              <a:p>
                <a:pPr algn="l"/>
                <a:r>
                  <a:rPr lang="en-US" sz="2400" b="0" i="0" u="none" strike="noStrike" baseline="0" dirty="0">
                    <a:latin typeface="+mn-lt"/>
                    <a:cs typeface="Arial" panose="020B0604020202020204" pitchFamily="34" charset="0"/>
                  </a:rPr>
                  <a:t>above the ground. Find the velocity of the ball after </a:t>
                </a:r>
              </a:p>
              <a:p>
                <a:pPr algn="l"/>
                <a:r>
                  <a:rPr lang="id-ID" sz="2400" b="0" i="0" u="none" strike="noStrike" baseline="0" dirty="0">
                    <a:latin typeface="+mn-lt"/>
                    <a:cs typeface="Arial" panose="020B0604020202020204" pitchFamily="34" charset="0"/>
                  </a:rPr>
                  <a:t>5 seconds.</a:t>
                </a:r>
                <a:endParaRPr lang="id-ID" sz="2400" dirty="0">
                  <a:latin typeface="+mn-lt"/>
                  <a:cs typeface="Arial" panose="020B0604020202020204" pitchFamily="34" charset="0"/>
                </a:endParaRPr>
              </a:p>
            </p:txBody>
          </p:sp>
        </mc:Choice>
        <mc:Fallback xmlns="">
          <p:sp>
            <p:nvSpPr>
              <p:cNvPr id="4" name="TextBox 3">
                <a:extLst>
                  <a:ext uri="{FF2B5EF4-FFF2-40B4-BE49-F238E27FC236}">
                    <a16:creationId xmlns:a16="http://schemas.microsoft.com/office/drawing/2014/main" id="{328AEAA7-F26D-2EAD-12EE-001E6CDB7488}"/>
                  </a:ext>
                </a:extLst>
              </p:cNvPr>
              <p:cNvSpPr txBox="1">
                <a:spLocks noRot="1" noChangeAspect="1" noMove="1" noResize="1" noEditPoints="1" noAdjustHandles="1" noChangeArrowheads="1" noChangeShapeType="1" noTextEdit="1"/>
              </p:cNvSpPr>
              <p:nvPr/>
            </p:nvSpPr>
            <p:spPr>
              <a:xfrm>
                <a:off x="990600" y="2087880"/>
                <a:ext cx="9271000" cy="4901983"/>
              </a:xfrm>
              <a:prstGeom prst="rect">
                <a:avLst/>
              </a:prstGeom>
              <a:blipFill>
                <a:blip r:embed="rId2"/>
                <a:stretch>
                  <a:fillRect l="-1053" t="-995" r="-461" b="-1741"/>
                </a:stretch>
              </a:blipFill>
            </p:spPr>
            <p:txBody>
              <a:bodyPr/>
              <a:lstStyle/>
              <a:p>
                <a:r>
                  <a:rPr lang="id-ID">
                    <a:noFill/>
                  </a:rPr>
                  <a:t> </a:t>
                </a:r>
              </a:p>
            </p:txBody>
          </p:sp>
        </mc:Fallback>
      </mc:AlternateContent>
      <p:sp>
        <p:nvSpPr>
          <p:cNvPr id="5" name="Title 1">
            <a:extLst>
              <a:ext uri="{FF2B5EF4-FFF2-40B4-BE49-F238E27FC236}">
                <a16:creationId xmlns:a16="http://schemas.microsoft.com/office/drawing/2014/main" id="{4C4BD2C1-37BE-668A-69AA-2B20EC6BC45F}"/>
              </a:ext>
            </a:extLst>
          </p:cNvPr>
          <p:cNvSpPr>
            <a:spLocks noGrp="1"/>
          </p:cNvSpPr>
          <p:nvPr>
            <p:ph type="title"/>
          </p:nvPr>
        </p:nvSpPr>
        <p:spPr>
          <a:xfrm>
            <a:off x="457200" y="228600"/>
            <a:ext cx="8229600" cy="1143000"/>
          </a:xfrm>
        </p:spPr>
        <p:txBody>
          <a:bodyPr/>
          <a:lstStyle/>
          <a:p>
            <a:pPr algn="r"/>
            <a:r>
              <a:rPr lang="en-US" sz="3200" b="1" i="0" u="none" strike="noStrike" baseline="0" dirty="0">
                <a:solidFill>
                  <a:srgbClr val="0079B8"/>
                </a:solidFill>
                <a:latin typeface="+mj-lt"/>
                <a:cs typeface="Arial" panose="020B0604020202020204" pitchFamily="34" charset="0"/>
              </a:rPr>
              <a:t>Example 2: </a:t>
            </a:r>
            <a:br>
              <a:rPr lang="en-US" sz="3200" b="1" i="0" u="none" strike="noStrike" baseline="0" dirty="0">
                <a:solidFill>
                  <a:srgbClr val="0079B8"/>
                </a:solidFill>
                <a:latin typeface="+mj-lt"/>
                <a:cs typeface="Arial" panose="020B0604020202020204" pitchFamily="34" charset="0"/>
              </a:rPr>
            </a:br>
            <a:r>
              <a:rPr lang="id-ID" sz="3200" b="1" i="0" u="none" strike="noStrike" baseline="0" dirty="0">
                <a:solidFill>
                  <a:srgbClr val="0079B8"/>
                </a:solidFill>
                <a:latin typeface="+mj-lt"/>
                <a:cs typeface="Arial" panose="020B0604020202020204" pitchFamily="34" charset="0"/>
              </a:rPr>
              <a:t>The Velocity Problem</a:t>
            </a:r>
            <a:r>
              <a:rPr lang="en-US" sz="3200" b="1" i="0" u="none" strike="noStrike" baseline="0" dirty="0">
                <a:solidFill>
                  <a:srgbClr val="0079B8"/>
                </a:solidFill>
                <a:latin typeface="+mj-lt"/>
                <a:cs typeface="Arial" panose="020B0604020202020204" pitchFamily="34" charset="0"/>
              </a:rPr>
              <a:t> (1/2)</a:t>
            </a:r>
            <a:endParaRPr lang="id-ID" sz="3200" b="1" dirty="0">
              <a:solidFill>
                <a:srgbClr val="0079B8"/>
              </a:solidFill>
              <a:latin typeface="+mj-lt"/>
              <a:cs typeface="Arial" panose="020B0604020202020204" pitchFamily="34" charset="0"/>
            </a:endParaRPr>
          </a:p>
        </p:txBody>
      </p:sp>
      <p:pic>
        <p:nvPicPr>
          <p:cNvPr id="6" name="Picture 5">
            <a:extLst>
              <a:ext uri="{FF2B5EF4-FFF2-40B4-BE49-F238E27FC236}">
                <a16:creationId xmlns:a16="http://schemas.microsoft.com/office/drawing/2014/main" id="{669892C6-0AE5-9206-3549-3CB1C6A213C2}"/>
              </a:ext>
            </a:extLst>
          </p:cNvPr>
          <p:cNvPicPr>
            <a:picLocks noChangeAspect="1"/>
          </p:cNvPicPr>
          <p:nvPr/>
        </p:nvPicPr>
        <p:blipFill>
          <a:blip r:embed="rId3"/>
          <a:stretch>
            <a:fillRect/>
          </a:stretch>
        </p:blipFill>
        <p:spPr>
          <a:xfrm>
            <a:off x="7877629" y="3540760"/>
            <a:ext cx="2383971" cy="3479575"/>
          </a:xfrm>
          <a:prstGeom prst="rect">
            <a:avLst/>
          </a:prstGeom>
        </p:spPr>
      </p:pic>
    </p:spTree>
    <p:extLst>
      <p:ext uri="{BB962C8B-B14F-4D97-AF65-F5344CB8AC3E}">
        <p14:creationId xmlns:p14="http://schemas.microsoft.com/office/powerpoint/2010/main" val="406457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E1926-6A6E-04C6-6A2B-12C54E700C07}"/>
              </a:ext>
            </a:extLst>
          </p:cNvPr>
          <p:cNvSpPr txBox="1">
            <a:spLocks/>
          </p:cNvSpPr>
          <p:nvPr/>
        </p:nvSpPr>
        <p:spPr bwMode="auto">
          <a:xfrm>
            <a:off x="4572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000" b="1" kern="1200">
                <a:solidFill>
                  <a:srgbClr val="0079B8"/>
                </a:solidFill>
                <a:latin typeface="Open Sans"/>
                <a:ea typeface="+mj-ea"/>
                <a:cs typeface="+mj-cs"/>
              </a:defRPr>
            </a:lvl1pPr>
            <a:lvl2pPr algn="ctr" rtl="0" eaLnBrk="1" fontAlgn="base" hangingPunct="1">
              <a:spcBef>
                <a:spcPct val="0"/>
              </a:spcBef>
              <a:spcAft>
                <a:spcPct val="0"/>
              </a:spcAft>
              <a:defRPr sz="3000" b="1">
                <a:solidFill>
                  <a:srgbClr val="0079B8"/>
                </a:solidFill>
                <a:latin typeface="Open Sans" pitchFamily="-84" charset="0"/>
              </a:defRPr>
            </a:lvl2pPr>
            <a:lvl3pPr algn="ctr" rtl="0" eaLnBrk="1" fontAlgn="base" hangingPunct="1">
              <a:spcBef>
                <a:spcPct val="0"/>
              </a:spcBef>
              <a:spcAft>
                <a:spcPct val="0"/>
              </a:spcAft>
              <a:defRPr sz="3000" b="1">
                <a:solidFill>
                  <a:srgbClr val="0079B8"/>
                </a:solidFill>
                <a:latin typeface="Open Sans" pitchFamily="-84" charset="0"/>
              </a:defRPr>
            </a:lvl3pPr>
            <a:lvl4pPr algn="ctr" rtl="0" eaLnBrk="1" fontAlgn="base" hangingPunct="1">
              <a:spcBef>
                <a:spcPct val="0"/>
              </a:spcBef>
              <a:spcAft>
                <a:spcPct val="0"/>
              </a:spcAft>
              <a:defRPr sz="3000" b="1">
                <a:solidFill>
                  <a:srgbClr val="0079B8"/>
                </a:solidFill>
                <a:latin typeface="Open Sans" pitchFamily="-84" charset="0"/>
              </a:defRPr>
            </a:lvl4pPr>
            <a:lvl5pPr algn="ctr" rtl="0" eaLnBrk="1" fontAlgn="base" hangingPunct="1">
              <a:spcBef>
                <a:spcPct val="0"/>
              </a:spcBef>
              <a:spcAft>
                <a:spcPct val="0"/>
              </a:spcAft>
              <a:defRPr sz="3000" b="1">
                <a:solidFill>
                  <a:srgbClr val="0079B8"/>
                </a:solidFill>
                <a:latin typeface="Open Sans" pitchFamily="-84" charset="0"/>
              </a:defRPr>
            </a:lvl5pPr>
            <a:lvl6pPr marL="457200" algn="ctr" rtl="0" eaLnBrk="1" fontAlgn="base" hangingPunct="1">
              <a:spcBef>
                <a:spcPct val="0"/>
              </a:spcBef>
              <a:spcAft>
                <a:spcPct val="0"/>
              </a:spcAft>
              <a:defRPr sz="3000" b="1">
                <a:solidFill>
                  <a:srgbClr val="0079B8"/>
                </a:solidFill>
                <a:latin typeface="Open Sans" pitchFamily="-84" charset="0"/>
              </a:defRPr>
            </a:lvl6pPr>
            <a:lvl7pPr marL="914400" algn="ctr" rtl="0" eaLnBrk="1" fontAlgn="base" hangingPunct="1">
              <a:spcBef>
                <a:spcPct val="0"/>
              </a:spcBef>
              <a:spcAft>
                <a:spcPct val="0"/>
              </a:spcAft>
              <a:defRPr sz="3000" b="1">
                <a:solidFill>
                  <a:srgbClr val="0079B8"/>
                </a:solidFill>
                <a:latin typeface="Open Sans" pitchFamily="-84" charset="0"/>
              </a:defRPr>
            </a:lvl7pPr>
            <a:lvl8pPr marL="1371600" algn="ctr" rtl="0" eaLnBrk="1" fontAlgn="base" hangingPunct="1">
              <a:spcBef>
                <a:spcPct val="0"/>
              </a:spcBef>
              <a:spcAft>
                <a:spcPct val="0"/>
              </a:spcAft>
              <a:defRPr sz="3000" b="1">
                <a:solidFill>
                  <a:srgbClr val="0079B8"/>
                </a:solidFill>
                <a:latin typeface="Open Sans" pitchFamily="-84" charset="0"/>
              </a:defRPr>
            </a:lvl8pPr>
            <a:lvl9pPr marL="1828800" algn="ctr" rtl="0" eaLnBrk="1" fontAlgn="base" hangingPunct="1">
              <a:spcBef>
                <a:spcPct val="0"/>
              </a:spcBef>
              <a:spcAft>
                <a:spcPct val="0"/>
              </a:spcAft>
              <a:defRPr sz="3000" b="1">
                <a:solidFill>
                  <a:srgbClr val="0079B8"/>
                </a:solidFill>
                <a:latin typeface="Open Sans" pitchFamily="-84" charset="0"/>
              </a:defRPr>
            </a:lvl9pPr>
          </a:lstStyle>
          <a:p>
            <a:pPr algn="r"/>
            <a:r>
              <a:rPr lang="en-US" sz="3200" dirty="0">
                <a:latin typeface="+mn-lt"/>
              </a:rPr>
              <a:t>Example 2: </a:t>
            </a:r>
            <a:br>
              <a:rPr lang="en-US" sz="3200" dirty="0">
                <a:latin typeface="+mn-lt"/>
              </a:rPr>
            </a:br>
            <a:r>
              <a:rPr lang="id-ID" sz="3200" dirty="0">
                <a:latin typeface="+mn-lt"/>
              </a:rPr>
              <a:t>The Velocity Problem</a:t>
            </a:r>
            <a:r>
              <a:rPr lang="en-US" sz="3200" dirty="0">
                <a:latin typeface="+mn-lt"/>
              </a:rPr>
              <a:t> (1/2)</a:t>
            </a:r>
            <a:endParaRPr lang="id-ID" sz="3200" dirty="0">
              <a:solidFill>
                <a:srgbClr val="0070C0"/>
              </a:solidFill>
              <a:latin typeface="+mn-lt"/>
              <a:cs typeface="Arial" pitchFamily="34" charset="0"/>
            </a:endParaRPr>
          </a:p>
        </p:txBody>
      </p:sp>
      <p:grpSp>
        <p:nvGrpSpPr>
          <p:cNvPr id="3" name="Group 2">
            <a:extLst>
              <a:ext uri="{FF2B5EF4-FFF2-40B4-BE49-F238E27FC236}">
                <a16:creationId xmlns:a16="http://schemas.microsoft.com/office/drawing/2014/main" id="{08F9610E-50B5-DD60-2D03-054A34166840}"/>
              </a:ext>
            </a:extLst>
          </p:cNvPr>
          <p:cNvGrpSpPr/>
          <p:nvPr/>
        </p:nvGrpSpPr>
        <p:grpSpPr>
          <a:xfrm>
            <a:off x="1158501" y="2113853"/>
            <a:ext cx="8782803" cy="4544638"/>
            <a:chOff x="1158501" y="1666813"/>
            <a:chExt cx="8782803" cy="4544638"/>
          </a:xfrm>
        </p:grpSpPr>
        <p:pic>
          <p:nvPicPr>
            <p:cNvPr id="4" name="Picture 3">
              <a:extLst>
                <a:ext uri="{FF2B5EF4-FFF2-40B4-BE49-F238E27FC236}">
                  <a16:creationId xmlns:a16="http://schemas.microsoft.com/office/drawing/2014/main" id="{367A4E7C-4CA4-09C3-C4D7-7E7E52056128}"/>
                </a:ext>
              </a:extLst>
            </p:cNvPr>
            <p:cNvPicPr>
              <a:picLocks noChangeAspect="1"/>
            </p:cNvPicPr>
            <p:nvPr/>
          </p:nvPicPr>
          <p:blipFill>
            <a:blip r:embed="rId2"/>
            <a:stretch>
              <a:fillRect/>
            </a:stretch>
          </p:blipFill>
          <p:spPr>
            <a:xfrm>
              <a:off x="1718433" y="2819400"/>
              <a:ext cx="4529967" cy="189658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DD275D-7B96-4469-BEBC-7CEEDA889659}"/>
                    </a:ext>
                  </a:extLst>
                </p:cNvPr>
                <p:cNvSpPr txBox="1"/>
                <p:nvPr/>
              </p:nvSpPr>
              <p:spPr>
                <a:xfrm>
                  <a:off x="1711705" y="1666813"/>
                  <a:ext cx="8229599" cy="1457387"/>
                </a:xfrm>
                <a:prstGeom prst="rect">
                  <a:avLst/>
                </a:prstGeom>
                <a:noFill/>
              </p:spPr>
              <p:txBody>
                <a:bodyPr wrap="square">
                  <a:spAutoFit/>
                </a:bodyPr>
                <a:lstStyle/>
                <a:p>
                  <a:pPr algn="l"/>
                  <a:r>
                    <a:rPr lang="en-US" sz="2200" b="0" i="0" u="none" strike="noStrike" baseline="0" dirty="0">
                      <a:latin typeface="+mn-lt"/>
                    </a:rPr>
                    <a:t>Average velocity from t = 5 to t = 5.1:</a:t>
                  </a:r>
                </a:p>
                <a:p>
                  <a:pPr algn="l"/>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𝑠</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5.1</m:t>
                                </m:r>
                              </m:e>
                            </m:d>
                            <m:r>
                              <a:rPr lang="en-US" sz="2200" b="0" i="1" smtClean="0">
                                <a:latin typeface="Cambria Math" panose="02040503050406030204" pitchFamily="18" charset="0"/>
                              </a:rPr>
                              <m:t>−</m:t>
                            </m:r>
                            <m:r>
                              <a:rPr lang="en-US" sz="2200" b="0" i="1" smtClean="0">
                                <a:latin typeface="Cambria Math" panose="02040503050406030204" pitchFamily="18" charset="0"/>
                              </a:rPr>
                              <m:t>𝑠</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5</m:t>
                                </m:r>
                              </m:e>
                            </m:d>
                          </m:num>
                          <m:den>
                            <m:r>
                              <a:rPr lang="en-US" sz="2200" b="0" i="1" smtClean="0">
                                <a:latin typeface="Cambria Math" panose="02040503050406030204" pitchFamily="18" charset="0"/>
                              </a:rPr>
                              <m:t>0.1</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4.9</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5.1</m:t>
                                    </m:r>
                                  </m:e>
                                </m:d>
                              </m:e>
                              <m:sup>
                                <m:r>
                                  <a:rPr lang="en-US" sz="2200" b="0" i="1" smtClean="0">
                                    <a:latin typeface="Cambria Math" panose="02040503050406030204" pitchFamily="18" charset="0"/>
                                  </a:rPr>
                                  <m:t>2</m:t>
                                </m:r>
                              </m:sup>
                            </m:sSup>
                            <m:r>
                              <a:rPr lang="en-US" sz="2200" b="0" i="1" smtClean="0">
                                <a:latin typeface="Cambria Math" panose="02040503050406030204" pitchFamily="18" charset="0"/>
                              </a:rPr>
                              <m:t>−4.9</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5</m:t>
                                    </m:r>
                                  </m:e>
                                </m:d>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0.1</m:t>
                            </m:r>
                          </m:den>
                        </m:f>
                        <m:r>
                          <a:rPr lang="en-US" sz="2200" b="0" i="1" smtClean="0">
                            <a:latin typeface="Cambria Math" panose="02040503050406030204" pitchFamily="18" charset="0"/>
                          </a:rPr>
                          <m:t>=49.9 </m:t>
                        </m:r>
                        <m:r>
                          <a:rPr lang="en-US" sz="2200" b="0" i="1" smtClean="0">
                            <a:latin typeface="Cambria Math" panose="02040503050406030204" pitchFamily="18" charset="0"/>
                          </a:rPr>
                          <m:t>𝑚</m:t>
                        </m:r>
                        <m:r>
                          <a:rPr lang="en-US" sz="2200" b="0" i="1" smtClean="0">
                            <a:latin typeface="Cambria Math" panose="02040503050406030204" pitchFamily="18" charset="0"/>
                          </a:rPr>
                          <m:t>/</m:t>
                        </m:r>
                        <m:r>
                          <a:rPr lang="en-US" sz="2200" b="0" i="1" smtClean="0">
                            <a:latin typeface="Cambria Math" panose="02040503050406030204" pitchFamily="18" charset="0"/>
                          </a:rPr>
                          <m:t>𝑠</m:t>
                        </m:r>
                      </m:oMath>
                    </m:oMathPara>
                  </a14:m>
                  <a:endParaRPr lang="en-US" sz="2200" b="0" dirty="0">
                    <a:latin typeface="+mn-lt"/>
                  </a:endParaRPr>
                </a:p>
                <a:p>
                  <a:pPr algn="l"/>
                  <a:endParaRPr lang="id-ID" sz="2200" dirty="0">
                    <a:latin typeface="+mn-lt"/>
                  </a:endParaRPr>
                </a:p>
              </p:txBody>
            </p:sp>
          </mc:Choice>
          <mc:Fallback xmlns="">
            <p:sp>
              <p:nvSpPr>
                <p:cNvPr id="5" name="TextBox 4">
                  <a:extLst>
                    <a:ext uri="{FF2B5EF4-FFF2-40B4-BE49-F238E27FC236}">
                      <a16:creationId xmlns:a16="http://schemas.microsoft.com/office/drawing/2014/main" id="{FBDD275D-7B96-4469-BEBC-7CEEDA889659}"/>
                    </a:ext>
                  </a:extLst>
                </p:cNvPr>
                <p:cNvSpPr txBox="1">
                  <a:spLocks noRot="1" noChangeAspect="1" noMove="1" noResize="1" noEditPoints="1" noAdjustHandles="1" noChangeArrowheads="1" noChangeShapeType="1" noTextEdit="1"/>
                </p:cNvSpPr>
                <p:nvPr/>
              </p:nvSpPr>
              <p:spPr>
                <a:xfrm>
                  <a:off x="1711705" y="1666813"/>
                  <a:ext cx="8229599" cy="1457387"/>
                </a:xfrm>
                <a:prstGeom prst="rect">
                  <a:avLst/>
                </a:prstGeom>
                <a:blipFill>
                  <a:blip r:embed="rId3"/>
                  <a:stretch>
                    <a:fillRect l="-963" t="-2929"/>
                  </a:stretch>
                </a:blipFill>
              </p:spPr>
              <p:txBody>
                <a:bodyPr/>
                <a:lstStyle/>
                <a:p>
                  <a:r>
                    <a:rPr lang="id-ID">
                      <a:noFill/>
                    </a:rPr>
                    <a:t> </a:t>
                  </a:r>
                </a:p>
              </p:txBody>
            </p:sp>
          </mc:Fallback>
        </mc:AlternateContent>
        <p:sp>
          <p:nvSpPr>
            <p:cNvPr id="6" name="Chord 5">
              <a:extLst>
                <a:ext uri="{FF2B5EF4-FFF2-40B4-BE49-F238E27FC236}">
                  <a16:creationId xmlns:a16="http://schemas.microsoft.com/office/drawing/2014/main" id="{B70A5E39-60F3-DF38-D287-100EC8CAEB84}"/>
                </a:ext>
              </a:extLst>
            </p:cNvPr>
            <p:cNvSpPr/>
            <p:nvPr/>
          </p:nvSpPr>
          <p:spPr>
            <a:xfrm>
              <a:off x="1158501" y="1691779"/>
              <a:ext cx="707429" cy="707429"/>
            </a:xfrm>
            <a:prstGeom prst="chord">
              <a:avLst>
                <a:gd name="adj1" fmla="val 4800000"/>
                <a:gd name="adj2" fmla="val 16800000"/>
              </a:avLst>
            </a:prstGeom>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7" name="Partial Circle 6">
              <a:extLst>
                <a:ext uri="{FF2B5EF4-FFF2-40B4-BE49-F238E27FC236}">
                  <a16:creationId xmlns:a16="http://schemas.microsoft.com/office/drawing/2014/main" id="{3865E208-053A-B818-D801-C9BDF94E3999}"/>
                </a:ext>
              </a:extLst>
            </p:cNvPr>
            <p:cNvSpPr/>
            <p:nvPr/>
          </p:nvSpPr>
          <p:spPr>
            <a:xfrm>
              <a:off x="1229244" y="1762522"/>
              <a:ext cx="565943" cy="565943"/>
            </a:xfrm>
            <a:prstGeom prst="pie">
              <a:avLst>
                <a:gd name="adj1" fmla="val 12600000"/>
                <a:gd name="adj2" fmla="val 16200000"/>
              </a:avLst>
            </a:prstGeom>
          </p:spPr>
          <p:style>
            <a:lnRef idx="1">
              <a:schemeClr val="accent2">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8" name="Chord 7">
              <a:extLst>
                <a:ext uri="{FF2B5EF4-FFF2-40B4-BE49-F238E27FC236}">
                  <a16:creationId xmlns:a16="http://schemas.microsoft.com/office/drawing/2014/main" id="{FD719363-120D-D3C5-BC85-1F2FFB00282D}"/>
                </a:ext>
              </a:extLst>
            </p:cNvPr>
            <p:cNvSpPr/>
            <p:nvPr/>
          </p:nvSpPr>
          <p:spPr>
            <a:xfrm>
              <a:off x="1158501" y="2873971"/>
              <a:ext cx="707429" cy="707429"/>
            </a:xfrm>
            <a:prstGeom prst="chord">
              <a:avLst>
                <a:gd name="adj1" fmla="val 4800000"/>
                <a:gd name="adj2" fmla="val 16800000"/>
              </a:avLst>
            </a:prstGeom>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9" name="Partial Circle 8">
              <a:extLst>
                <a:ext uri="{FF2B5EF4-FFF2-40B4-BE49-F238E27FC236}">
                  <a16:creationId xmlns:a16="http://schemas.microsoft.com/office/drawing/2014/main" id="{E7503D06-9806-E083-91C2-4B4AE87D9BC2}"/>
                </a:ext>
              </a:extLst>
            </p:cNvPr>
            <p:cNvSpPr/>
            <p:nvPr/>
          </p:nvSpPr>
          <p:spPr>
            <a:xfrm>
              <a:off x="1229244" y="2944714"/>
              <a:ext cx="565943" cy="565943"/>
            </a:xfrm>
            <a:prstGeom prst="pie">
              <a:avLst>
                <a:gd name="adj1" fmla="val 9000000"/>
                <a:gd name="adj2" fmla="val 16200000"/>
              </a:avLst>
            </a:prstGeom>
          </p:spPr>
          <p:style>
            <a:lnRef idx="1">
              <a:schemeClr val="accent3">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0" name="Chord 9">
              <a:extLst>
                <a:ext uri="{FF2B5EF4-FFF2-40B4-BE49-F238E27FC236}">
                  <a16:creationId xmlns:a16="http://schemas.microsoft.com/office/drawing/2014/main" id="{E23F6FCE-4C07-1E9B-61D6-7FDFFD577C9C}"/>
                </a:ext>
              </a:extLst>
            </p:cNvPr>
            <p:cNvSpPr/>
            <p:nvPr/>
          </p:nvSpPr>
          <p:spPr>
            <a:xfrm>
              <a:off x="1158501" y="4718150"/>
              <a:ext cx="707429" cy="707429"/>
            </a:xfrm>
            <a:prstGeom prst="chord">
              <a:avLst>
                <a:gd name="adj1" fmla="val 4800000"/>
                <a:gd name="adj2" fmla="val 16800000"/>
              </a:avLst>
            </a:prstGeom>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11" name="Partial Circle 10">
              <a:extLst>
                <a:ext uri="{FF2B5EF4-FFF2-40B4-BE49-F238E27FC236}">
                  <a16:creationId xmlns:a16="http://schemas.microsoft.com/office/drawing/2014/main" id="{722AD3A9-DF81-F0D4-1E8C-479D1B956C54}"/>
                </a:ext>
              </a:extLst>
            </p:cNvPr>
            <p:cNvSpPr/>
            <p:nvPr/>
          </p:nvSpPr>
          <p:spPr>
            <a:xfrm>
              <a:off x="1229244" y="4788893"/>
              <a:ext cx="565943" cy="565943"/>
            </a:xfrm>
            <a:prstGeom prst="pie">
              <a:avLst>
                <a:gd name="adj1" fmla="val 5400000"/>
                <a:gd name="adj2" fmla="val 16200000"/>
              </a:avLst>
            </a:prstGeom>
          </p:spPr>
          <p:style>
            <a:lnRef idx="1">
              <a:schemeClr val="accent4">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CFE56C73-C09F-F935-DCB0-A0E0860610E6}"/>
                </a:ext>
              </a:extLst>
            </p:cNvPr>
            <p:cNvSpPr txBox="1"/>
            <p:nvPr/>
          </p:nvSpPr>
          <p:spPr>
            <a:xfrm>
              <a:off x="1699047" y="4764901"/>
              <a:ext cx="8229600" cy="1446550"/>
            </a:xfrm>
            <a:prstGeom prst="rect">
              <a:avLst/>
            </a:prstGeom>
            <a:noFill/>
          </p:spPr>
          <p:txBody>
            <a:bodyPr wrap="square">
              <a:spAutoFit/>
            </a:bodyPr>
            <a:lstStyle/>
            <a:p>
              <a:pPr algn="l"/>
              <a:r>
                <a:rPr lang="en-US" sz="2200" b="0" i="0" u="none" strike="noStrike" baseline="0" dirty="0">
                  <a:latin typeface="+mn-lt"/>
                </a:rPr>
                <a:t>The </a:t>
              </a:r>
              <a:r>
                <a:rPr lang="en-US" sz="2200" b="1" i="0" u="none" strike="noStrike" baseline="0" dirty="0">
                  <a:latin typeface="+mn-lt"/>
                </a:rPr>
                <a:t>instantaneous velocity </a:t>
              </a:r>
              <a:r>
                <a:rPr lang="en-US" sz="2200" b="0" i="0" u="none" strike="noStrike" baseline="0" dirty="0">
                  <a:latin typeface="+mn-lt"/>
                </a:rPr>
                <a:t>when </a:t>
              </a:r>
              <a:r>
                <a:rPr lang="en-US" sz="2200" b="0" i="1" u="none" strike="noStrike" baseline="0" dirty="0">
                  <a:latin typeface="+mn-lt"/>
                </a:rPr>
                <a:t>t </a:t>
              </a:r>
              <a:r>
                <a:rPr lang="en-US" sz="2200" b="0" i="0" u="none" strike="noStrike" baseline="0" dirty="0">
                  <a:latin typeface="+mn-lt"/>
                </a:rPr>
                <a:t>− 5 is defined to be the </a:t>
              </a:r>
              <a:r>
                <a:rPr lang="en-US" sz="2200" b="0" i="1" u="none" strike="noStrike" baseline="0" dirty="0">
                  <a:latin typeface="+mn-lt"/>
                </a:rPr>
                <a:t>limiting value </a:t>
              </a:r>
              <a:r>
                <a:rPr lang="en-US" sz="2200" b="0" i="0" u="none" strike="noStrike" baseline="0" dirty="0">
                  <a:latin typeface="+mn-lt"/>
                </a:rPr>
                <a:t>of these average velocities over shorter and shorter time periods that start at </a:t>
              </a:r>
              <a:r>
                <a:rPr lang="en-US" sz="2200" b="0" i="1" u="none" strike="noStrike" baseline="0" dirty="0">
                  <a:latin typeface="+mn-lt"/>
                </a:rPr>
                <a:t>t </a:t>
              </a:r>
              <a:r>
                <a:rPr lang="en-US" sz="2200" b="0" i="0" u="none" strike="noStrike" baseline="0" dirty="0">
                  <a:latin typeface="+mn-lt"/>
                </a:rPr>
                <a:t>− 5. </a:t>
              </a:r>
            </a:p>
            <a:p>
              <a:pPr algn="l"/>
              <a:r>
                <a:rPr lang="en-US" sz="2200" dirty="0">
                  <a:latin typeface="+mn-lt"/>
                </a:rPr>
                <a:t>I</a:t>
              </a:r>
              <a:r>
                <a:rPr lang="en-US" sz="2200" b="0" i="0" u="none" strike="noStrike" baseline="0" dirty="0">
                  <a:latin typeface="+mn-lt"/>
                </a:rPr>
                <a:t>t appears that the (instantaneous) velocity after 5 seconds is 49 m/s.</a:t>
              </a:r>
              <a:endParaRPr lang="id-ID" sz="2200" dirty="0">
                <a:latin typeface="+mn-lt"/>
              </a:endParaRPr>
            </a:p>
          </p:txBody>
        </p:sp>
      </p:grpSp>
    </p:spTree>
    <p:extLst>
      <p:ext uri="{BB962C8B-B14F-4D97-AF65-F5344CB8AC3E}">
        <p14:creationId xmlns:p14="http://schemas.microsoft.com/office/powerpoint/2010/main" val="1007010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144340CFFCDDB44F9904404F1FA9688C" ma:contentTypeVersion="15" ma:contentTypeDescription="Create a new document." ma:contentTypeScope="" ma:versionID="939164fb4ce9d77da8b44cb5205bf59b">
  <xsd:schema xmlns:xsd="http://www.w3.org/2001/XMLSchema" xmlns:xs="http://www.w3.org/2001/XMLSchema" xmlns:p="http://schemas.microsoft.com/office/2006/metadata/properties" xmlns:ns2="9fdf624c-fedc-4f6c-b928-0c7bf4c9e100" xmlns:ns3="47793baa-3cbb-486e-a055-4d42ce3882d7" xmlns:ns4="http://schemas.microsoft.com/sharepoint/v3/fields" targetNamespace="http://schemas.microsoft.com/office/2006/metadata/properties" ma:root="true" ma:fieldsID="63b003db5a72b2282a54ad3b1f995462" ns2:_="" ns3:_="" ns4:_="">
    <xsd:import namespace="9fdf624c-fedc-4f6c-b928-0c7bf4c9e100"/>
    <xsd:import namespace="47793baa-3cbb-486e-a055-4d42ce3882d7"/>
    <xsd:import namespace="http://schemas.microsoft.com/sharepoint/v3/fields"/>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Location" minOccurs="0"/>
                <xsd:element ref="ns3:MediaServiceAutoKeyPoints" minOccurs="0"/>
                <xsd:element ref="ns3:MediaServiceKeyPoints" minOccurs="0"/>
                <xsd:element ref="ns3:_Flow_SignoffStatus" minOccurs="0"/>
                <xsd:element ref="ns4:_Vers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df624c-fedc-4f6c-b928-0c7bf4c9e10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793baa-3cbb-486e-a055-4d42ce3882d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_Flow_SignoffStatus" ma:index="23"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24"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Flow_SignoffStatus xmlns="47793baa-3cbb-486e-a055-4d42ce3882d7" xsi:nil="true"/>
    <_dlc_DocId xmlns="9fdf624c-fedc-4f6c-b928-0c7bf4c9e100">J56STF5CZXNR-2061195910-691142</_dlc_DocId>
    <_dlc_DocIdUrl xmlns="9fdf624c-fedc-4f6c-b928-0c7bf4c9e100">
      <Url>https://binusianorg.sharepoint.com/sites/arc/_layouts/15/DocIdRedir.aspx?ID=J56STF5CZXNR-2061195910-691142</Url>
      <Description>J56STF5CZXNR-2061195910-691142</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6D8D10-5CE6-45C0-899F-3757B0B76385}">
  <ds:schemaRefs>
    <ds:schemaRef ds:uri="http://schemas.microsoft.com/sharepoint/events"/>
  </ds:schemaRefs>
</ds:datastoreItem>
</file>

<file path=customXml/itemProps2.xml><?xml version="1.0" encoding="utf-8"?>
<ds:datastoreItem xmlns:ds="http://schemas.openxmlformats.org/officeDocument/2006/customXml" ds:itemID="{61361C9D-5A18-4E58-8BA9-7D22F5AD4A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df624c-fedc-4f6c-b928-0c7bf4c9e100"/>
    <ds:schemaRef ds:uri="47793baa-3cbb-486e-a055-4d42ce3882d7"/>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313E50-9F1C-4EB2-8248-D1942A92381A}">
  <ds:schemaRefs>
    <ds:schemaRef ds:uri="http://schemas.microsoft.com/office/2006/metadata/properties"/>
    <ds:schemaRef ds:uri="http://schemas.microsoft.com/office/infopath/2007/PartnerControls"/>
    <ds:schemaRef ds:uri="http://schemas.microsoft.com/sharepoint/v3/fields"/>
    <ds:schemaRef ds:uri="47793baa-3cbb-486e-a055-4d42ce3882d7"/>
    <ds:schemaRef ds:uri="9fdf624c-fedc-4f6c-b928-0c7bf4c9e100"/>
  </ds:schemaRefs>
</ds:datastoreItem>
</file>

<file path=customXml/itemProps4.xml><?xml version="1.0" encoding="utf-8"?>
<ds:datastoreItem xmlns:ds="http://schemas.openxmlformats.org/officeDocument/2006/customXml" ds:itemID="{CED985A4-BE78-47BD-93FF-32CA6D846A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1143</TotalTime>
  <Words>1937</Words>
  <Application>Microsoft Office PowerPoint</Application>
  <PresentationFormat>Custom</PresentationFormat>
  <Paragraphs>275</Paragraphs>
  <Slides>50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6" baseType="lpstr">
      <vt:lpstr>Arial</vt:lpstr>
      <vt:lpstr>Calibri</vt:lpstr>
      <vt:lpstr>Cambria Math</vt:lpstr>
      <vt:lpstr>Open Sans</vt:lpstr>
      <vt:lpstr>Office Theme</vt:lpstr>
      <vt:lpstr>Equation</vt:lpstr>
      <vt:lpstr>PowerPoint Presentation</vt:lpstr>
      <vt:lpstr>These slides have been adapted from:  Stewart, J. D. Clegg, S. Watson (2020). Calculus Early Transcendentals, 9, USA, Cengage Learning, Inc, 2020. ISBN: 978-1337613927     </vt:lpstr>
      <vt:lpstr>PowerPoint Presentation</vt:lpstr>
      <vt:lpstr>PowerPoint Presentation</vt:lpstr>
      <vt:lpstr>The Tangent Problem</vt:lpstr>
      <vt:lpstr>PowerPoint Presentation</vt:lpstr>
      <vt:lpstr>Example 1 (2/2)</vt:lpstr>
      <vt:lpstr>Example 2:  The Velocity Problem (1/2)</vt:lpstr>
      <vt:lpstr>PowerPoint Presentation</vt:lpstr>
      <vt:lpstr>Finding Limits  Numerically and Graphically</vt:lpstr>
      <vt:lpstr>Intuitive Definition of a Limit</vt:lpstr>
      <vt:lpstr>Intuitive Definition of One-Sided Limits</vt:lpstr>
      <vt:lpstr>Example 3 </vt:lpstr>
      <vt:lpstr>Let’s Check It Out</vt:lpstr>
      <vt:lpstr>PowerPoint Presentation</vt:lpstr>
      <vt:lpstr>Infinite Limit</vt:lpstr>
      <vt:lpstr>Vertical Asymptotes</vt:lpstr>
      <vt:lpstr>Example 4</vt:lpstr>
      <vt:lpstr>Limit Laws (1/2) </vt:lpstr>
      <vt:lpstr>Limit Laws (2/2) </vt:lpstr>
      <vt:lpstr>PowerPoint Presentation</vt:lpstr>
      <vt:lpstr>Example 5</vt:lpstr>
      <vt:lpstr>Direct Substitution Property</vt:lpstr>
      <vt:lpstr>PowerPoint Presentation</vt:lpstr>
      <vt:lpstr>Example 6:  Limit by Preliminary Algebra</vt:lpstr>
      <vt:lpstr>PowerPoint Presentation</vt:lpstr>
      <vt:lpstr>Example 7</vt:lpstr>
      <vt:lpstr>The Squeeze Theorem</vt:lpstr>
      <vt:lpstr>Example 8 </vt:lpstr>
      <vt:lpstr>Limits Trigonometric</vt:lpstr>
      <vt:lpstr>Example</vt:lpstr>
      <vt:lpstr>Limits Trigonometric</vt:lpstr>
      <vt:lpstr>Example</vt:lpstr>
      <vt:lpstr>Example</vt:lpstr>
      <vt:lpstr>Limit at Infinity</vt:lpstr>
      <vt:lpstr>Limit at Infinity</vt:lpstr>
      <vt:lpstr>Example</vt:lpstr>
      <vt:lpstr>Latihan</vt:lpstr>
      <vt:lpstr>Continuity at a Number</vt:lpstr>
      <vt:lpstr>The Precise Definition of a Limit</vt:lpstr>
      <vt:lpstr>Example 9</vt:lpstr>
      <vt:lpstr>Latihan</vt:lpstr>
      <vt:lpstr>The Others Continuity</vt:lpstr>
      <vt:lpstr>Properties of Continuous Functions</vt:lpstr>
      <vt:lpstr>Example 10</vt:lpstr>
      <vt:lpstr>The Intermediate Value Theorem</vt:lpstr>
      <vt:lpstr>Example 11</vt:lpstr>
      <vt:lpstr>Example 12:  Evaluating Limits at Infinity</vt:lpstr>
      <vt:lpstr>Example 13:  Evaluating Limits at Infinity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danton sihombing</dc:creator>
  <cp:lastModifiedBy>Adhe Lingga Dew</cp:lastModifiedBy>
  <cp:revision>48</cp:revision>
  <dcterms:created xsi:type="dcterms:W3CDTF">2014-01-27T02:13:18Z</dcterms:created>
  <dcterms:modified xsi:type="dcterms:W3CDTF">2023-03-23T10:38:31Z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0x010100144340CFFCDDB44F9904404F1FA9688C</vt:lpwstr>
  </property>
  <property fmtid="{D5CDD505-2E9C-101B-9397-08002B2CF9AE}" pid="3" name="_dlc_DocIdItemGuid">
    <vt:lpwstr>607fc7ea-bc95-4549-a0d4-b252b58b529e</vt:lpwstr>
  </property>
</Properties>
</file>